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956" r:id="rId1"/>
  </p:sldMasterIdLst>
  <p:notesMasterIdLst>
    <p:notesMasterId r:id="rId203"/>
  </p:notesMasterIdLst>
  <p:sldIdLst>
    <p:sldId id="533" r:id="rId2"/>
    <p:sldId id="534" r:id="rId3"/>
    <p:sldId id="771" r:id="rId4"/>
    <p:sldId id="744" r:id="rId5"/>
    <p:sldId id="742" r:id="rId6"/>
    <p:sldId id="647" r:id="rId7"/>
    <p:sldId id="649" r:id="rId8"/>
    <p:sldId id="651" r:id="rId9"/>
    <p:sldId id="652" r:id="rId10"/>
    <p:sldId id="653" r:id="rId11"/>
    <p:sldId id="654" r:id="rId12"/>
    <p:sldId id="655" r:id="rId13"/>
    <p:sldId id="746" r:id="rId14"/>
    <p:sldId id="750" r:id="rId15"/>
    <p:sldId id="656" r:id="rId16"/>
    <p:sldId id="658" r:id="rId17"/>
    <p:sldId id="659" r:id="rId18"/>
    <p:sldId id="660" r:id="rId19"/>
    <p:sldId id="661" r:id="rId20"/>
    <p:sldId id="662" r:id="rId21"/>
    <p:sldId id="664" r:id="rId22"/>
    <p:sldId id="665" r:id="rId23"/>
    <p:sldId id="751" r:id="rId24"/>
    <p:sldId id="754" r:id="rId25"/>
    <p:sldId id="755" r:id="rId26"/>
    <p:sldId id="756" r:id="rId27"/>
    <p:sldId id="727" r:id="rId28"/>
    <p:sldId id="728" r:id="rId29"/>
    <p:sldId id="710" r:id="rId30"/>
    <p:sldId id="669" r:id="rId31"/>
    <p:sldId id="443" r:id="rId32"/>
    <p:sldId id="444" r:id="rId33"/>
    <p:sldId id="371" r:id="rId34"/>
    <p:sldId id="449" r:id="rId35"/>
    <p:sldId id="359" r:id="rId36"/>
    <p:sldId id="446" r:id="rId37"/>
    <p:sldId id="523" r:id="rId38"/>
    <p:sldId id="445" r:id="rId39"/>
    <p:sldId id="554" r:id="rId40"/>
    <p:sldId id="555" r:id="rId41"/>
    <p:sldId id="524" r:id="rId42"/>
    <p:sldId id="525" r:id="rId43"/>
    <p:sldId id="465" r:id="rId44"/>
    <p:sldId id="788" r:id="rId45"/>
    <p:sldId id="789" r:id="rId46"/>
    <p:sldId id="528" r:id="rId47"/>
    <p:sldId id="529" r:id="rId48"/>
    <p:sldId id="582" r:id="rId49"/>
    <p:sldId id="531" r:id="rId50"/>
    <p:sldId id="447" r:id="rId51"/>
    <p:sldId id="467" r:id="rId52"/>
    <p:sldId id="450" r:id="rId53"/>
    <p:sldId id="448" r:id="rId54"/>
    <p:sldId id="451" r:id="rId55"/>
    <p:sldId id="452" r:id="rId56"/>
    <p:sldId id="453" r:id="rId57"/>
    <p:sldId id="454" r:id="rId58"/>
    <p:sldId id="758" r:id="rId59"/>
    <p:sldId id="759" r:id="rId60"/>
    <p:sldId id="760" r:id="rId61"/>
    <p:sldId id="761" r:id="rId62"/>
    <p:sldId id="762" r:id="rId63"/>
    <p:sldId id="763" r:id="rId64"/>
    <p:sldId id="764" r:id="rId65"/>
    <p:sldId id="765" r:id="rId66"/>
    <p:sldId id="766" r:id="rId67"/>
    <p:sldId id="786" r:id="rId68"/>
    <p:sldId id="767" r:id="rId69"/>
    <p:sldId id="772" r:id="rId70"/>
    <p:sldId id="773" r:id="rId71"/>
    <p:sldId id="774" r:id="rId72"/>
    <p:sldId id="787" r:id="rId73"/>
    <p:sldId id="776" r:id="rId74"/>
    <p:sldId id="777" r:id="rId75"/>
    <p:sldId id="778" r:id="rId76"/>
    <p:sldId id="779" r:id="rId77"/>
    <p:sldId id="780" r:id="rId78"/>
    <p:sldId id="781" r:id="rId79"/>
    <p:sldId id="782" r:id="rId80"/>
    <p:sldId id="775" r:id="rId81"/>
    <p:sldId id="792" r:id="rId82"/>
    <p:sldId id="793" r:id="rId83"/>
    <p:sldId id="709" r:id="rId84"/>
    <p:sldId id="604" r:id="rId85"/>
    <p:sldId id="607" r:id="rId86"/>
    <p:sldId id="608" r:id="rId87"/>
    <p:sldId id="609" r:id="rId88"/>
    <p:sldId id="610" r:id="rId89"/>
    <p:sldId id="612" r:id="rId90"/>
    <p:sldId id="613" r:id="rId91"/>
    <p:sldId id="614" r:id="rId92"/>
    <p:sldId id="615" r:id="rId93"/>
    <p:sldId id="616" r:id="rId94"/>
    <p:sldId id="617" r:id="rId95"/>
    <p:sldId id="672" r:id="rId96"/>
    <p:sldId id="673" r:id="rId97"/>
    <p:sldId id="618" r:id="rId98"/>
    <p:sldId id="620" r:id="rId99"/>
    <p:sldId id="621" r:id="rId100"/>
    <p:sldId id="622" r:id="rId101"/>
    <p:sldId id="624" r:id="rId102"/>
    <p:sldId id="625" r:id="rId103"/>
    <p:sldId id="626" r:id="rId104"/>
    <p:sldId id="429" r:id="rId105"/>
    <p:sldId id="430" r:id="rId106"/>
    <p:sldId id="431" r:id="rId107"/>
    <p:sldId id="434" r:id="rId108"/>
    <p:sldId id="432" r:id="rId109"/>
    <p:sldId id="365" r:id="rId110"/>
    <p:sldId id="366" r:id="rId111"/>
    <p:sldId id="557" r:id="rId112"/>
    <p:sldId id="368" r:id="rId113"/>
    <p:sldId id="794" r:id="rId114"/>
    <p:sldId id="795" r:id="rId115"/>
    <p:sldId id="506" r:id="rId116"/>
    <p:sldId id="589" r:id="rId117"/>
    <p:sldId id="796" r:id="rId118"/>
    <p:sldId id="797" r:id="rId119"/>
    <p:sldId id="590" r:id="rId120"/>
    <p:sldId id="508" r:id="rId121"/>
    <p:sldId id="598" r:id="rId122"/>
    <p:sldId id="599" r:id="rId123"/>
    <p:sldId id="511" r:id="rId124"/>
    <p:sldId id="512" r:id="rId125"/>
    <p:sldId id="370" r:id="rId126"/>
    <p:sldId id="377" r:id="rId127"/>
    <p:sldId id="435" r:id="rId128"/>
    <p:sldId id="378" r:id="rId129"/>
    <p:sldId id="596" r:id="rId130"/>
    <p:sldId id="380" r:id="rId131"/>
    <p:sldId id="591" r:id="rId132"/>
    <p:sldId id="704" r:id="rId133"/>
    <p:sldId id="697" r:id="rId134"/>
    <p:sldId id="698" r:id="rId135"/>
    <p:sldId id="699" r:id="rId136"/>
    <p:sldId id="700" r:id="rId137"/>
    <p:sldId id="678" r:id="rId138"/>
    <p:sldId id="679" r:id="rId139"/>
    <p:sldId id="680" r:id="rId140"/>
    <p:sldId id="681" r:id="rId141"/>
    <p:sldId id="718" r:id="rId142"/>
    <p:sldId id="719" r:id="rId143"/>
    <p:sldId id="720" r:id="rId144"/>
    <p:sldId id="705" r:id="rId145"/>
    <p:sldId id="682" r:id="rId146"/>
    <p:sldId id="683" r:id="rId147"/>
    <p:sldId id="684" r:id="rId148"/>
    <p:sldId id="685" r:id="rId149"/>
    <p:sldId id="686" r:id="rId150"/>
    <p:sldId id="381" r:id="rId151"/>
    <p:sldId id="670" r:id="rId152"/>
    <p:sldId id="714" r:id="rId153"/>
    <p:sldId id="387" r:id="rId154"/>
    <p:sldId id="388" r:id="rId155"/>
    <p:sldId id="389" r:id="rId156"/>
    <p:sldId id="390" r:id="rId157"/>
    <p:sldId id="499" r:id="rId158"/>
    <p:sldId id="500" r:id="rId159"/>
    <p:sldId id="501" r:id="rId160"/>
    <p:sldId id="503" r:id="rId161"/>
    <p:sldId id="439" r:id="rId162"/>
    <p:sldId id="440" r:id="rId163"/>
    <p:sldId id="391" r:id="rId164"/>
    <p:sldId id="392" r:id="rId165"/>
    <p:sldId id="393" r:id="rId166"/>
    <p:sldId id="394" r:id="rId167"/>
    <p:sldId id="502" r:id="rId168"/>
    <p:sldId id="395" r:id="rId169"/>
    <p:sldId id="396" r:id="rId170"/>
    <p:sldId id="397" r:id="rId171"/>
    <p:sldId id="783" r:id="rId172"/>
    <p:sldId id="398" r:id="rId173"/>
    <p:sldId id="399" r:id="rId174"/>
    <p:sldId id="402" r:id="rId175"/>
    <p:sldId id="584" r:id="rId176"/>
    <p:sldId id="403" r:id="rId177"/>
    <p:sldId id="404" r:id="rId178"/>
    <p:sldId id="405" r:id="rId179"/>
    <p:sldId id="406" r:id="rId180"/>
    <p:sldId id="716" r:id="rId181"/>
    <p:sldId id="717" r:id="rId182"/>
    <p:sldId id="407" r:id="rId183"/>
    <p:sldId id="408" r:id="rId184"/>
    <p:sldId id="409" r:id="rId185"/>
    <p:sldId id="410" r:id="rId186"/>
    <p:sldId id="411" r:id="rId187"/>
    <p:sldId id="412" r:id="rId188"/>
    <p:sldId id="414" r:id="rId189"/>
    <p:sldId id="415" r:id="rId190"/>
    <p:sldId id="416" r:id="rId191"/>
    <p:sldId id="417" r:id="rId192"/>
    <p:sldId id="418" r:id="rId193"/>
    <p:sldId id="419" r:id="rId194"/>
    <p:sldId id="420" r:id="rId195"/>
    <p:sldId id="421" r:id="rId196"/>
    <p:sldId id="422" r:id="rId197"/>
    <p:sldId id="423" r:id="rId198"/>
    <p:sldId id="424" r:id="rId199"/>
    <p:sldId id="425" r:id="rId200"/>
    <p:sldId id="426" r:id="rId201"/>
    <p:sldId id="630" r:id="rId202"/>
  </p:sldIdLst>
  <p:sldSz cx="9144000" cy="6858000" type="screen4x3"/>
  <p:notesSz cx="6858000" cy="9144000"/>
  <p:embeddedFontLst>
    <p:embeddedFont>
      <p:font typeface="B Jadid" panose="00000700000000000000" pitchFamily="2" charset="-78"/>
      <p:bold r:id="rId204"/>
    </p:embeddedFont>
    <p:embeddedFont>
      <p:font typeface="AP Yekan bold" panose="02000503030000020004" pitchFamily="2" charset="-78"/>
      <p:regular r:id="rId205"/>
    </p:embeddedFont>
    <p:embeddedFont>
      <p:font typeface="Wingdings 2" panose="05020102010507070707" pitchFamily="18" charset="2"/>
      <p:regular r:id="rId206"/>
    </p:embeddedFont>
    <p:embeddedFont>
      <p:font typeface="B Mitra" panose="00000400000000000000" pitchFamily="2" charset="-78"/>
      <p:regular r:id="rId207"/>
      <p:bold r:id="rId208"/>
    </p:embeddedFont>
    <p:embeddedFont>
      <p:font typeface="Wingdings 3" panose="05040102010807070707" pitchFamily="18" charset="2"/>
      <p:regular r:id="rId209"/>
    </p:embeddedFont>
    <p:embeddedFont>
      <p:font typeface="B Titr" panose="00000700000000000000" pitchFamily="2" charset="-78"/>
      <p:bold r:id="rId210"/>
    </p:embeddedFont>
    <p:embeddedFont>
      <p:font typeface="Tahoma" panose="020B0604030504040204" pitchFamily="34" charset="0"/>
      <p:regular r:id="rId211"/>
      <p:bold r:id="rId212"/>
    </p:embeddedFont>
    <p:embeddedFont>
      <p:font typeface="B Kamran" panose="00000400000000000000" pitchFamily="2" charset="-78"/>
      <p:regular r:id="rId213"/>
      <p:bold r:id="rId214"/>
    </p:embeddedFont>
    <p:embeddedFont>
      <p:font typeface="Trebuchet MS" panose="020B0603020202020204" pitchFamily="34" charset="0"/>
      <p:regular r:id="rId215"/>
      <p:bold r:id="rId216"/>
      <p:italic r:id="rId217"/>
      <p:boldItalic r:id="rId218"/>
    </p:embeddedFont>
    <p:embeddedFont>
      <p:font typeface="B Koodak" panose="00000700000000000000" pitchFamily="2" charset="-78"/>
      <p:bold r:id="rId219"/>
    </p:embeddedFont>
    <p:embeddedFont>
      <p:font typeface="B Zar" panose="00000400000000000000" pitchFamily="2" charset="-78"/>
      <p:regular r:id="rId220"/>
      <p:bold r:id="rId221"/>
    </p:embeddedFont>
    <p:embeddedFont>
      <p:font typeface="B Compset" panose="00000400000000000000" pitchFamily="2" charset="-78"/>
      <p:regular r:id="rId222"/>
      <p:bold r:id="rId223"/>
    </p:embeddedFont>
    <p:embeddedFont>
      <p:font typeface="B Homa" panose="00000400000000000000" pitchFamily="2" charset="-78"/>
      <p:regular r:id="rId224"/>
    </p:embeddedFont>
    <p:embeddedFont>
      <p:font typeface="Gill Sans MT" panose="020B0502020104020203" pitchFamily="34" charset="0"/>
      <p:regular r:id="rId225"/>
      <p:bold r:id="rId226"/>
      <p:italic r:id="rId227"/>
      <p:boldItalic r:id="rId228"/>
    </p:embeddedFont>
    <p:embeddedFont>
      <p:font typeface="B Nazanin" panose="00000400000000000000" pitchFamily="2" charset="-78"/>
      <p:regular r:id="rId229"/>
      <p:bold r:id="rId230"/>
    </p:embeddedFont>
  </p:embeddedFontLst>
  <p:defaultTextStyle>
    <a:defPPr>
      <a:defRPr lang="fa-IR"/>
    </a:defPPr>
    <a:lvl1pPr algn="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r" defTabSz="914400" rtl="1"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r" defTabSz="914400" rtl="1"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r" defTabSz="914400" rtl="1"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r" defTabSz="914400" rtl="1"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FF"/>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079" autoAdjust="0"/>
    <p:restoredTop sz="80261" autoAdjust="0"/>
  </p:normalViewPr>
  <p:slideViewPr>
    <p:cSldViewPr>
      <p:cViewPr varScale="1">
        <p:scale>
          <a:sx n="74" d="100"/>
          <a:sy n="74" d="100"/>
        </p:scale>
        <p:origin x="-102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38016"/>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font" Target="fonts/font2.fntdata"/><Relationship Id="rId226" Type="http://schemas.openxmlformats.org/officeDocument/2006/relationships/font" Target="fonts/font23.fntdata"/><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font" Target="fonts/font13.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slide" Target="slides/slide196.xml"/><Relationship Id="rId206" Type="http://schemas.openxmlformats.org/officeDocument/2006/relationships/font" Target="fonts/font3.fntdata"/><Relationship Id="rId227" Type="http://schemas.openxmlformats.org/officeDocument/2006/relationships/font" Target="fonts/font24.fntdata"/><Relationship Id="rId201" Type="http://schemas.openxmlformats.org/officeDocument/2006/relationships/slide" Target="slides/slide200.xml"/><Relationship Id="rId222" Type="http://schemas.openxmlformats.org/officeDocument/2006/relationships/font" Target="fonts/font19.fntdata"/><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217"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212" Type="http://schemas.openxmlformats.org/officeDocument/2006/relationships/font" Target="fonts/font9.fntdata"/><Relationship Id="rId233" Type="http://schemas.openxmlformats.org/officeDocument/2006/relationships/theme" Target="theme/theme1.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font" Target="fonts/font4.fntdata"/><Relationship Id="rId223" Type="http://schemas.openxmlformats.org/officeDocument/2006/relationships/font" Target="fonts/font20.fntdata"/><Relationship Id="rId228" Type="http://schemas.openxmlformats.org/officeDocument/2006/relationships/font" Target="fonts/font25.fntdata"/><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font" Target="fonts/font10.fntdata"/><Relationship Id="rId218" Type="http://schemas.openxmlformats.org/officeDocument/2006/relationships/font" Target="fonts/font15.fntdata"/><Relationship Id="rId234"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notesMaster" Target="notesMasters/notesMaster1.xml"/><Relationship Id="rId208" Type="http://schemas.openxmlformats.org/officeDocument/2006/relationships/font" Target="fonts/font5.fntdata"/><Relationship Id="rId229" Type="http://schemas.openxmlformats.org/officeDocument/2006/relationships/font" Target="fonts/font26.fntdata"/><Relationship Id="rId19" Type="http://schemas.openxmlformats.org/officeDocument/2006/relationships/slide" Target="slides/slide18.xml"/><Relationship Id="rId224" Type="http://schemas.openxmlformats.org/officeDocument/2006/relationships/font" Target="fonts/font21.fntdata"/><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font" Target="fonts/font16.fntdata"/><Relationship Id="rId3" Type="http://schemas.openxmlformats.org/officeDocument/2006/relationships/slide" Target="slides/slide2.xml"/><Relationship Id="rId214" Type="http://schemas.openxmlformats.org/officeDocument/2006/relationships/font" Target="fonts/font11.fntdata"/><Relationship Id="rId230" Type="http://schemas.openxmlformats.org/officeDocument/2006/relationships/font" Target="fonts/font27.fntdata"/><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font" Target="fonts/font6.fntdata"/><Relationship Id="rId190" Type="http://schemas.openxmlformats.org/officeDocument/2006/relationships/slide" Target="slides/slide189.xml"/><Relationship Id="rId204" Type="http://schemas.openxmlformats.org/officeDocument/2006/relationships/font" Target="fonts/font1.fntdata"/><Relationship Id="rId220" Type="http://schemas.openxmlformats.org/officeDocument/2006/relationships/font" Target="fonts/font17.fntdata"/><Relationship Id="rId225" Type="http://schemas.openxmlformats.org/officeDocument/2006/relationships/font" Target="fonts/font22.fntdata"/><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font" Target="fonts/font7.fntdata"/><Relationship Id="rId215" Type="http://schemas.openxmlformats.org/officeDocument/2006/relationships/font" Target="fonts/font12.fntdata"/><Relationship Id="rId26" Type="http://schemas.openxmlformats.org/officeDocument/2006/relationships/slide" Target="slides/slide25.xml"/><Relationship Id="rId231" Type="http://schemas.openxmlformats.org/officeDocument/2006/relationships/presProps" Target="presProps.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font" Target="fonts/font18.fntdata"/><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font" Target="fonts/font8.fntdata"/><Relationship Id="rId23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27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_PDMS_Saleem_QuranFont" panose="02010000000000000000" pitchFamily="2" charset="-78"/>
                <a:cs typeface="_PDMS_Saleem_QuranFont" panose="02010000000000000000" pitchFamily="2" charset="-78"/>
              </a:defRPr>
            </a:lvl1pPr>
          </a:lstStyle>
          <a:p>
            <a:pPr>
              <a:defRPr/>
            </a:pPr>
            <a:endParaRPr lang="en-US" dirty="0"/>
          </a:p>
        </p:txBody>
      </p:sp>
      <p:sp>
        <p:nvSpPr>
          <p:cNvPr id="37273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_PDMS_Saleem_QuranFont" panose="02010000000000000000" pitchFamily="2" charset="-78"/>
                <a:cs typeface="_PDMS_Saleem_QuranFont" panose="02010000000000000000" pitchFamily="2" charset="-78"/>
              </a:defRPr>
            </a:lvl1pPr>
          </a:lstStyle>
          <a:p>
            <a:pPr>
              <a:defRPr/>
            </a:pPr>
            <a:endParaRPr lang="en-US" dirty="0"/>
          </a:p>
        </p:txBody>
      </p:sp>
      <p:sp>
        <p:nvSpPr>
          <p:cNvPr id="22426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274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37274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_PDMS_Saleem_QuranFont" panose="02010000000000000000" pitchFamily="2" charset="-78"/>
                <a:cs typeface="_PDMS_Saleem_QuranFont" panose="02010000000000000000" pitchFamily="2" charset="-78"/>
              </a:defRPr>
            </a:lvl1pPr>
          </a:lstStyle>
          <a:p>
            <a:pPr>
              <a:defRPr/>
            </a:pPr>
            <a:endParaRPr lang="en-US" dirty="0"/>
          </a:p>
        </p:txBody>
      </p:sp>
      <p:sp>
        <p:nvSpPr>
          <p:cNvPr id="37274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_PDMS_Saleem_QuranFont" panose="02010000000000000000" pitchFamily="2" charset="-78"/>
                <a:cs typeface="_PDMS_Saleem_QuranFont" panose="02010000000000000000" pitchFamily="2" charset="-78"/>
              </a:defRPr>
            </a:lvl1pPr>
          </a:lstStyle>
          <a:p>
            <a:fld id="{C03E3085-D6E2-401C-95D7-1E93F9DFFE01}" type="slidenum">
              <a:rPr lang="fa-IR" smtClean="0"/>
              <a:pPr/>
              <a:t>‹#›</a:t>
            </a:fld>
            <a:endParaRPr lang="en-US" dirty="0"/>
          </a:p>
        </p:txBody>
      </p:sp>
    </p:spTree>
    <p:extLst>
      <p:ext uri="{BB962C8B-B14F-4D97-AF65-F5344CB8AC3E}">
        <p14:creationId xmlns:p14="http://schemas.microsoft.com/office/powerpoint/2010/main" val="43710984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_PDMS_Saleem_QuranFont" panose="02010000000000000000" pitchFamily="2" charset="-78"/>
        <a:ea typeface="+mn-ea"/>
        <a:cs typeface="_PDMS_Saleem_QuranFont" panose="02010000000000000000" pitchFamily="2" charset="-78"/>
      </a:defRPr>
    </a:lvl1pPr>
    <a:lvl2pPr marL="457200" algn="l" rtl="0" eaLnBrk="0" fontAlgn="base" hangingPunct="0">
      <a:spcBef>
        <a:spcPct val="30000"/>
      </a:spcBef>
      <a:spcAft>
        <a:spcPct val="0"/>
      </a:spcAft>
      <a:defRPr sz="1200" kern="1200">
        <a:solidFill>
          <a:schemeClr val="tx1"/>
        </a:solidFill>
        <a:latin typeface="_PDMS_Saleem_QuranFont" panose="02010000000000000000" pitchFamily="2" charset="-78"/>
        <a:ea typeface="+mn-ea"/>
        <a:cs typeface="_PDMS_Saleem_QuranFont" panose="02010000000000000000" pitchFamily="2" charset="-78"/>
      </a:defRPr>
    </a:lvl2pPr>
    <a:lvl3pPr marL="914400" algn="l" rtl="0" eaLnBrk="0" fontAlgn="base" hangingPunct="0">
      <a:spcBef>
        <a:spcPct val="30000"/>
      </a:spcBef>
      <a:spcAft>
        <a:spcPct val="0"/>
      </a:spcAft>
      <a:defRPr sz="1200" kern="1200">
        <a:solidFill>
          <a:schemeClr val="tx1"/>
        </a:solidFill>
        <a:latin typeface="_PDMS_Saleem_QuranFont" panose="02010000000000000000" pitchFamily="2" charset="-78"/>
        <a:ea typeface="+mn-ea"/>
        <a:cs typeface="_PDMS_Saleem_QuranFont" panose="02010000000000000000" pitchFamily="2" charset="-78"/>
      </a:defRPr>
    </a:lvl3pPr>
    <a:lvl4pPr marL="1371600" algn="l" rtl="0" eaLnBrk="0" fontAlgn="base" hangingPunct="0">
      <a:spcBef>
        <a:spcPct val="30000"/>
      </a:spcBef>
      <a:spcAft>
        <a:spcPct val="0"/>
      </a:spcAft>
      <a:defRPr sz="1200" kern="1200">
        <a:solidFill>
          <a:schemeClr val="tx1"/>
        </a:solidFill>
        <a:latin typeface="_PDMS_Saleem_QuranFont" panose="02010000000000000000" pitchFamily="2" charset="-78"/>
        <a:ea typeface="+mn-ea"/>
        <a:cs typeface="_PDMS_Saleem_QuranFont" panose="02010000000000000000" pitchFamily="2" charset="-78"/>
      </a:defRPr>
    </a:lvl4pPr>
    <a:lvl5pPr marL="1828800" algn="l" rtl="0" eaLnBrk="0" fontAlgn="base" hangingPunct="0">
      <a:spcBef>
        <a:spcPct val="30000"/>
      </a:spcBef>
      <a:spcAft>
        <a:spcPct val="0"/>
      </a:spcAft>
      <a:defRPr sz="1200" kern="1200">
        <a:solidFill>
          <a:schemeClr val="tx1"/>
        </a:solidFill>
        <a:latin typeface="_PDMS_Saleem_QuranFont" panose="02010000000000000000" pitchFamily="2" charset="-78"/>
        <a:ea typeface="+mn-ea"/>
        <a:cs typeface="_PDMS_Saleem_QuranFont" panose="02010000000000000000" pitchFamily="2" charset="-78"/>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23B5E5C-0BB0-4EDD-AA38-6B4FE6D7CF47}" type="slidenum">
              <a:rPr lang="fa-IR">
                <a:latin typeface="_PDMS_Saleem_QuranFont" panose="02010000000000000000" pitchFamily="2" charset="-78"/>
                <a:cs typeface="_PDMS_Saleem_QuranFont" panose="02010000000000000000" pitchFamily="2" charset="-78"/>
              </a:rPr>
              <a:pPr eaLnBrk="1" hangingPunct="1"/>
              <a:t>1</a:t>
            </a:fld>
            <a:endParaRPr lang="en-US" dirty="0">
              <a:latin typeface="_PDMS_Saleem_QuranFont" panose="02010000000000000000" pitchFamily="2" charset="-78"/>
              <a:cs typeface="_PDMS_Saleem_QuranFont" panose="02010000000000000000" pitchFamily="2" charset="-78"/>
            </a:endParaRPr>
          </a:p>
        </p:txBody>
      </p:sp>
      <p:sp>
        <p:nvSpPr>
          <p:cNvPr id="225283" name="Rectangle 2"/>
          <p:cNvSpPr>
            <a:spLocks noGrp="1" noRot="1" noChangeAspect="1" noChangeArrowheads="1" noTextEdit="1"/>
          </p:cNvSpPr>
          <p:nvPr>
            <p:ph type="sldImg"/>
          </p:nvPr>
        </p:nvSpPr>
        <p:spPr>
          <a:ln/>
        </p:spPr>
      </p:sp>
      <p:sp>
        <p:nvSpPr>
          <p:cNvPr id="2252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29643125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C03E3085-D6E2-401C-95D7-1E93F9DFFE01}" type="slidenum">
              <a:rPr lang="fa-IR" smtClean="0"/>
              <a:pPr/>
              <a:t>7</a:t>
            </a:fld>
            <a:endParaRPr lang="en-US"/>
          </a:p>
        </p:txBody>
      </p:sp>
    </p:spTree>
    <p:extLst>
      <p:ext uri="{BB962C8B-B14F-4D97-AF65-F5344CB8AC3E}">
        <p14:creationId xmlns:p14="http://schemas.microsoft.com/office/powerpoint/2010/main" val="35332233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10"/>
          </p:nvPr>
        </p:nvSpPr>
        <p:spPr/>
        <p:txBody>
          <a:bodyPr/>
          <a:lstStyle/>
          <a:p>
            <a:fld id="{C03E3085-D6E2-401C-95D7-1E93F9DFFE01}" type="slidenum">
              <a:rPr lang="fa-IR" smtClean="0"/>
              <a:pPr/>
              <a:t>104</a:t>
            </a:fld>
            <a:endParaRPr lang="en-US" dirty="0"/>
          </a:p>
        </p:txBody>
      </p:sp>
    </p:spTree>
    <p:extLst>
      <p:ext uri="{BB962C8B-B14F-4D97-AF65-F5344CB8AC3E}">
        <p14:creationId xmlns:p14="http://schemas.microsoft.com/office/powerpoint/2010/main" val="22599433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10"/>
          </p:nvPr>
        </p:nvSpPr>
        <p:spPr/>
        <p:txBody>
          <a:bodyPr/>
          <a:lstStyle/>
          <a:p>
            <a:fld id="{C03E3085-D6E2-401C-95D7-1E93F9DFFE01}" type="slidenum">
              <a:rPr lang="fa-IR" smtClean="0"/>
              <a:pPr/>
              <a:t>105</a:t>
            </a:fld>
            <a:endParaRPr lang="en-US" dirty="0"/>
          </a:p>
        </p:txBody>
      </p:sp>
    </p:spTree>
    <p:extLst>
      <p:ext uri="{BB962C8B-B14F-4D97-AF65-F5344CB8AC3E}">
        <p14:creationId xmlns:p14="http://schemas.microsoft.com/office/powerpoint/2010/main" val="42571972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r>
              <a:rPr lang="en-US" smtClean="0"/>
              <a:t>Dr.M.Alipour</a:t>
            </a:r>
            <a:endParaRPr lang="en-US"/>
          </a:p>
        </p:txBody>
      </p:sp>
      <p:sp>
        <p:nvSpPr>
          <p:cNvPr id="6" name="Slide Number Placeholder 5"/>
          <p:cNvSpPr>
            <a:spLocks noGrp="1"/>
          </p:cNvSpPr>
          <p:nvPr>
            <p:ph type="sldNum" sz="quarter" idx="12"/>
          </p:nvPr>
        </p:nvSpPr>
        <p:spPr/>
        <p:txBody>
          <a:bodyPr/>
          <a:lstStyle/>
          <a:p>
            <a:fld id="{520BAD87-B6E4-4F95-B241-296DDC1F8E94}" type="slidenum">
              <a:rPr lang="ar-SA" smtClean="0"/>
              <a:pPr/>
              <a:t>‹#›</a:t>
            </a:fld>
            <a:endParaRPr lang="en-US"/>
          </a:p>
        </p:txBody>
      </p:sp>
    </p:spTree>
    <p:extLst>
      <p:ext uri="{BB962C8B-B14F-4D97-AF65-F5344CB8AC3E}">
        <p14:creationId xmlns:p14="http://schemas.microsoft.com/office/powerpoint/2010/main" val="40728332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r>
              <a:rPr lang="en-US" smtClean="0"/>
              <a:t>Dr.M.Alipour</a:t>
            </a:r>
            <a:endParaRPr lang="en-US"/>
          </a:p>
        </p:txBody>
      </p:sp>
      <p:sp>
        <p:nvSpPr>
          <p:cNvPr id="6" name="Slide Number Placeholder 5"/>
          <p:cNvSpPr>
            <a:spLocks noGrp="1"/>
          </p:cNvSpPr>
          <p:nvPr>
            <p:ph type="sldNum" sz="quarter" idx="12"/>
          </p:nvPr>
        </p:nvSpPr>
        <p:spPr/>
        <p:txBody>
          <a:bodyPr/>
          <a:lstStyle/>
          <a:p>
            <a:fld id="{80DD587B-AAD1-42BA-941D-8E9608CD2BEE}" type="slidenum">
              <a:rPr lang="ar-SA" smtClean="0"/>
              <a:pPr/>
              <a:t>‹#›</a:t>
            </a:fld>
            <a:endParaRPr lang="en-US"/>
          </a:p>
        </p:txBody>
      </p:sp>
    </p:spTree>
    <p:extLst>
      <p:ext uri="{BB962C8B-B14F-4D97-AF65-F5344CB8AC3E}">
        <p14:creationId xmlns:p14="http://schemas.microsoft.com/office/powerpoint/2010/main" val="999155422"/>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r>
              <a:rPr lang="en-US" smtClean="0"/>
              <a:t>Dr.M.Alipour</a:t>
            </a:r>
            <a:endParaRPr lang="en-US"/>
          </a:p>
        </p:txBody>
      </p:sp>
      <p:sp>
        <p:nvSpPr>
          <p:cNvPr id="6" name="Slide Number Placeholder 5"/>
          <p:cNvSpPr>
            <a:spLocks noGrp="1"/>
          </p:cNvSpPr>
          <p:nvPr>
            <p:ph type="sldNum" sz="quarter" idx="12"/>
          </p:nvPr>
        </p:nvSpPr>
        <p:spPr/>
        <p:txBody>
          <a:bodyPr/>
          <a:lstStyle/>
          <a:p>
            <a:fld id="{80DD587B-AAD1-42BA-941D-8E9608CD2BEE}" type="slidenum">
              <a:rPr lang="ar-SA"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0131962"/>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r>
              <a:rPr lang="en-US" smtClean="0"/>
              <a:t>Dr.M.Alipour</a:t>
            </a:r>
            <a:endParaRPr lang="en-US"/>
          </a:p>
        </p:txBody>
      </p:sp>
      <p:sp>
        <p:nvSpPr>
          <p:cNvPr id="6" name="Slide Number Placeholder 5"/>
          <p:cNvSpPr>
            <a:spLocks noGrp="1"/>
          </p:cNvSpPr>
          <p:nvPr>
            <p:ph type="sldNum" sz="quarter" idx="12"/>
          </p:nvPr>
        </p:nvSpPr>
        <p:spPr/>
        <p:txBody>
          <a:bodyPr/>
          <a:lstStyle/>
          <a:p>
            <a:fld id="{80DD587B-AAD1-42BA-941D-8E9608CD2BEE}" type="slidenum">
              <a:rPr lang="ar-SA" smtClean="0"/>
              <a:pPr/>
              <a:t>‹#›</a:t>
            </a:fld>
            <a:endParaRPr lang="en-US"/>
          </a:p>
        </p:txBody>
      </p:sp>
    </p:spTree>
    <p:extLst>
      <p:ext uri="{BB962C8B-B14F-4D97-AF65-F5344CB8AC3E}">
        <p14:creationId xmlns:p14="http://schemas.microsoft.com/office/powerpoint/2010/main" val="2930359429"/>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r>
              <a:rPr lang="en-US" smtClean="0"/>
              <a:t>Dr.M.Alipour</a:t>
            </a:r>
            <a:endParaRPr lang="en-US"/>
          </a:p>
        </p:txBody>
      </p:sp>
      <p:sp>
        <p:nvSpPr>
          <p:cNvPr id="6" name="Slide Number Placeholder 5"/>
          <p:cNvSpPr>
            <a:spLocks noGrp="1"/>
          </p:cNvSpPr>
          <p:nvPr>
            <p:ph type="sldNum" sz="quarter" idx="12"/>
          </p:nvPr>
        </p:nvSpPr>
        <p:spPr/>
        <p:txBody>
          <a:bodyPr/>
          <a:lstStyle/>
          <a:p>
            <a:fld id="{80DD587B-AAD1-42BA-941D-8E9608CD2BEE}" type="slidenum">
              <a:rPr lang="ar-SA"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66616575"/>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r>
              <a:rPr lang="en-US" smtClean="0"/>
              <a:t>Dr.M.Alipour</a:t>
            </a:r>
            <a:endParaRPr lang="en-US"/>
          </a:p>
        </p:txBody>
      </p:sp>
      <p:sp>
        <p:nvSpPr>
          <p:cNvPr id="6" name="Slide Number Placeholder 5"/>
          <p:cNvSpPr>
            <a:spLocks noGrp="1"/>
          </p:cNvSpPr>
          <p:nvPr>
            <p:ph type="sldNum" sz="quarter" idx="12"/>
          </p:nvPr>
        </p:nvSpPr>
        <p:spPr/>
        <p:txBody>
          <a:bodyPr/>
          <a:lstStyle/>
          <a:p>
            <a:fld id="{80DD587B-AAD1-42BA-941D-8E9608CD2BEE}" type="slidenum">
              <a:rPr lang="ar-SA" smtClean="0"/>
              <a:pPr/>
              <a:t>‹#›</a:t>
            </a:fld>
            <a:endParaRPr lang="en-US"/>
          </a:p>
        </p:txBody>
      </p:sp>
    </p:spTree>
    <p:extLst>
      <p:ext uri="{BB962C8B-B14F-4D97-AF65-F5344CB8AC3E}">
        <p14:creationId xmlns:p14="http://schemas.microsoft.com/office/powerpoint/2010/main" val="2739566961"/>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r>
              <a:rPr lang="en-US" smtClean="0"/>
              <a:t>Dr.M.Alipour</a:t>
            </a:r>
            <a:endParaRPr lang="en-US"/>
          </a:p>
        </p:txBody>
      </p:sp>
      <p:sp>
        <p:nvSpPr>
          <p:cNvPr id="6" name="Slide Number Placeholder 5"/>
          <p:cNvSpPr>
            <a:spLocks noGrp="1"/>
          </p:cNvSpPr>
          <p:nvPr>
            <p:ph type="sldNum" sz="quarter" idx="12"/>
          </p:nvPr>
        </p:nvSpPr>
        <p:spPr/>
        <p:txBody>
          <a:bodyPr/>
          <a:lstStyle/>
          <a:p>
            <a:fld id="{399615AB-E0EE-4A81-A972-CAAA9815A57D}" type="slidenum">
              <a:rPr lang="ar-SA" smtClean="0"/>
              <a:pPr/>
              <a:t>‹#›</a:t>
            </a:fld>
            <a:endParaRPr lang="en-US"/>
          </a:p>
        </p:txBody>
      </p:sp>
    </p:spTree>
    <p:extLst>
      <p:ext uri="{BB962C8B-B14F-4D97-AF65-F5344CB8AC3E}">
        <p14:creationId xmlns:p14="http://schemas.microsoft.com/office/powerpoint/2010/main" val="36803700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r>
              <a:rPr lang="en-US" smtClean="0"/>
              <a:t>Dr.M.Alipour</a:t>
            </a:r>
            <a:endParaRPr lang="en-US"/>
          </a:p>
        </p:txBody>
      </p:sp>
      <p:sp>
        <p:nvSpPr>
          <p:cNvPr id="6" name="Slide Number Placeholder 5"/>
          <p:cNvSpPr>
            <a:spLocks noGrp="1"/>
          </p:cNvSpPr>
          <p:nvPr>
            <p:ph type="sldNum" sz="quarter" idx="12"/>
          </p:nvPr>
        </p:nvSpPr>
        <p:spPr/>
        <p:txBody>
          <a:bodyPr/>
          <a:lstStyle/>
          <a:p>
            <a:fld id="{50DA424B-8E36-4F40-94F6-EDB3DC93C373}" type="slidenum">
              <a:rPr lang="ar-SA" smtClean="0"/>
              <a:pPr/>
              <a:t>‹#›</a:t>
            </a:fld>
            <a:endParaRPr lang="en-US"/>
          </a:p>
        </p:txBody>
      </p:sp>
    </p:spTree>
    <p:extLst>
      <p:ext uri="{BB962C8B-B14F-4D97-AF65-F5344CB8AC3E}">
        <p14:creationId xmlns:p14="http://schemas.microsoft.com/office/powerpoint/2010/main" val="23809107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a:t>Dr.M.Alipour</a:t>
            </a:r>
          </a:p>
        </p:txBody>
      </p:sp>
      <p:sp>
        <p:nvSpPr>
          <p:cNvPr id="5" name="Rectangle 6"/>
          <p:cNvSpPr>
            <a:spLocks noGrp="1" noChangeArrowheads="1"/>
          </p:cNvSpPr>
          <p:nvPr>
            <p:ph type="sldNum" sz="quarter" idx="12"/>
          </p:nvPr>
        </p:nvSpPr>
        <p:spPr>
          <a:ln/>
        </p:spPr>
        <p:txBody>
          <a:bodyPr/>
          <a:lstStyle>
            <a:lvl1pPr>
              <a:defRPr/>
            </a:lvl1pPr>
          </a:lstStyle>
          <a:p>
            <a:fld id="{5E3A9CD7-1620-4948-A7A5-FCEF352A06AD}" type="slidenum">
              <a:rPr lang="ar-SA"/>
              <a:pPr/>
              <a:t>‹#›</a:t>
            </a:fld>
            <a:endParaRPr lang="en-US"/>
          </a:p>
        </p:txBody>
      </p:sp>
    </p:spTree>
    <p:extLst>
      <p:ext uri="{BB962C8B-B14F-4D97-AF65-F5344CB8AC3E}">
        <p14:creationId xmlns:p14="http://schemas.microsoft.com/office/powerpoint/2010/main" val="29067186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Dr.M.Alipour</a:t>
            </a:r>
          </a:p>
        </p:txBody>
      </p:sp>
      <p:sp>
        <p:nvSpPr>
          <p:cNvPr id="7" name="Rectangle 6"/>
          <p:cNvSpPr>
            <a:spLocks noGrp="1" noChangeArrowheads="1"/>
          </p:cNvSpPr>
          <p:nvPr>
            <p:ph type="sldNum" sz="quarter" idx="12"/>
          </p:nvPr>
        </p:nvSpPr>
        <p:spPr>
          <a:ln/>
        </p:spPr>
        <p:txBody>
          <a:bodyPr/>
          <a:lstStyle>
            <a:lvl1pPr>
              <a:defRPr/>
            </a:lvl1pPr>
          </a:lstStyle>
          <a:p>
            <a:fld id="{50B5468B-58D6-42CF-9012-B1E9B19170E6}" type="slidenum">
              <a:rPr lang="ar-SA"/>
              <a:pPr/>
              <a:t>‹#›</a:t>
            </a:fld>
            <a:endParaRPr lang="en-US"/>
          </a:p>
        </p:txBody>
      </p:sp>
    </p:spTree>
    <p:extLst>
      <p:ext uri="{BB962C8B-B14F-4D97-AF65-F5344CB8AC3E}">
        <p14:creationId xmlns:p14="http://schemas.microsoft.com/office/powerpoint/2010/main" val="3527790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r>
              <a:rPr lang="en-US" smtClean="0"/>
              <a:t>Dr.M.Alipour</a:t>
            </a:r>
            <a:endParaRPr lang="en-US"/>
          </a:p>
        </p:txBody>
      </p:sp>
      <p:sp>
        <p:nvSpPr>
          <p:cNvPr id="6" name="Slide Number Placeholder 5"/>
          <p:cNvSpPr>
            <a:spLocks noGrp="1"/>
          </p:cNvSpPr>
          <p:nvPr>
            <p:ph type="sldNum" sz="quarter" idx="12"/>
          </p:nvPr>
        </p:nvSpPr>
        <p:spPr/>
        <p:txBody>
          <a:bodyPr/>
          <a:lstStyle/>
          <a:p>
            <a:fld id="{FA1386CA-3573-40AE-9079-A1424032AF41}" type="slidenum">
              <a:rPr lang="ar-SA" smtClean="0"/>
              <a:pPr/>
              <a:t>‹#›</a:t>
            </a:fld>
            <a:endParaRPr lang="en-US"/>
          </a:p>
        </p:txBody>
      </p:sp>
    </p:spTree>
    <p:extLst>
      <p:ext uri="{BB962C8B-B14F-4D97-AF65-F5344CB8AC3E}">
        <p14:creationId xmlns:p14="http://schemas.microsoft.com/office/powerpoint/2010/main" val="2771208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r>
              <a:rPr lang="en-US" smtClean="0"/>
              <a:t>Dr.M.Alipour</a:t>
            </a:r>
            <a:endParaRPr lang="en-US"/>
          </a:p>
        </p:txBody>
      </p:sp>
      <p:sp>
        <p:nvSpPr>
          <p:cNvPr id="6" name="Slide Number Placeholder 5"/>
          <p:cNvSpPr>
            <a:spLocks noGrp="1"/>
          </p:cNvSpPr>
          <p:nvPr>
            <p:ph type="sldNum" sz="quarter" idx="12"/>
          </p:nvPr>
        </p:nvSpPr>
        <p:spPr/>
        <p:txBody>
          <a:bodyPr/>
          <a:lstStyle/>
          <a:p>
            <a:fld id="{98D81740-0F15-4D4A-8FC6-D74C49E25685}" type="slidenum">
              <a:rPr lang="ar-SA" smtClean="0"/>
              <a:pPr/>
              <a:t>‹#›</a:t>
            </a:fld>
            <a:endParaRPr lang="en-US"/>
          </a:p>
        </p:txBody>
      </p:sp>
    </p:spTree>
    <p:extLst>
      <p:ext uri="{BB962C8B-B14F-4D97-AF65-F5344CB8AC3E}">
        <p14:creationId xmlns:p14="http://schemas.microsoft.com/office/powerpoint/2010/main" val="31454101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r>
              <a:rPr lang="en-US" smtClean="0"/>
              <a:t>Dr.M.Alipour</a:t>
            </a:r>
            <a:endParaRPr lang="en-US"/>
          </a:p>
        </p:txBody>
      </p:sp>
      <p:sp>
        <p:nvSpPr>
          <p:cNvPr id="7" name="Slide Number Placeholder 6"/>
          <p:cNvSpPr>
            <a:spLocks noGrp="1"/>
          </p:cNvSpPr>
          <p:nvPr>
            <p:ph type="sldNum" sz="quarter" idx="12"/>
          </p:nvPr>
        </p:nvSpPr>
        <p:spPr/>
        <p:txBody>
          <a:bodyPr/>
          <a:lstStyle/>
          <a:p>
            <a:fld id="{80150E8E-D419-40C4-889A-37B0BAA16C74}" type="slidenum">
              <a:rPr lang="ar-SA" smtClean="0"/>
              <a:pPr/>
              <a:t>‹#›</a:t>
            </a:fld>
            <a:endParaRPr lang="en-US"/>
          </a:p>
        </p:txBody>
      </p:sp>
    </p:spTree>
    <p:extLst>
      <p:ext uri="{BB962C8B-B14F-4D97-AF65-F5344CB8AC3E}">
        <p14:creationId xmlns:p14="http://schemas.microsoft.com/office/powerpoint/2010/main" val="9880656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r>
              <a:rPr lang="en-US" smtClean="0"/>
              <a:t>Dr.M.Alipour</a:t>
            </a:r>
            <a:endParaRPr lang="en-US"/>
          </a:p>
        </p:txBody>
      </p:sp>
      <p:sp>
        <p:nvSpPr>
          <p:cNvPr id="9" name="Slide Number Placeholder 8"/>
          <p:cNvSpPr>
            <a:spLocks noGrp="1"/>
          </p:cNvSpPr>
          <p:nvPr>
            <p:ph type="sldNum" sz="quarter" idx="12"/>
          </p:nvPr>
        </p:nvSpPr>
        <p:spPr/>
        <p:txBody>
          <a:bodyPr/>
          <a:lstStyle/>
          <a:p>
            <a:fld id="{FE91094A-54CB-4A5C-A601-476D1799E22C}" type="slidenum">
              <a:rPr lang="ar-SA" smtClean="0"/>
              <a:pPr/>
              <a:t>‹#›</a:t>
            </a:fld>
            <a:endParaRPr lang="en-US"/>
          </a:p>
        </p:txBody>
      </p:sp>
    </p:spTree>
    <p:extLst>
      <p:ext uri="{BB962C8B-B14F-4D97-AF65-F5344CB8AC3E}">
        <p14:creationId xmlns:p14="http://schemas.microsoft.com/office/powerpoint/2010/main" val="20695648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r>
              <a:rPr lang="en-US" smtClean="0"/>
              <a:t>Dr.M.Alipour</a:t>
            </a:r>
            <a:endParaRPr lang="en-US"/>
          </a:p>
        </p:txBody>
      </p:sp>
      <p:sp>
        <p:nvSpPr>
          <p:cNvPr id="5" name="Slide Number Placeholder 4"/>
          <p:cNvSpPr>
            <a:spLocks noGrp="1"/>
          </p:cNvSpPr>
          <p:nvPr>
            <p:ph type="sldNum" sz="quarter" idx="12"/>
          </p:nvPr>
        </p:nvSpPr>
        <p:spPr/>
        <p:txBody>
          <a:bodyPr/>
          <a:lstStyle/>
          <a:p>
            <a:fld id="{D007F0B1-9CF7-47F5-9932-776301FF47E7}" type="slidenum">
              <a:rPr lang="ar-SA" smtClean="0"/>
              <a:pPr/>
              <a:t>‹#›</a:t>
            </a:fld>
            <a:endParaRPr lang="en-US"/>
          </a:p>
        </p:txBody>
      </p:sp>
    </p:spTree>
    <p:extLst>
      <p:ext uri="{BB962C8B-B14F-4D97-AF65-F5344CB8AC3E}">
        <p14:creationId xmlns:p14="http://schemas.microsoft.com/office/powerpoint/2010/main" val="3442915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r>
              <a:rPr lang="en-US" smtClean="0"/>
              <a:t>Dr.M.Alipour</a:t>
            </a:r>
            <a:endParaRPr lang="en-US"/>
          </a:p>
        </p:txBody>
      </p:sp>
      <p:sp>
        <p:nvSpPr>
          <p:cNvPr id="4" name="Slide Number Placeholder 3"/>
          <p:cNvSpPr>
            <a:spLocks noGrp="1"/>
          </p:cNvSpPr>
          <p:nvPr>
            <p:ph type="sldNum" sz="quarter" idx="12"/>
          </p:nvPr>
        </p:nvSpPr>
        <p:spPr/>
        <p:txBody>
          <a:bodyPr/>
          <a:lstStyle/>
          <a:p>
            <a:fld id="{3F58125D-DF42-4868-A0CA-80E2BBAB4E53}" type="slidenum">
              <a:rPr lang="ar-SA" smtClean="0"/>
              <a:pPr/>
              <a:t>‹#›</a:t>
            </a:fld>
            <a:endParaRPr lang="en-US"/>
          </a:p>
        </p:txBody>
      </p:sp>
    </p:spTree>
    <p:extLst>
      <p:ext uri="{BB962C8B-B14F-4D97-AF65-F5344CB8AC3E}">
        <p14:creationId xmlns:p14="http://schemas.microsoft.com/office/powerpoint/2010/main" val="11334281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r>
              <a:rPr lang="en-US" smtClean="0"/>
              <a:t>Dr.M.Alipour</a:t>
            </a:r>
            <a:endParaRPr lang="en-US"/>
          </a:p>
        </p:txBody>
      </p:sp>
      <p:sp>
        <p:nvSpPr>
          <p:cNvPr id="7" name="Slide Number Placeholder 6"/>
          <p:cNvSpPr>
            <a:spLocks noGrp="1"/>
          </p:cNvSpPr>
          <p:nvPr>
            <p:ph type="sldNum" sz="quarter" idx="12"/>
          </p:nvPr>
        </p:nvSpPr>
        <p:spPr/>
        <p:txBody>
          <a:bodyPr/>
          <a:lstStyle/>
          <a:p>
            <a:fld id="{873FD48B-CE1F-47E3-8900-25C26B3EC102}" type="slidenum">
              <a:rPr lang="ar-SA" smtClean="0"/>
              <a:pPr/>
              <a:t>‹#›</a:t>
            </a:fld>
            <a:endParaRPr lang="en-US"/>
          </a:p>
        </p:txBody>
      </p:sp>
    </p:spTree>
    <p:extLst>
      <p:ext uri="{BB962C8B-B14F-4D97-AF65-F5344CB8AC3E}">
        <p14:creationId xmlns:p14="http://schemas.microsoft.com/office/powerpoint/2010/main" val="3822519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r>
              <a:rPr lang="en-US" smtClean="0"/>
              <a:t>Dr.M.Alipour</a:t>
            </a:r>
            <a:endParaRPr lang="en-US"/>
          </a:p>
        </p:txBody>
      </p:sp>
      <p:sp>
        <p:nvSpPr>
          <p:cNvPr id="7" name="Slide Number Placeholder 6"/>
          <p:cNvSpPr>
            <a:spLocks noGrp="1"/>
          </p:cNvSpPr>
          <p:nvPr>
            <p:ph type="sldNum" sz="quarter" idx="12"/>
          </p:nvPr>
        </p:nvSpPr>
        <p:spPr/>
        <p:txBody>
          <a:bodyPr/>
          <a:lstStyle/>
          <a:p>
            <a:fld id="{9442684F-5858-4633-886E-DE004193178F}" type="slidenum">
              <a:rPr lang="ar-SA" smtClean="0"/>
              <a:pPr/>
              <a:t>‹#›</a:t>
            </a:fld>
            <a:endParaRPr lang="en-US"/>
          </a:p>
        </p:txBody>
      </p:sp>
    </p:spTree>
    <p:extLst>
      <p:ext uri="{BB962C8B-B14F-4D97-AF65-F5344CB8AC3E}">
        <p14:creationId xmlns:p14="http://schemas.microsoft.com/office/powerpoint/2010/main" val="4069827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endParaRPr lang="en-US" dirty="0"/>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r>
              <a:rPr lang="en-US" smtClean="0"/>
              <a:t>Dr.M.Alipour</a:t>
            </a:r>
            <a:endParaRPr lang="en-US" dirty="0"/>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80DD587B-AAD1-42BA-941D-8E9608CD2BEE}" type="slidenum">
              <a:rPr lang="ar-SA" smtClean="0"/>
              <a:pPr/>
              <a:t>‹#›</a:t>
            </a:fld>
            <a:endParaRPr lang="en-US" dirty="0"/>
          </a:p>
        </p:txBody>
      </p:sp>
    </p:spTree>
    <p:extLst>
      <p:ext uri="{BB962C8B-B14F-4D97-AF65-F5344CB8AC3E}">
        <p14:creationId xmlns:p14="http://schemas.microsoft.com/office/powerpoint/2010/main" val="2704973121"/>
      </p:ext>
    </p:extLst>
  </p:cSld>
  <p:clrMap bg1="lt1" tx1="dk1" bg2="lt2" tx2="dk2" accent1="accent1" accent2="accent2" accent3="accent3" accent4="accent4" accent5="accent5" accent6="accent6" hlink="hlink" folHlink="folHlink"/>
  <p:sldLayoutIdLst>
    <p:sldLayoutId id="2147483957" r:id="rId1"/>
    <p:sldLayoutId id="2147483958" r:id="rId2"/>
    <p:sldLayoutId id="2147483959" r:id="rId3"/>
    <p:sldLayoutId id="2147483960" r:id="rId4"/>
    <p:sldLayoutId id="2147483961" r:id="rId5"/>
    <p:sldLayoutId id="2147483962" r:id="rId6"/>
    <p:sldLayoutId id="2147483963" r:id="rId7"/>
    <p:sldLayoutId id="2147483964" r:id="rId8"/>
    <p:sldLayoutId id="2147483965" r:id="rId9"/>
    <p:sldLayoutId id="2147483966" r:id="rId10"/>
    <p:sldLayoutId id="2147483967" r:id="rId11"/>
    <p:sldLayoutId id="2147483968" r:id="rId12"/>
    <p:sldLayoutId id="2147483969" r:id="rId13"/>
    <p:sldLayoutId id="2147483970" r:id="rId14"/>
    <p:sldLayoutId id="2147483971" r:id="rId15"/>
    <p:sldLayoutId id="2147483972" r:id="rId16"/>
    <p:sldLayoutId id="2147483973" r:id="rId17"/>
    <p:sldLayoutId id="2147483974" r:id="rId18"/>
  </p:sldLayoutIdLst>
  <p:hf hdr="0" ftr="0" dt="0"/>
  <p:txStyles>
    <p:titleStyle>
      <a:lvl1pPr algn="l" defTabSz="457200" rtl="1" eaLnBrk="1" latinLnBrk="0" hangingPunct="1">
        <a:spcBef>
          <a:spcPct val="0"/>
        </a:spcBef>
        <a:buNone/>
        <a:defRPr sz="3600" kern="1200">
          <a:solidFill>
            <a:schemeClr val="accent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5.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60.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jpeg"/><Relationship Id="rId1" Type="http://schemas.openxmlformats.org/officeDocument/2006/relationships/slideLayout" Target="../slideLayouts/slideLayout2.xml"/><Relationship Id="rId4" Type="http://schemas.openxmlformats.org/officeDocument/2006/relationships/image" Target="../media/image83.png"/></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2.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jpeg"/><Relationship Id="rId1" Type="http://schemas.openxmlformats.org/officeDocument/2006/relationships/slideLayout" Target="../slideLayouts/slideLayout2.xml"/><Relationship Id="rId5" Type="http://schemas.openxmlformats.org/officeDocument/2006/relationships/image" Target="../media/image93.png"/><Relationship Id="rId4" Type="http://schemas.openxmlformats.org/officeDocument/2006/relationships/image" Target="../media/image92.png"/></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4.xml"/><Relationship Id="rId4" Type="http://schemas.openxmlformats.org/officeDocument/2006/relationships/image" Target="../media/image9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0.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2.xml"/><Relationship Id="rId4" Type="http://schemas.openxmlformats.org/officeDocument/2006/relationships/image" Target="../media/image101.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2" Type="http://schemas.openxmlformats.org/officeDocument/2006/relationships/image" Target="../media/image102.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4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8.xml"/></Relationships>
</file>

<file path=ppt/slides/_rels/slide8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D11C9B5-524C-4A4A-A210-397E7381CB3E}" type="slidenum">
              <a:rPr lang="ar-SA">
                <a:latin typeface="_PDMS_Saleem_QuranFont" panose="02010000000000000000" pitchFamily="2" charset="-78"/>
                <a:cs typeface="_PDMS_Saleem_QuranFont" panose="02010000000000000000" pitchFamily="2" charset="-78"/>
              </a:rPr>
              <a:pPr eaLnBrk="1" hangingPunct="1"/>
              <a:t>1</a:t>
            </a:fld>
            <a:endParaRPr lang="en-US" dirty="0">
              <a:latin typeface="_PDMS_Saleem_QuranFont" panose="02010000000000000000" pitchFamily="2" charset="-78"/>
              <a:cs typeface="_PDMS_Saleem_QuranFont" panose="02010000000000000000" pitchFamily="2" charset="-78"/>
            </a:endParaRPr>
          </a:p>
        </p:txBody>
      </p:sp>
      <p:pic>
        <p:nvPicPr>
          <p:cNvPr id="2" name="Picture 1"/>
          <p:cNvPicPr>
            <a:picLocks noChangeAspect="1"/>
          </p:cNvPicPr>
          <p:nvPr/>
        </p:nvPicPr>
        <p:blipFill>
          <a:blip r:embed="rId3">
            <a:duotone>
              <a:schemeClr val="accent1">
                <a:shade val="45000"/>
                <a:satMod val="135000"/>
              </a:schemeClr>
              <a:prstClr val="white"/>
            </a:duotone>
          </a:blip>
          <a:stretch>
            <a:fillRect/>
          </a:stretch>
        </p:blipFill>
        <p:spPr>
          <a:xfrm>
            <a:off x="683568" y="617776"/>
            <a:ext cx="6608637" cy="5785605"/>
          </a:xfrm>
          <a:prstGeom prst="rect">
            <a:avLst/>
          </a:prstGeom>
        </p:spPr>
      </p:pic>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2"/>
          <p:cNvSpPr>
            <a:spLocks noGrp="1" noChangeArrowheads="1"/>
          </p:cNvSpPr>
          <p:nvPr>
            <p:ph type="title"/>
          </p:nvPr>
        </p:nvSpPr>
        <p:spPr>
          <a:xfrm>
            <a:off x="899592" y="620688"/>
            <a:ext cx="6347713" cy="1320800"/>
          </a:xfrm>
        </p:spPr>
        <p:txBody>
          <a:bodyPr>
            <a:normAutofit/>
          </a:bodyPr>
          <a:lstStyle/>
          <a:p>
            <a:pPr algn="ctr"/>
            <a:r>
              <a:rPr lang="fa-IR" sz="4000" b="1" dirty="0">
                <a:cs typeface="B Mitra" panose="00000400000000000000" pitchFamily="2" charset="-78"/>
              </a:rPr>
              <a:t>وظایف کلی دندانها</a:t>
            </a:r>
            <a:endParaRPr lang="en-US" sz="4000" b="1" dirty="0">
              <a:cs typeface="B Mitra" panose="00000400000000000000" pitchFamily="2" charset="-78"/>
            </a:endParaRPr>
          </a:p>
        </p:txBody>
      </p:sp>
      <p:sp>
        <p:nvSpPr>
          <p:cNvPr id="14341" name="Rectangle 3"/>
          <p:cNvSpPr>
            <a:spLocks noGrp="1" noChangeArrowheads="1"/>
          </p:cNvSpPr>
          <p:nvPr>
            <p:ph idx="1"/>
          </p:nvPr>
        </p:nvSpPr>
        <p:spPr/>
        <p:txBody>
          <a:bodyPr>
            <a:normAutofit/>
          </a:bodyPr>
          <a:lstStyle/>
          <a:p>
            <a:pPr algn="r" rtl="1" eaLnBrk="1" hangingPunct="1">
              <a:buClr>
                <a:schemeClr val="accent2"/>
              </a:buClr>
              <a:buFont typeface="Wingdings" panose="05000000000000000000" pitchFamily="2" charset="2"/>
              <a:buChar char="Ø"/>
            </a:pPr>
            <a:r>
              <a:rPr lang="fa-IR" sz="3200" b="1" dirty="0" smtClean="0">
                <a:solidFill>
                  <a:schemeClr val="accent4">
                    <a:lumMod val="75000"/>
                  </a:schemeClr>
                </a:solidFill>
                <a:cs typeface="B Jadid" panose="00000700000000000000" pitchFamily="2" charset="-78"/>
              </a:rPr>
              <a:t>زیبایی</a:t>
            </a:r>
          </a:p>
          <a:p>
            <a:pPr algn="r" rtl="1" eaLnBrk="1" hangingPunct="1">
              <a:buClr>
                <a:schemeClr val="accent2"/>
              </a:buClr>
              <a:buFont typeface="Wingdings" panose="05000000000000000000" pitchFamily="2" charset="2"/>
              <a:buChar char="Ø"/>
            </a:pPr>
            <a:r>
              <a:rPr lang="fa-IR" sz="3200" b="1" dirty="0" smtClean="0">
                <a:solidFill>
                  <a:schemeClr val="accent4">
                    <a:lumMod val="75000"/>
                  </a:schemeClr>
                </a:solidFill>
                <a:cs typeface="B Jadid" panose="00000700000000000000" pitchFamily="2" charset="-78"/>
              </a:rPr>
              <a:t>تکلم</a:t>
            </a:r>
          </a:p>
          <a:p>
            <a:pPr algn="r" rtl="1" eaLnBrk="1" hangingPunct="1">
              <a:buClr>
                <a:schemeClr val="accent2"/>
              </a:buClr>
              <a:buFont typeface="Wingdings" panose="05000000000000000000" pitchFamily="2" charset="2"/>
              <a:buChar char="Ø"/>
            </a:pPr>
            <a:r>
              <a:rPr lang="fa-IR" sz="3200" b="1" dirty="0" smtClean="0">
                <a:solidFill>
                  <a:schemeClr val="accent4">
                    <a:lumMod val="75000"/>
                  </a:schemeClr>
                </a:solidFill>
                <a:cs typeface="B Jadid" panose="00000700000000000000" pitchFamily="2" charset="-78"/>
              </a:rPr>
              <a:t>جویدن</a:t>
            </a:r>
          </a:p>
          <a:p>
            <a:pPr algn="r" rtl="1" eaLnBrk="1" hangingPunct="1">
              <a:buClr>
                <a:schemeClr val="accent2"/>
              </a:buClr>
              <a:buFont typeface="Wingdings" panose="05000000000000000000" pitchFamily="2" charset="2"/>
              <a:buChar char="Ø"/>
            </a:pPr>
            <a:r>
              <a:rPr lang="fa-IR" sz="3200" b="1" dirty="0" smtClean="0">
                <a:solidFill>
                  <a:schemeClr val="accent4">
                    <a:lumMod val="75000"/>
                  </a:schemeClr>
                </a:solidFill>
                <a:cs typeface="B Jadid" panose="00000700000000000000" pitchFamily="2" charset="-78"/>
              </a:rPr>
              <a:t>حفظ استخوان فکین</a:t>
            </a:r>
            <a:endParaRPr lang="en-US" sz="3200" b="1" dirty="0" smtClean="0">
              <a:solidFill>
                <a:schemeClr val="accent4">
                  <a:lumMod val="75000"/>
                </a:schemeClr>
              </a:solidFill>
              <a:cs typeface="B Jadid" panose="00000700000000000000" pitchFamily="2" charset="-78"/>
            </a:endParaRPr>
          </a:p>
        </p:txBody>
      </p:sp>
      <p:sp>
        <p:nvSpPr>
          <p:cNvPr id="1433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2CCE286-44AE-4F5A-AB1E-9E1E3EC2AC23}" type="slidenum">
              <a:rPr lang="ar-SA">
                <a:latin typeface="_PDMS_Saleem_QuranFont" panose="02010000000000000000" pitchFamily="2" charset="-78"/>
                <a:cs typeface="_PDMS_Saleem_QuranFont" panose="02010000000000000000" pitchFamily="2" charset="-78"/>
              </a:rPr>
              <a:pPr eaLnBrk="1" hangingPunct="1"/>
              <a:t>10</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p:transition spd="slow" advClick="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4341">
                                            <p:txEl>
                                              <p:pRg st="0" end="0"/>
                                            </p:txEl>
                                          </p:spTgt>
                                        </p:tgtEl>
                                        <p:attrNameLst>
                                          <p:attrName>style.visibility</p:attrName>
                                        </p:attrNameLst>
                                      </p:cBhvr>
                                      <p:to>
                                        <p:strVal val="visible"/>
                                      </p:to>
                                    </p:set>
                                    <p:animEffect transition="in" filter="fade">
                                      <p:cBhvr>
                                        <p:cTn id="7" dur="1750"/>
                                        <p:tgtEl>
                                          <p:spTgt spid="14341">
                                            <p:txEl>
                                              <p:pRg st="0" end="0"/>
                                            </p:txEl>
                                          </p:spTgt>
                                        </p:tgtEl>
                                      </p:cBhvr>
                                    </p:animEffect>
                                    <p:anim calcmode="lin" valueType="num">
                                      <p:cBhvr>
                                        <p:cTn id="8" dur="1750" fill="hold"/>
                                        <p:tgtEl>
                                          <p:spTgt spid="14341">
                                            <p:txEl>
                                              <p:pRg st="0" end="0"/>
                                            </p:txEl>
                                          </p:spTgt>
                                        </p:tgtEl>
                                        <p:attrNameLst>
                                          <p:attrName>ppt_x</p:attrName>
                                        </p:attrNameLst>
                                      </p:cBhvr>
                                      <p:tavLst>
                                        <p:tav tm="0">
                                          <p:val>
                                            <p:strVal val="#ppt_x"/>
                                          </p:val>
                                        </p:tav>
                                        <p:tav tm="100000">
                                          <p:val>
                                            <p:strVal val="#ppt_x"/>
                                          </p:val>
                                        </p:tav>
                                      </p:tavLst>
                                    </p:anim>
                                    <p:anim calcmode="lin" valueType="num">
                                      <p:cBhvr>
                                        <p:cTn id="9" dur="1750" fill="hold"/>
                                        <p:tgtEl>
                                          <p:spTgt spid="14341">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4341">
                                            <p:txEl>
                                              <p:pRg st="1" end="1"/>
                                            </p:txEl>
                                          </p:spTgt>
                                        </p:tgtEl>
                                        <p:attrNameLst>
                                          <p:attrName>style.visibility</p:attrName>
                                        </p:attrNameLst>
                                      </p:cBhvr>
                                      <p:to>
                                        <p:strVal val="visible"/>
                                      </p:to>
                                    </p:set>
                                    <p:animEffect transition="in" filter="fade">
                                      <p:cBhvr>
                                        <p:cTn id="12" dur="1750"/>
                                        <p:tgtEl>
                                          <p:spTgt spid="14341">
                                            <p:txEl>
                                              <p:pRg st="1" end="1"/>
                                            </p:txEl>
                                          </p:spTgt>
                                        </p:tgtEl>
                                      </p:cBhvr>
                                    </p:animEffect>
                                    <p:anim calcmode="lin" valueType="num">
                                      <p:cBhvr>
                                        <p:cTn id="13" dur="1750" fill="hold"/>
                                        <p:tgtEl>
                                          <p:spTgt spid="14341">
                                            <p:txEl>
                                              <p:pRg st="1" end="1"/>
                                            </p:txEl>
                                          </p:spTgt>
                                        </p:tgtEl>
                                        <p:attrNameLst>
                                          <p:attrName>ppt_x</p:attrName>
                                        </p:attrNameLst>
                                      </p:cBhvr>
                                      <p:tavLst>
                                        <p:tav tm="0">
                                          <p:val>
                                            <p:strVal val="#ppt_x"/>
                                          </p:val>
                                        </p:tav>
                                        <p:tav tm="100000">
                                          <p:val>
                                            <p:strVal val="#ppt_x"/>
                                          </p:val>
                                        </p:tav>
                                      </p:tavLst>
                                    </p:anim>
                                    <p:anim calcmode="lin" valueType="num">
                                      <p:cBhvr>
                                        <p:cTn id="14" dur="1750" fill="hold"/>
                                        <p:tgtEl>
                                          <p:spTgt spid="14341">
                                            <p:txEl>
                                              <p:pRg st="1" end="1"/>
                                            </p:txEl>
                                          </p:spTgt>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4341">
                                            <p:txEl>
                                              <p:pRg st="2" end="2"/>
                                            </p:txEl>
                                          </p:spTgt>
                                        </p:tgtEl>
                                        <p:attrNameLst>
                                          <p:attrName>style.visibility</p:attrName>
                                        </p:attrNameLst>
                                      </p:cBhvr>
                                      <p:to>
                                        <p:strVal val="visible"/>
                                      </p:to>
                                    </p:set>
                                    <p:animEffect transition="in" filter="fade">
                                      <p:cBhvr>
                                        <p:cTn id="17" dur="1750"/>
                                        <p:tgtEl>
                                          <p:spTgt spid="14341">
                                            <p:txEl>
                                              <p:pRg st="2" end="2"/>
                                            </p:txEl>
                                          </p:spTgt>
                                        </p:tgtEl>
                                      </p:cBhvr>
                                    </p:animEffect>
                                    <p:anim calcmode="lin" valueType="num">
                                      <p:cBhvr>
                                        <p:cTn id="18" dur="1750" fill="hold"/>
                                        <p:tgtEl>
                                          <p:spTgt spid="14341">
                                            <p:txEl>
                                              <p:pRg st="2" end="2"/>
                                            </p:txEl>
                                          </p:spTgt>
                                        </p:tgtEl>
                                        <p:attrNameLst>
                                          <p:attrName>ppt_x</p:attrName>
                                        </p:attrNameLst>
                                      </p:cBhvr>
                                      <p:tavLst>
                                        <p:tav tm="0">
                                          <p:val>
                                            <p:strVal val="#ppt_x"/>
                                          </p:val>
                                        </p:tav>
                                        <p:tav tm="100000">
                                          <p:val>
                                            <p:strVal val="#ppt_x"/>
                                          </p:val>
                                        </p:tav>
                                      </p:tavLst>
                                    </p:anim>
                                    <p:anim calcmode="lin" valueType="num">
                                      <p:cBhvr>
                                        <p:cTn id="19" dur="1750" fill="hold"/>
                                        <p:tgtEl>
                                          <p:spTgt spid="14341">
                                            <p:txEl>
                                              <p:pRg st="2" end="2"/>
                                            </p:txEl>
                                          </p:spTgt>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14341">
                                            <p:txEl>
                                              <p:pRg st="3" end="3"/>
                                            </p:txEl>
                                          </p:spTgt>
                                        </p:tgtEl>
                                        <p:attrNameLst>
                                          <p:attrName>style.visibility</p:attrName>
                                        </p:attrNameLst>
                                      </p:cBhvr>
                                      <p:to>
                                        <p:strVal val="visible"/>
                                      </p:to>
                                    </p:set>
                                    <p:animEffect transition="in" filter="fade">
                                      <p:cBhvr>
                                        <p:cTn id="22" dur="1750"/>
                                        <p:tgtEl>
                                          <p:spTgt spid="14341">
                                            <p:txEl>
                                              <p:pRg st="3" end="3"/>
                                            </p:txEl>
                                          </p:spTgt>
                                        </p:tgtEl>
                                      </p:cBhvr>
                                    </p:animEffect>
                                    <p:anim calcmode="lin" valueType="num">
                                      <p:cBhvr>
                                        <p:cTn id="23" dur="1750" fill="hold"/>
                                        <p:tgtEl>
                                          <p:spTgt spid="14341">
                                            <p:txEl>
                                              <p:pRg st="3" end="3"/>
                                            </p:txEl>
                                          </p:spTgt>
                                        </p:tgtEl>
                                        <p:attrNameLst>
                                          <p:attrName>ppt_x</p:attrName>
                                        </p:attrNameLst>
                                      </p:cBhvr>
                                      <p:tavLst>
                                        <p:tav tm="0">
                                          <p:val>
                                            <p:strVal val="#ppt_x"/>
                                          </p:val>
                                        </p:tav>
                                        <p:tav tm="100000">
                                          <p:val>
                                            <p:strVal val="#ppt_x"/>
                                          </p:val>
                                        </p:tav>
                                      </p:tavLst>
                                    </p:anim>
                                    <p:anim calcmode="lin" valueType="num">
                                      <p:cBhvr>
                                        <p:cTn id="24" dur="1750" fill="hold"/>
                                        <p:tgtEl>
                                          <p:spTgt spid="14341">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500" name="Rectangle 2"/>
          <p:cNvSpPr>
            <a:spLocks noGrp="1" noChangeArrowheads="1"/>
          </p:cNvSpPr>
          <p:nvPr>
            <p:ph type="title"/>
          </p:nvPr>
        </p:nvSpPr>
        <p:spPr>
          <a:xfrm>
            <a:off x="576243" y="380008"/>
            <a:ext cx="6347713" cy="1320800"/>
          </a:xfrm>
        </p:spPr>
        <p:txBody>
          <a:bodyPr>
            <a:normAutofit/>
          </a:bodyPr>
          <a:lstStyle/>
          <a:p>
            <a:pPr algn="ctr"/>
            <a:r>
              <a:rPr lang="fa-IR" b="1" dirty="0">
                <a:latin typeface="_PDMS_Saleem_QuranFont" panose="02010000000000000000" pitchFamily="2" charset="-78"/>
                <a:ea typeface="+mn-ea"/>
                <a:cs typeface="B Mitra" panose="00000400000000000000" pitchFamily="2" charset="-78"/>
              </a:rPr>
              <a:t>مراحل انجام کار چگونه </a:t>
            </a:r>
            <a:r>
              <a:rPr lang="fa-IR" b="1" dirty="0" smtClean="0">
                <a:latin typeface="_PDMS_Saleem_QuranFont" panose="02010000000000000000" pitchFamily="2" charset="-78"/>
                <a:ea typeface="+mn-ea"/>
                <a:cs typeface="B Mitra" panose="00000400000000000000" pitchFamily="2" charset="-78"/>
              </a:rPr>
              <a:t>است؟</a:t>
            </a:r>
            <a:endParaRPr lang="en-US" b="1" dirty="0">
              <a:latin typeface="_PDMS_Saleem_QuranFont" panose="02010000000000000000" pitchFamily="2" charset="-78"/>
              <a:ea typeface="+mn-ea"/>
              <a:cs typeface="B Mitra" panose="00000400000000000000" pitchFamily="2" charset="-78"/>
            </a:endParaRPr>
          </a:p>
        </p:txBody>
      </p:sp>
      <p:sp>
        <p:nvSpPr>
          <p:cNvPr id="106501" name="Rectangle 3"/>
          <p:cNvSpPr>
            <a:spLocks noGrp="1" noChangeArrowheads="1"/>
          </p:cNvSpPr>
          <p:nvPr>
            <p:ph idx="1"/>
          </p:nvPr>
        </p:nvSpPr>
        <p:spPr>
          <a:xfrm>
            <a:off x="10585" y="1556792"/>
            <a:ext cx="7308304" cy="3880773"/>
          </a:xfrm>
        </p:spPr>
        <p:txBody>
          <a:bodyPr>
            <a:noAutofit/>
          </a:bodyPr>
          <a:lstStyle/>
          <a:p>
            <a:pPr rtl="1" eaLnBrk="1" hangingPunct="1">
              <a:buFont typeface="Wingdings" panose="05000000000000000000" pitchFamily="2" charset="2"/>
              <a:buChar char="Ø"/>
            </a:pPr>
            <a:r>
              <a:rPr lang="fa-IR" sz="2000" b="1" dirty="0" smtClean="0">
                <a:solidFill>
                  <a:schemeClr val="tx1"/>
                </a:solidFill>
                <a:cs typeface="B Nazanin" panose="00000400000000000000" pitchFamily="2" charset="-78"/>
              </a:rPr>
              <a:t>خیلی سریع و بدون نیاز به بی حسی و تراش دندان و بدون هیچگونه ناراحتی در یک جلسه انجام می شود.</a:t>
            </a:r>
          </a:p>
          <a:p>
            <a:pPr rtl="1" eaLnBrk="1" hangingPunct="1">
              <a:buFont typeface="Wingdings" panose="05000000000000000000" pitchFamily="2" charset="2"/>
              <a:buChar char="Ø"/>
            </a:pPr>
            <a:r>
              <a:rPr lang="fa-IR" sz="2000" b="1" dirty="0" smtClean="0">
                <a:solidFill>
                  <a:schemeClr val="tx1"/>
                </a:solidFill>
                <a:cs typeface="B Nazanin" panose="00000400000000000000" pitchFamily="2" charset="-78"/>
              </a:rPr>
              <a:t>دندانپزشک ابتدا دندان را به خوبی شسته  آن را خشک می کند.</a:t>
            </a:r>
          </a:p>
          <a:p>
            <a:pPr rtl="1" eaLnBrk="1" hangingPunct="1">
              <a:buFont typeface="Wingdings" panose="05000000000000000000" pitchFamily="2" charset="2"/>
              <a:buChar char="Ø"/>
            </a:pPr>
            <a:r>
              <a:rPr lang="fa-IR" sz="2000" b="1" dirty="0" smtClean="0">
                <a:solidFill>
                  <a:schemeClr val="tx1"/>
                </a:solidFill>
                <a:cs typeface="B Nazanin" panose="00000400000000000000" pitchFamily="2" charset="-78"/>
              </a:rPr>
              <a:t>سپس با کمک یک اسید مخصوص ، سطح دندان را آماده قرار دادن ماده فیشور سیلانت می کند.</a:t>
            </a:r>
          </a:p>
          <a:p>
            <a:pPr rtl="1" eaLnBrk="1" hangingPunct="1">
              <a:buFont typeface="Wingdings" panose="05000000000000000000" pitchFamily="2" charset="2"/>
              <a:buChar char="Ø"/>
            </a:pPr>
            <a:r>
              <a:rPr lang="fa-IR" sz="2000" b="1" dirty="0" smtClean="0">
                <a:solidFill>
                  <a:schemeClr val="tx1"/>
                </a:solidFill>
                <a:cs typeface="B Nazanin" panose="00000400000000000000" pitchFamily="2" charset="-78"/>
              </a:rPr>
              <a:t>بعداز آن ماده  فیشور سیلانت روی سطح دندان در جایی که لازم است گذاشته  می شود.</a:t>
            </a:r>
          </a:p>
          <a:p>
            <a:pPr rtl="1" eaLnBrk="1" hangingPunct="1">
              <a:buFont typeface="Wingdings" panose="05000000000000000000" pitchFamily="2" charset="2"/>
              <a:buChar char="Ø"/>
            </a:pPr>
            <a:r>
              <a:rPr lang="fa-IR" sz="2000" b="1" dirty="0" smtClean="0">
                <a:solidFill>
                  <a:schemeClr val="tx1"/>
                </a:solidFill>
                <a:cs typeface="B Nazanin" panose="00000400000000000000" pitchFamily="2" charset="-78"/>
              </a:rPr>
              <a:t>ماده فیشور سیلانت یا پس از مدتی خودش سفت می شود یا با کمک نور مخصوصی این کار انجام می شود.</a:t>
            </a:r>
          </a:p>
          <a:p>
            <a:pPr rtl="1" eaLnBrk="1" hangingPunct="1">
              <a:buFont typeface="Wingdings" panose="05000000000000000000" pitchFamily="2" charset="2"/>
              <a:buChar char="Ø"/>
            </a:pPr>
            <a:r>
              <a:rPr lang="fa-IR" sz="2000" b="1" dirty="0" smtClean="0">
                <a:solidFill>
                  <a:schemeClr val="tx1"/>
                </a:solidFill>
                <a:cs typeface="B Nazanin" panose="00000400000000000000" pitchFamily="2" charset="-78"/>
              </a:rPr>
              <a:t> کودک بلا فاصله پس از اتمام کار می تو اند غذا بخورد.</a:t>
            </a:r>
            <a:endParaRPr lang="en-US" sz="2000" b="1" dirty="0" smtClean="0">
              <a:solidFill>
                <a:schemeClr val="tx1"/>
              </a:solidFill>
              <a:cs typeface="B Nazanin" panose="00000400000000000000" pitchFamily="2" charset="-78"/>
            </a:endParaRPr>
          </a:p>
        </p:txBody>
      </p:sp>
      <p:sp>
        <p:nvSpPr>
          <p:cNvPr id="10649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BA63DB6-69D3-4B07-929F-BC8AA5DD84D3}" type="slidenum">
              <a:rPr lang="ar-SA">
                <a:latin typeface="_PDMS_Saleem_QuranFont" panose="02010000000000000000" pitchFamily="2" charset="-78"/>
                <a:cs typeface="_PDMS_Saleem_QuranFont" panose="02010000000000000000" pitchFamily="2" charset="-78"/>
              </a:rPr>
              <a:pPr eaLnBrk="1" hangingPunct="1"/>
              <a:t>100</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p:transition spd="med">
    <p:pull/>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4" name="Rectangle 2"/>
          <p:cNvSpPr>
            <a:spLocks noGrp="1" noChangeArrowheads="1"/>
          </p:cNvSpPr>
          <p:nvPr>
            <p:ph type="title"/>
          </p:nvPr>
        </p:nvSpPr>
        <p:spPr/>
        <p:txBody>
          <a:bodyPr>
            <a:normAutofit/>
          </a:bodyPr>
          <a:lstStyle/>
          <a:p>
            <a:pPr algn="ctr"/>
            <a:r>
              <a:rPr lang="fa-IR" b="1" dirty="0">
                <a:latin typeface="_PDMS_Saleem_QuranFont" panose="02010000000000000000" pitchFamily="2" charset="-78"/>
                <a:ea typeface="+mn-ea"/>
                <a:cs typeface="B Mitra" panose="00000400000000000000" pitchFamily="2" charset="-78"/>
              </a:rPr>
              <a:t>فیشورسیلانت چه مدت زمان در دهان دوام </a:t>
            </a:r>
            <a:r>
              <a:rPr lang="fa-IR" b="1" dirty="0" smtClean="0">
                <a:latin typeface="_PDMS_Saleem_QuranFont" panose="02010000000000000000" pitchFamily="2" charset="-78"/>
                <a:ea typeface="+mn-ea"/>
                <a:cs typeface="B Mitra" panose="00000400000000000000" pitchFamily="2" charset="-78"/>
              </a:rPr>
              <a:t>می آورد؟</a:t>
            </a:r>
            <a:endParaRPr lang="en-US" b="1" dirty="0">
              <a:latin typeface="_PDMS_Saleem_QuranFont" panose="02010000000000000000" pitchFamily="2" charset="-78"/>
              <a:ea typeface="+mn-ea"/>
              <a:cs typeface="B Mitra" panose="00000400000000000000" pitchFamily="2" charset="-78"/>
            </a:endParaRPr>
          </a:p>
        </p:txBody>
      </p:sp>
      <p:sp>
        <p:nvSpPr>
          <p:cNvPr id="107525" name="Rectangle 3"/>
          <p:cNvSpPr>
            <a:spLocks noGrp="1" noChangeArrowheads="1"/>
          </p:cNvSpPr>
          <p:nvPr>
            <p:ph idx="1"/>
          </p:nvPr>
        </p:nvSpPr>
        <p:spPr>
          <a:xfrm>
            <a:off x="323528" y="2160590"/>
            <a:ext cx="6633785" cy="3880773"/>
          </a:xfrm>
        </p:spPr>
        <p:txBody>
          <a:bodyPr>
            <a:normAutofit/>
          </a:bodyPr>
          <a:lstStyle/>
          <a:p>
            <a:pPr algn="r" eaLnBrk="1" hangingPunct="1">
              <a:lnSpc>
                <a:spcPct val="150000"/>
              </a:lnSpc>
              <a:buFontTx/>
              <a:buNone/>
            </a:pPr>
            <a:r>
              <a:rPr lang="fa-IR" sz="2400" dirty="0" smtClean="0">
                <a:cs typeface="B Nazanin" panose="00000400000000000000" pitchFamily="2" charset="-78"/>
              </a:rPr>
              <a:t>تحقیقات نشان داده که فیشورسیلانت می تواند برای سا لها در دهان باقی بماند به شرط آنکه کودک بهداشت دهانی خوبی داشته باشد دندانپزشک هر شش ماه یک بار دندانهای کودک را معاینه کرده فیشورسیلانت های آسیب دیده را تعویض می کند.</a:t>
            </a:r>
            <a:endParaRPr lang="en-US" sz="2400" dirty="0" smtClean="0">
              <a:cs typeface="B Nazanin" panose="00000400000000000000" pitchFamily="2" charset="-78"/>
            </a:endParaRPr>
          </a:p>
        </p:txBody>
      </p:sp>
      <p:sp>
        <p:nvSpPr>
          <p:cNvPr id="10752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8B0790A-BCB8-4C4D-9AB6-90AD0BDE2A9F}" type="slidenum">
              <a:rPr lang="ar-SA">
                <a:latin typeface="_PDMS_Saleem_QuranFont" panose="02010000000000000000" pitchFamily="2" charset="-78"/>
                <a:cs typeface="_PDMS_Saleem_QuranFont" panose="02010000000000000000" pitchFamily="2" charset="-78"/>
              </a:rPr>
              <a:pPr eaLnBrk="1" hangingPunct="1"/>
              <a:t>101</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8" name="Rectangle 2"/>
          <p:cNvSpPr>
            <a:spLocks noGrp="1" noChangeArrowheads="1"/>
          </p:cNvSpPr>
          <p:nvPr>
            <p:ph type="title"/>
          </p:nvPr>
        </p:nvSpPr>
        <p:spPr/>
        <p:txBody>
          <a:bodyPr>
            <a:noAutofit/>
          </a:bodyPr>
          <a:lstStyle/>
          <a:p>
            <a:pPr algn="ctr"/>
            <a:r>
              <a:rPr lang="fa-IR" sz="3200" b="1" dirty="0">
                <a:latin typeface="_PDMS_Saleem_QuranFont" panose="02010000000000000000" pitchFamily="2" charset="-78"/>
                <a:ea typeface="+mn-ea"/>
                <a:cs typeface="B Mitra" panose="00000400000000000000" pitchFamily="2" charset="-78"/>
              </a:rPr>
              <a:t>اگر دندانهای کودک فیشورسیلانت شده ،آیا مسواک زدن و نخ دندان هنوز هم لازم </a:t>
            </a:r>
            <a:r>
              <a:rPr lang="fa-IR" sz="3200" b="1" dirty="0" smtClean="0">
                <a:latin typeface="_PDMS_Saleem_QuranFont" panose="02010000000000000000" pitchFamily="2" charset="-78"/>
                <a:ea typeface="+mn-ea"/>
                <a:cs typeface="B Mitra" panose="00000400000000000000" pitchFamily="2" charset="-78"/>
              </a:rPr>
              <a:t>است؟</a:t>
            </a:r>
            <a:endParaRPr lang="en-US" sz="3200" b="1" dirty="0">
              <a:latin typeface="_PDMS_Saleem_QuranFont" panose="02010000000000000000" pitchFamily="2" charset="-78"/>
              <a:ea typeface="+mn-ea"/>
              <a:cs typeface="B Mitra" panose="00000400000000000000" pitchFamily="2" charset="-78"/>
            </a:endParaRPr>
          </a:p>
        </p:txBody>
      </p:sp>
      <p:sp>
        <p:nvSpPr>
          <p:cNvPr id="108549" name="Rectangle 3"/>
          <p:cNvSpPr>
            <a:spLocks noGrp="1" noChangeArrowheads="1"/>
          </p:cNvSpPr>
          <p:nvPr>
            <p:ph idx="1"/>
          </p:nvPr>
        </p:nvSpPr>
        <p:spPr>
          <a:xfrm>
            <a:off x="429911" y="2276872"/>
            <a:ext cx="6707088" cy="4352925"/>
          </a:xfrm>
        </p:spPr>
        <p:txBody>
          <a:bodyPr>
            <a:normAutofit/>
          </a:bodyPr>
          <a:lstStyle/>
          <a:p>
            <a:pPr algn="r" eaLnBrk="1" hangingPunct="1">
              <a:lnSpc>
                <a:spcPct val="150000"/>
              </a:lnSpc>
              <a:buFontTx/>
              <a:buNone/>
            </a:pPr>
            <a:r>
              <a:rPr lang="fa-IR" sz="2400" b="1" dirty="0" smtClean="0">
                <a:cs typeface="B Nazanin" panose="00000400000000000000" pitchFamily="2" charset="-78"/>
              </a:rPr>
              <a:t>فیشورسیلانت تنها یک حلقه از زنجیره مراحل پیشگیری از پوسیدگی دندانها می باشد.</a:t>
            </a:r>
          </a:p>
          <a:p>
            <a:pPr algn="r" eaLnBrk="1" hangingPunct="1">
              <a:lnSpc>
                <a:spcPct val="150000"/>
              </a:lnSpc>
              <a:buFontTx/>
              <a:buNone/>
            </a:pPr>
            <a:r>
              <a:rPr lang="fa-IR" sz="2400" b="1" dirty="0" smtClean="0">
                <a:cs typeface="B Nazanin" panose="00000400000000000000" pitchFamily="2" charset="-78"/>
              </a:rPr>
              <a:t>مسواک زدن مرتب ،استفاده از نخ دندان، تغذیه مناسب ،مصرف کمتر مواد قندی و معاینات مرتب توسط دندانپزشک همگی برای سلامتی دندانها لازم و ضروری هستند.</a:t>
            </a:r>
            <a:endParaRPr lang="en-US" sz="2400" b="1" dirty="0" smtClean="0">
              <a:cs typeface="B Nazanin" panose="00000400000000000000" pitchFamily="2" charset="-78"/>
            </a:endParaRPr>
          </a:p>
        </p:txBody>
      </p:sp>
      <p:sp>
        <p:nvSpPr>
          <p:cNvPr id="108547"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0836618-BA41-4399-997F-73875AA92F06}" type="slidenum">
              <a:rPr lang="ar-SA">
                <a:latin typeface="_PDMS_Saleem_QuranFont" panose="02010000000000000000" pitchFamily="2" charset="-78"/>
                <a:cs typeface="_PDMS_Saleem_QuranFont" panose="02010000000000000000" pitchFamily="2" charset="-78"/>
              </a:rPr>
              <a:pPr eaLnBrk="1" hangingPunct="1"/>
              <a:t>102</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2" name="Rectangle 2"/>
          <p:cNvSpPr>
            <a:spLocks noGrp="1" noChangeArrowheads="1"/>
          </p:cNvSpPr>
          <p:nvPr>
            <p:ph type="title"/>
          </p:nvPr>
        </p:nvSpPr>
        <p:spPr/>
        <p:txBody>
          <a:bodyPr>
            <a:normAutofit/>
          </a:bodyPr>
          <a:lstStyle/>
          <a:p>
            <a:pPr algn="ctr"/>
            <a:r>
              <a:rPr lang="fa-IR" sz="3200" b="1" dirty="0">
                <a:latin typeface="_PDMS_Saleem_QuranFont" panose="02010000000000000000" pitchFamily="2" charset="-78"/>
                <a:ea typeface="+mn-ea"/>
                <a:cs typeface="B Mitra" panose="00000400000000000000" pitchFamily="2" charset="-78"/>
              </a:rPr>
              <a:t>آیا بزرگسالان هم می توانند از فیشورسیلانت استفاده </a:t>
            </a:r>
            <a:r>
              <a:rPr lang="fa-IR" sz="3200" b="1" dirty="0" smtClean="0">
                <a:latin typeface="_PDMS_Saleem_QuranFont" panose="02010000000000000000" pitchFamily="2" charset="-78"/>
                <a:ea typeface="+mn-ea"/>
                <a:cs typeface="B Mitra" panose="00000400000000000000" pitchFamily="2" charset="-78"/>
              </a:rPr>
              <a:t>کنند؟</a:t>
            </a:r>
            <a:endParaRPr lang="en-US" sz="3200" b="1" dirty="0">
              <a:latin typeface="_PDMS_Saleem_QuranFont" panose="02010000000000000000" pitchFamily="2" charset="-78"/>
              <a:ea typeface="+mn-ea"/>
              <a:cs typeface="B Mitra" panose="00000400000000000000" pitchFamily="2" charset="-78"/>
            </a:endParaRPr>
          </a:p>
        </p:txBody>
      </p:sp>
      <p:sp>
        <p:nvSpPr>
          <p:cNvPr id="109573" name="Rectangle 3"/>
          <p:cNvSpPr>
            <a:spLocks noGrp="1" noChangeArrowheads="1"/>
          </p:cNvSpPr>
          <p:nvPr>
            <p:ph idx="1"/>
          </p:nvPr>
        </p:nvSpPr>
        <p:spPr>
          <a:xfrm>
            <a:off x="611188" y="1988840"/>
            <a:ext cx="6481092" cy="3240385"/>
          </a:xfrm>
        </p:spPr>
        <p:txBody>
          <a:bodyPr/>
          <a:lstStyle/>
          <a:p>
            <a:pPr algn="r" eaLnBrk="1" hangingPunct="1">
              <a:buFontTx/>
              <a:buNone/>
            </a:pPr>
            <a:r>
              <a:rPr lang="fa-IR" sz="2800" dirty="0" smtClean="0">
                <a:cs typeface="B Nazanin" panose="00000400000000000000" pitchFamily="2" charset="-78"/>
              </a:rPr>
              <a:t>به علت آنکه پوسیدگی سطوح جونده در </a:t>
            </a:r>
            <a:r>
              <a:rPr lang="fa-IR" sz="4000" b="1" dirty="0" smtClean="0">
                <a:cs typeface="B Nazanin" panose="00000400000000000000" pitchFamily="2" charset="-78"/>
              </a:rPr>
              <a:t>کودکی و نوجوانی </a:t>
            </a:r>
            <a:r>
              <a:rPr lang="fa-IR" sz="2800" dirty="0" smtClean="0">
                <a:cs typeface="B Nazanin" panose="00000400000000000000" pitchFamily="2" charset="-78"/>
              </a:rPr>
              <a:t>بیشتر شایع است این گروه سنی در اولویت هستند </a:t>
            </a:r>
            <a:r>
              <a:rPr lang="fa-IR" sz="2800" b="1" dirty="0" smtClean="0">
                <a:cs typeface="B Nazanin" panose="00000400000000000000" pitchFamily="2" charset="-78"/>
              </a:rPr>
              <a:t>.</a:t>
            </a:r>
            <a:endParaRPr lang="en-US" sz="2800" b="1" dirty="0" smtClean="0">
              <a:cs typeface="B Nazanin" panose="00000400000000000000" pitchFamily="2" charset="-78"/>
            </a:endParaRPr>
          </a:p>
        </p:txBody>
      </p:sp>
      <p:sp>
        <p:nvSpPr>
          <p:cNvPr id="109571"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DADC33A-22BD-48DC-B2D1-45221959C5D7}" type="slidenum">
              <a:rPr lang="ar-SA">
                <a:latin typeface="_PDMS_Saleem_QuranFont" panose="02010000000000000000" pitchFamily="2" charset="-78"/>
                <a:cs typeface="_PDMS_Saleem_QuranFont" panose="02010000000000000000" pitchFamily="2" charset="-78"/>
              </a:rPr>
              <a:pPr eaLnBrk="1" hangingPunct="1"/>
              <a:t>103</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44" name="Rectangle 2"/>
          <p:cNvSpPr>
            <a:spLocks noGrp="1" noChangeArrowheads="1"/>
          </p:cNvSpPr>
          <p:nvPr>
            <p:ph type="title"/>
          </p:nvPr>
        </p:nvSpPr>
        <p:spPr>
          <a:xfrm>
            <a:off x="219075" y="485775"/>
            <a:ext cx="7477125" cy="1143000"/>
          </a:xfrm>
        </p:spPr>
        <p:txBody>
          <a:bodyPr>
            <a:normAutofit/>
          </a:bodyPr>
          <a:lstStyle/>
          <a:p>
            <a:pPr algn="ctr"/>
            <a:r>
              <a:rPr lang="fa-IR" b="1" dirty="0">
                <a:latin typeface="_PDMS_Saleem_QuranFont" panose="02010000000000000000" pitchFamily="2" charset="-78"/>
                <a:ea typeface="+mn-ea"/>
                <a:cs typeface="B Mitra" panose="00000400000000000000" pitchFamily="2" charset="-78"/>
              </a:rPr>
              <a:t>  شكاف كام و لب</a:t>
            </a:r>
            <a:endParaRPr lang="en-US" b="1" dirty="0">
              <a:latin typeface="_PDMS_Saleem_QuranFont" panose="02010000000000000000" pitchFamily="2" charset="-78"/>
              <a:ea typeface="+mn-ea"/>
              <a:cs typeface="B Mitra" panose="00000400000000000000" pitchFamily="2" charset="-78"/>
            </a:endParaRPr>
          </a:p>
        </p:txBody>
      </p:sp>
      <p:sp>
        <p:nvSpPr>
          <p:cNvPr id="112645" name="Rectangle 3"/>
          <p:cNvSpPr>
            <a:spLocks noGrp="1" noChangeArrowheads="1"/>
          </p:cNvSpPr>
          <p:nvPr>
            <p:ph idx="1"/>
          </p:nvPr>
        </p:nvSpPr>
        <p:spPr>
          <a:xfrm>
            <a:off x="323528" y="1340768"/>
            <a:ext cx="6768752" cy="2161009"/>
          </a:xfrm>
        </p:spPr>
        <p:txBody>
          <a:bodyPr/>
          <a:lstStyle/>
          <a:p>
            <a:pPr algn="r" rtl="1" eaLnBrk="1" hangingPunct="1"/>
            <a:r>
              <a:rPr lang="fa-IR" b="1" dirty="0" smtClean="0">
                <a:cs typeface="B Nazanin" panose="00000400000000000000" pitchFamily="2" charset="-78"/>
              </a:rPr>
              <a:t>از شايعترين ناهنجاريهاي مادرزادي بسيار جدي  مي باشد.</a:t>
            </a:r>
          </a:p>
          <a:p>
            <a:pPr algn="r" rtl="1" eaLnBrk="1" hangingPunct="1"/>
            <a:r>
              <a:rPr lang="fa-IR" b="1" dirty="0" smtClean="0">
                <a:cs typeface="B Nazanin" panose="00000400000000000000" pitchFamily="2" charset="-78"/>
              </a:rPr>
              <a:t> از هر 400 زايمان يك نوزاد مبتلا به شكاف كام همراه يا بدون شكاف لب مي شود </a:t>
            </a:r>
          </a:p>
          <a:p>
            <a:pPr algn="r" rtl="1" eaLnBrk="1" hangingPunct="1"/>
            <a:r>
              <a:rPr lang="fa-IR" b="1" dirty="0" smtClean="0">
                <a:cs typeface="B Nazanin" panose="00000400000000000000" pitchFamily="2" charset="-78"/>
              </a:rPr>
              <a:t>والدين بايد بدانند كه با كودكي پر دردسر و پيچيده روبرو مي باشند و درمان آن مستلزم صبر فراوان مي باشد</a:t>
            </a:r>
          </a:p>
          <a:p>
            <a:pPr algn="r" rtl="1" eaLnBrk="1" hangingPunct="1"/>
            <a:endParaRPr lang="en-US" b="1" dirty="0" smtClean="0">
              <a:cs typeface="B Nazanin" panose="00000400000000000000" pitchFamily="2" charset="-78"/>
            </a:endParaRPr>
          </a:p>
        </p:txBody>
      </p:sp>
      <p:sp>
        <p:nvSpPr>
          <p:cNvPr id="11264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AB29EF9-6D99-4236-98CD-685B57BAFD2B}" type="slidenum">
              <a:rPr lang="ar-SA">
                <a:latin typeface="_PDMS_Saleem_QuranFont" panose="02010000000000000000" pitchFamily="2" charset="-78"/>
                <a:cs typeface="_PDMS_Saleem_QuranFont" panose="02010000000000000000" pitchFamily="2" charset="-78"/>
              </a:rPr>
              <a:pPr eaLnBrk="1" hangingPunct="1"/>
              <a:t>104</a:t>
            </a:fld>
            <a:endParaRPr lang="en-US" dirty="0">
              <a:latin typeface="_PDMS_Saleem_QuranFont" panose="02010000000000000000" pitchFamily="2" charset="-78"/>
              <a:cs typeface="_PDMS_Saleem_QuranFont" panose="02010000000000000000" pitchFamily="2" charset="-78"/>
            </a:endParaRPr>
          </a:p>
        </p:txBody>
      </p:sp>
      <p:pic>
        <p:nvPicPr>
          <p:cNvPr id="2" name="Picture 1"/>
          <p:cNvPicPr>
            <a:picLocks noChangeAspect="1"/>
          </p:cNvPicPr>
          <p:nvPr/>
        </p:nvPicPr>
        <p:blipFill>
          <a:blip r:embed="rId3"/>
          <a:stretch>
            <a:fillRect/>
          </a:stretch>
        </p:blipFill>
        <p:spPr>
          <a:xfrm>
            <a:off x="539552" y="2959207"/>
            <a:ext cx="5159896" cy="3447281"/>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3668" name="Rectangle 2"/>
          <p:cNvSpPr>
            <a:spLocks noGrp="1" noChangeArrowheads="1"/>
          </p:cNvSpPr>
          <p:nvPr>
            <p:ph type="title"/>
          </p:nvPr>
        </p:nvSpPr>
        <p:spPr>
          <a:xfrm>
            <a:off x="271602" y="652465"/>
            <a:ext cx="6705792" cy="1143000"/>
          </a:xfrm>
        </p:spPr>
        <p:txBody>
          <a:bodyPr>
            <a:normAutofit/>
          </a:bodyPr>
          <a:lstStyle/>
          <a:p>
            <a:pPr algn="ctr"/>
            <a:r>
              <a:rPr lang="fa-IR" b="1" dirty="0">
                <a:latin typeface="_PDMS_Saleem_QuranFont" panose="02010000000000000000" pitchFamily="2" charset="-78"/>
                <a:ea typeface="+mn-ea"/>
                <a:cs typeface="B Mitra" panose="00000400000000000000" pitchFamily="2" charset="-78"/>
              </a:rPr>
              <a:t>مشكلا</a:t>
            </a:r>
            <a:r>
              <a:rPr lang="fa-IR" sz="3200" b="1" dirty="0">
                <a:latin typeface="_PDMS_Saleem_QuranFont" panose="02010000000000000000" pitchFamily="2" charset="-78"/>
                <a:ea typeface="+mn-ea"/>
                <a:cs typeface="B Mitra" panose="00000400000000000000" pitchFamily="2" charset="-78"/>
              </a:rPr>
              <a:t>ت نوزادان مبتلا به شكاف كام و لب</a:t>
            </a:r>
            <a:endParaRPr lang="en-US" sz="3200" b="1" dirty="0">
              <a:latin typeface="_PDMS_Saleem_QuranFont" panose="02010000000000000000" pitchFamily="2" charset="-78"/>
              <a:ea typeface="+mn-ea"/>
              <a:cs typeface="B Mitra" panose="00000400000000000000" pitchFamily="2" charset="-78"/>
            </a:endParaRPr>
          </a:p>
        </p:txBody>
      </p:sp>
      <p:sp>
        <p:nvSpPr>
          <p:cNvPr id="113669" name="Rectangle 3"/>
          <p:cNvSpPr>
            <a:spLocks noGrp="1" noChangeArrowheads="1"/>
          </p:cNvSpPr>
          <p:nvPr>
            <p:ph idx="1"/>
          </p:nvPr>
        </p:nvSpPr>
        <p:spPr/>
        <p:txBody>
          <a:bodyPr>
            <a:normAutofit/>
          </a:bodyPr>
          <a:lstStyle/>
          <a:p>
            <a:pPr algn="r" rtl="1" eaLnBrk="1" hangingPunct="1">
              <a:lnSpc>
                <a:spcPct val="150000"/>
              </a:lnSpc>
            </a:pPr>
            <a:r>
              <a:rPr lang="fa-IR" sz="2000" b="1" dirty="0" smtClean="0">
                <a:cs typeface="B Nazanin" panose="00000400000000000000" pitchFamily="2" charset="-78"/>
              </a:rPr>
              <a:t> </a:t>
            </a:r>
            <a:r>
              <a:rPr lang="fa-IR" sz="2000" b="1" dirty="0" smtClean="0">
                <a:solidFill>
                  <a:schemeClr val="accent1"/>
                </a:solidFill>
                <a:cs typeface="B Nazanin" panose="00000400000000000000" pitchFamily="2" charset="-78"/>
              </a:rPr>
              <a:t>مشكلات اوليه : </a:t>
            </a:r>
            <a:r>
              <a:rPr lang="fa-IR" sz="2000" b="1" dirty="0" smtClean="0">
                <a:cs typeface="B Nazanin" panose="00000400000000000000" pitchFamily="2" charset="-78"/>
              </a:rPr>
              <a:t>مشكلا ت راه هوائي و تغذيه كودك (كه با جراحي قابل درمان مي باشد) – مشكلات روحي و رواني والدين</a:t>
            </a:r>
          </a:p>
          <a:p>
            <a:pPr algn="r" rtl="1" eaLnBrk="1" hangingPunct="1">
              <a:lnSpc>
                <a:spcPct val="150000"/>
              </a:lnSpc>
            </a:pPr>
            <a:r>
              <a:rPr lang="fa-IR" sz="2000" b="1" dirty="0" smtClean="0">
                <a:solidFill>
                  <a:schemeClr val="accent1"/>
                </a:solidFill>
                <a:cs typeface="B Nazanin" panose="00000400000000000000" pitchFamily="2" charset="-78"/>
              </a:rPr>
              <a:t> مشكلات ثانويه : </a:t>
            </a:r>
            <a:r>
              <a:rPr lang="fa-IR" sz="2000" b="1" dirty="0" smtClean="0">
                <a:cs typeface="B Nazanin" panose="00000400000000000000" pitchFamily="2" charset="-78"/>
              </a:rPr>
              <a:t>اختلالات گفتاري ، شنوائي ، دنداني و نواقص ظاهري و زيبائي</a:t>
            </a:r>
            <a:endParaRPr lang="en-US" sz="2000" b="1" dirty="0" smtClean="0">
              <a:cs typeface="B Nazanin" panose="00000400000000000000" pitchFamily="2" charset="-78"/>
            </a:endParaRPr>
          </a:p>
        </p:txBody>
      </p:sp>
      <p:sp>
        <p:nvSpPr>
          <p:cNvPr id="113667"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9026BBE-394C-49AD-97D6-DA30496B8146}" type="slidenum">
              <a:rPr lang="ar-SA">
                <a:latin typeface="_PDMS_Saleem_QuranFont" panose="02010000000000000000" pitchFamily="2" charset="-78"/>
                <a:cs typeface="_PDMS_Saleem_QuranFont" panose="02010000000000000000" pitchFamily="2" charset="-78"/>
              </a:rPr>
              <a:pPr eaLnBrk="1" hangingPunct="1"/>
              <a:t>105</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4692" name="Rectangle 2"/>
          <p:cNvSpPr>
            <a:spLocks noGrp="1" noChangeArrowheads="1"/>
          </p:cNvSpPr>
          <p:nvPr>
            <p:ph type="title"/>
          </p:nvPr>
        </p:nvSpPr>
        <p:spPr>
          <a:xfrm>
            <a:off x="1762195" y="288394"/>
            <a:ext cx="4682481" cy="765894"/>
          </a:xfrm>
        </p:spPr>
        <p:txBody>
          <a:bodyPr>
            <a:normAutofit/>
          </a:bodyPr>
          <a:lstStyle/>
          <a:p>
            <a:pPr algn="ctr" rtl="1" eaLnBrk="1" hangingPunct="1"/>
            <a:r>
              <a:rPr lang="fa-IR" b="1" dirty="0" smtClean="0">
                <a:solidFill>
                  <a:schemeClr val="accent1"/>
                </a:solidFill>
                <a:cs typeface="B Titr" panose="00000700000000000000" pitchFamily="2" charset="-78"/>
              </a:rPr>
              <a:t>شكاف كام و لب </a:t>
            </a:r>
            <a:endParaRPr lang="en-US" b="1" dirty="0" smtClean="0">
              <a:solidFill>
                <a:schemeClr val="accent1"/>
              </a:solidFill>
              <a:cs typeface="B Titr" panose="00000700000000000000" pitchFamily="2" charset="-78"/>
            </a:endParaRPr>
          </a:p>
        </p:txBody>
      </p:sp>
      <p:sp>
        <p:nvSpPr>
          <p:cNvPr id="114691"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A5F3828-7E5D-4F9C-A985-E4544E70284A}" type="slidenum">
              <a:rPr lang="ar-SA">
                <a:latin typeface="_PDMS_Saleem_QuranFont" panose="02010000000000000000" pitchFamily="2" charset="-78"/>
                <a:cs typeface="_PDMS_Saleem_QuranFont" panose="02010000000000000000" pitchFamily="2" charset="-78"/>
              </a:rPr>
              <a:pPr eaLnBrk="1" hangingPunct="1"/>
              <a:t>106</a:t>
            </a:fld>
            <a:endParaRPr lang="en-US" dirty="0">
              <a:latin typeface="_PDMS_Saleem_QuranFont" panose="02010000000000000000" pitchFamily="2" charset="-78"/>
              <a:cs typeface="_PDMS_Saleem_QuranFont" panose="02010000000000000000" pitchFamily="2" charset="-78"/>
            </a:endParaRPr>
          </a:p>
        </p:txBody>
      </p:sp>
      <p:pic>
        <p:nvPicPr>
          <p:cNvPr id="3" name="Picture 2"/>
          <p:cNvPicPr>
            <a:picLocks noChangeAspect="1"/>
          </p:cNvPicPr>
          <p:nvPr/>
        </p:nvPicPr>
        <p:blipFill>
          <a:blip r:embed="rId2"/>
          <a:stretch>
            <a:fillRect/>
          </a:stretch>
        </p:blipFill>
        <p:spPr>
          <a:xfrm>
            <a:off x="585163" y="1195281"/>
            <a:ext cx="3131840" cy="2762250"/>
          </a:xfrm>
          <a:prstGeom prst="rect">
            <a:avLst/>
          </a:prstGeom>
        </p:spPr>
      </p:pic>
      <p:pic>
        <p:nvPicPr>
          <p:cNvPr id="4" name="Picture 3"/>
          <p:cNvPicPr>
            <a:picLocks noChangeAspect="1"/>
          </p:cNvPicPr>
          <p:nvPr/>
        </p:nvPicPr>
        <p:blipFill>
          <a:blip r:embed="rId3"/>
          <a:stretch>
            <a:fillRect/>
          </a:stretch>
        </p:blipFill>
        <p:spPr>
          <a:xfrm>
            <a:off x="3820675" y="2543048"/>
            <a:ext cx="2880320" cy="316835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5716" name="Rectangle 2"/>
          <p:cNvSpPr>
            <a:spLocks noGrp="1" noChangeArrowheads="1"/>
          </p:cNvSpPr>
          <p:nvPr>
            <p:ph type="title"/>
          </p:nvPr>
        </p:nvSpPr>
        <p:spPr/>
        <p:txBody>
          <a:bodyPr>
            <a:normAutofit/>
          </a:bodyPr>
          <a:lstStyle/>
          <a:p>
            <a:pPr algn="ctr"/>
            <a:r>
              <a:rPr lang="fa-IR" sz="3200" b="1" dirty="0">
                <a:solidFill>
                  <a:schemeClr val="accent1"/>
                </a:solidFill>
                <a:cs typeface="B Titr" panose="00000700000000000000" pitchFamily="2" charset="-78"/>
              </a:rPr>
              <a:t>خصوصيات سرشيشه</a:t>
            </a:r>
            <a:br>
              <a:rPr lang="fa-IR" sz="3200" b="1" dirty="0">
                <a:solidFill>
                  <a:schemeClr val="accent1"/>
                </a:solidFill>
                <a:cs typeface="B Titr" panose="00000700000000000000" pitchFamily="2" charset="-78"/>
              </a:rPr>
            </a:br>
            <a:r>
              <a:rPr lang="fa-IR" sz="3200" b="1" dirty="0">
                <a:solidFill>
                  <a:schemeClr val="accent1"/>
                </a:solidFill>
                <a:cs typeface="B Titr" panose="00000700000000000000" pitchFamily="2" charset="-78"/>
              </a:rPr>
              <a:t> در </a:t>
            </a:r>
            <a:r>
              <a:rPr lang="fa-IR" sz="3200" b="1" dirty="0" smtClean="0">
                <a:solidFill>
                  <a:schemeClr val="accent1"/>
                </a:solidFill>
                <a:cs typeface="B Titr" panose="00000700000000000000" pitchFamily="2" charset="-78"/>
              </a:rPr>
              <a:t>كودكان </a:t>
            </a:r>
            <a:r>
              <a:rPr lang="fa-IR" sz="3200" b="1" dirty="0">
                <a:solidFill>
                  <a:schemeClr val="accent1"/>
                </a:solidFill>
                <a:cs typeface="B Titr" panose="00000700000000000000" pitchFamily="2" charset="-78"/>
              </a:rPr>
              <a:t>مبتلا به شكاف كام و لب</a:t>
            </a:r>
            <a:endParaRPr lang="en-US" sz="3200" b="1" dirty="0">
              <a:solidFill>
                <a:schemeClr val="accent1"/>
              </a:solidFill>
              <a:cs typeface="B Titr" panose="00000700000000000000" pitchFamily="2" charset="-78"/>
            </a:endParaRPr>
          </a:p>
        </p:txBody>
      </p:sp>
      <p:sp>
        <p:nvSpPr>
          <p:cNvPr id="115717" name="Rectangle 3"/>
          <p:cNvSpPr>
            <a:spLocks noGrp="1" noChangeArrowheads="1"/>
          </p:cNvSpPr>
          <p:nvPr>
            <p:ph idx="1"/>
          </p:nvPr>
        </p:nvSpPr>
        <p:spPr/>
        <p:txBody>
          <a:bodyPr/>
          <a:lstStyle/>
          <a:p>
            <a:pPr algn="r" rtl="1" eaLnBrk="1" hangingPunct="1">
              <a:lnSpc>
                <a:spcPct val="150000"/>
              </a:lnSpc>
            </a:pPr>
            <a:r>
              <a:rPr lang="fa-IR" b="1" dirty="0" smtClean="0">
                <a:cs typeface="B Nazanin" panose="00000400000000000000" pitchFamily="2" charset="-78"/>
              </a:rPr>
              <a:t> سر شيشه يا پستانك حتي الامكان بلند باشد</a:t>
            </a:r>
          </a:p>
          <a:p>
            <a:pPr algn="r" rtl="1" eaLnBrk="1" hangingPunct="1">
              <a:lnSpc>
                <a:spcPct val="150000"/>
              </a:lnSpc>
            </a:pPr>
            <a:r>
              <a:rPr lang="fa-IR" b="1" dirty="0" smtClean="0">
                <a:cs typeface="B Nazanin" panose="00000400000000000000" pitchFamily="2" charset="-78"/>
              </a:rPr>
              <a:t> پستانك نرم و بقدر كافي ضخيم باشد</a:t>
            </a:r>
          </a:p>
          <a:p>
            <a:pPr algn="r" rtl="1" eaLnBrk="1" hangingPunct="1">
              <a:lnSpc>
                <a:spcPct val="150000"/>
              </a:lnSpc>
            </a:pPr>
            <a:r>
              <a:rPr lang="fa-IR" b="1" dirty="0" smtClean="0">
                <a:cs typeface="B Nazanin" panose="00000400000000000000" pitchFamily="2" charset="-78"/>
              </a:rPr>
              <a:t> سوراخ نوك پستانك بايد قدري پائينتر، بطرف زبان باشد </a:t>
            </a:r>
          </a:p>
          <a:p>
            <a:pPr algn="r" rtl="1" eaLnBrk="1" hangingPunct="1">
              <a:lnSpc>
                <a:spcPct val="150000"/>
              </a:lnSpc>
            </a:pPr>
            <a:r>
              <a:rPr lang="fa-IR" b="1" dirty="0" smtClean="0">
                <a:cs typeface="B Nazanin" panose="00000400000000000000" pitchFamily="2" charset="-78"/>
              </a:rPr>
              <a:t>شيشه محتوي شير از جنس پلاستيك نرم و مدرج باشد</a:t>
            </a:r>
          </a:p>
          <a:p>
            <a:pPr algn="r" rtl="1" eaLnBrk="1" hangingPunct="1">
              <a:lnSpc>
                <a:spcPct val="150000"/>
              </a:lnSpc>
            </a:pPr>
            <a:r>
              <a:rPr lang="fa-IR" b="1" dirty="0" smtClean="0">
                <a:solidFill>
                  <a:schemeClr val="tx2"/>
                </a:solidFill>
                <a:cs typeface="B Nazanin" panose="00000400000000000000" pitchFamily="2" charset="-78"/>
              </a:rPr>
              <a:t>نكته :</a:t>
            </a:r>
            <a:r>
              <a:rPr lang="fa-IR" b="1" dirty="0" smtClean="0">
                <a:cs typeface="B Nazanin" panose="00000400000000000000" pitchFamily="2" charset="-78"/>
              </a:rPr>
              <a:t> شير از طريق پستانك به عقب دهان نوزاد رانده شود – و موقع شير دادن نوزاد در وضعيت زاويه 30 تا 45 درجه باشد</a:t>
            </a:r>
            <a:r>
              <a:rPr lang="fa-IR" dirty="0" smtClean="0">
                <a:cs typeface="B Nazanin" panose="00000400000000000000" pitchFamily="2" charset="-78"/>
              </a:rPr>
              <a:t> </a:t>
            </a:r>
            <a:endParaRPr lang="en-US" dirty="0" smtClean="0">
              <a:cs typeface="B Nazanin" panose="00000400000000000000" pitchFamily="2" charset="-78"/>
            </a:endParaRPr>
          </a:p>
        </p:txBody>
      </p:sp>
      <p:sp>
        <p:nvSpPr>
          <p:cNvPr id="11571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AAA01E5-C201-4571-B963-F9D2F354F92F}" type="slidenum">
              <a:rPr lang="ar-SA">
                <a:latin typeface="_PDMS_Saleem_QuranFont" panose="02010000000000000000" pitchFamily="2" charset="-78"/>
                <a:cs typeface="_PDMS_Saleem_QuranFont" panose="02010000000000000000" pitchFamily="2" charset="-78"/>
              </a:rPr>
              <a:pPr eaLnBrk="1" hangingPunct="1"/>
              <a:t>107</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p:transition spd="slow">
    <p:wheel spokes="1"/>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6740" name="Rectangle 2"/>
          <p:cNvSpPr>
            <a:spLocks noGrp="1" noChangeArrowheads="1"/>
          </p:cNvSpPr>
          <p:nvPr>
            <p:ph type="title"/>
          </p:nvPr>
        </p:nvSpPr>
        <p:spPr/>
        <p:txBody>
          <a:bodyPr>
            <a:normAutofit/>
          </a:bodyPr>
          <a:lstStyle/>
          <a:p>
            <a:pPr algn="ctr"/>
            <a:r>
              <a:rPr lang="fa-IR" sz="3200" b="1" dirty="0">
                <a:solidFill>
                  <a:schemeClr val="accent1"/>
                </a:solidFill>
                <a:cs typeface="B Titr" panose="00000700000000000000" pitchFamily="2" charset="-78"/>
              </a:rPr>
              <a:t>مراقبت در </a:t>
            </a:r>
            <a:r>
              <a:rPr lang="fa-IR" sz="3200" b="1" dirty="0" smtClean="0">
                <a:solidFill>
                  <a:schemeClr val="accent1"/>
                </a:solidFill>
                <a:cs typeface="B Titr" panose="00000700000000000000" pitchFamily="2" charset="-78"/>
              </a:rPr>
              <a:t>كودكان </a:t>
            </a:r>
            <a:r>
              <a:rPr lang="fa-IR" sz="3200" b="1" dirty="0">
                <a:solidFill>
                  <a:schemeClr val="accent1"/>
                </a:solidFill>
                <a:cs typeface="B Titr" panose="00000700000000000000" pitchFamily="2" charset="-78"/>
              </a:rPr>
              <a:t>مبتلا به شكاف كام و لب</a:t>
            </a:r>
            <a:endParaRPr lang="en-US" sz="3200" b="1" dirty="0">
              <a:solidFill>
                <a:schemeClr val="accent1"/>
              </a:solidFill>
              <a:cs typeface="B Titr" panose="00000700000000000000" pitchFamily="2" charset="-78"/>
            </a:endParaRPr>
          </a:p>
        </p:txBody>
      </p:sp>
      <p:sp>
        <p:nvSpPr>
          <p:cNvPr id="116741" name="Rectangle 3"/>
          <p:cNvSpPr>
            <a:spLocks noGrp="1" noChangeArrowheads="1"/>
          </p:cNvSpPr>
          <p:nvPr>
            <p:ph idx="1"/>
          </p:nvPr>
        </p:nvSpPr>
        <p:spPr>
          <a:xfrm>
            <a:off x="609598" y="1628800"/>
            <a:ext cx="6347714" cy="3880773"/>
          </a:xfrm>
        </p:spPr>
        <p:txBody>
          <a:bodyPr>
            <a:normAutofit/>
          </a:bodyPr>
          <a:lstStyle/>
          <a:p>
            <a:pPr algn="r" rtl="1" eaLnBrk="1" hangingPunct="1">
              <a:lnSpc>
                <a:spcPct val="150000"/>
              </a:lnSpc>
            </a:pPr>
            <a:r>
              <a:rPr lang="fa-IR" sz="2000" b="1" dirty="0" smtClean="0">
                <a:cs typeface="B Nazanin" panose="00000400000000000000" pitchFamily="2" charset="-78"/>
              </a:rPr>
              <a:t> مهمترين مسئله آموزش روش مناسب تغذيه بعلت ارتباط غير طبيعي بين دهان وبيني( قسمتي از شير مكيده شده به بيرون رانده مي شود)</a:t>
            </a:r>
          </a:p>
          <a:p>
            <a:pPr algn="r" rtl="1" eaLnBrk="1" hangingPunct="1">
              <a:lnSpc>
                <a:spcPct val="150000"/>
              </a:lnSpc>
            </a:pPr>
            <a:r>
              <a:rPr lang="fa-IR" sz="2000" b="1" dirty="0" smtClean="0">
                <a:cs typeface="B Nazanin" panose="00000400000000000000" pitchFamily="2" charset="-78"/>
              </a:rPr>
              <a:t> والدين بايد بدانند اگر مي خواهند نوزاد هر چه سريعتر و بهتر تحت جراحي قرار گيرد بايد نوزاد به وزن كافي و لازم برسد </a:t>
            </a:r>
          </a:p>
          <a:p>
            <a:pPr algn="r" rtl="1" eaLnBrk="1" hangingPunct="1">
              <a:lnSpc>
                <a:spcPct val="150000"/>
              </a:lnSpc>
            </a:pPr>
            <a:r>
              <a:rPr lang="fa-IR" sz="2000" b="1" dirty="0" smtClean="0">
                <a:cs typeface="B Nazanin" panose="00000400000000000000" pitchFamily="2" charset="-78"/>
              </a:rPr>
              <a:t> بهترين روش </a:t>
            </a:r>
            <a:r>
              <a:rPr lang="fa-IR" sz="2000" b="1" dirty="0">
                <a:cs typeface="B Nazanin" panose="00000400000000000000" pitchFamily="2" charset="-78"/>
              </a:rPr>
              <a:t>،</a:t>
            </a:r>
            <a:r>
              <a:rPr lang="fa-IR" sz="2000" b="1" dirty="0" smtClean="0">
                <a:cs typeface="B Nazanin" panose="00000400000000000000" pitchFamily="2" charset="-78"/>
              </a:rPr>
              <a:t>دوشيدن شير مادر و ريختن آن در شيشه شير مي باشد</a:t>
            </a:r>
            <a:r>
              <a:rPr lang="fa-IR" sz="2000" dirty="0" smtClean="0">
                <a:cs typeface="B Nazanin" panose="00000400000000000000" pitchFamily="2" charset="-78"/>
              </a:rPr>
              <a:t> </a:t>
            </a:r>
            <a:endParaRPr lang="en-US" sz="2000" dirty="0" smtClean="0">
              <a:cs typeface="B Nazanin" panose="00000400000000000000" pitchFamily="2" charset="-78"/>
            </a:endParaRPr>
          </a:p>
        </p:txBody>
      </p:sp>
      <p:sp>
        <p:nvSpPr>
          <p:cNvPr id="11673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EEF0F46-5BEF-4221-BAC4-FBEBCD643AEE}" type="slidenum">
              <a:rPr lang="ar-SA">
                <a:latin typeface="_PDMS_Saleem_QuranFont" panose="02010000000000000000" pitchFamily="2" charset="-78"/>
                <a:cs typeface="_PDMS_Saleem_QuranFont" panose="02010000000000000000" pitchFamily="2" charset="-78"/>
              </a:rPr>
              <a:pPr eaLnBrk="1" hangingPunct="1"/>
              <a:t>108</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p:transition spd="med">
    <p:pull/>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7764" name="Rectangle 2"/>
          <p:cNvSpPr>
            <a:spLocks noGrp="1" noChangeArrowheads="1"/>
          </p:cNvSpPr>
          <p:nvPr>
            <p:ph type="title"/>
          </p:nvPr>
        </p:nvSpPr>
        <p:spPr/>
        <p:txBody>
          <a:bodyPr>
            <a:normAutofit/>
          </a:bodyPr>
          <a:lstStyle/>
          <a:p>
            <a:pPr algn="ctr"/>
            <a:r>
              <a:rPr lang="fa-IR" sz="3200" b="1" dirty="0">
                <a:solidFill>
                  <a:schemeClr val="accent1"/>
                </a:solidFill>
                <a:cs typeface="B Titr" panose="00000700000000000000" pitchFamily="2" charset="-78"/>
              </a:rPr>
              <a:t>آشنائي با سندرم شيشه شير </a:t>
            </a:r>
            <a:endParaRPr lang="en-US" sz="3200" b="1" dirty="0">
              <a:solidFill>
                <a:schemeClr val="accent1"/>
              </a:solidFill>
              <a:cs typeface="B Titr" panose="00000700000000000000" pitchFamily="2" charset="-78"/>
            </a:endParaRPr>
          </a:p>
        </p:txBody>
      </p:sp>
      <p:sp>
        <p:nvSpPr>
          <p:cNvPr id="11776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3BDEF9D-DDE0-4EDB-9F98-B11E9D75C701}" type="slidenum">
              <a:rPr lang="ar-SA">
                <a:latin typeface="_PDMS_Saleem_QuranFont" panose="02010000000000000000" pitchFamily="2" charset="-78"/>
                <a:cs typeface="_PDMS_Saleem_QuranFont" panose="02010000000000000000" pitchFamily="2" charset="-78"/>
              </a:rPr>
              <a:pPr eaLnBrk="1" hangingPunct="1"/>
              <a:t>109</a:t>
            </a:fld>
            <a:endParaRPr lang="en-US" dirty="0">
              <a:latin typeface="_PDMS_Saleem_QuranFont" panose="02010000000000000000" pitchFamily="2" charset="-78"/>
              <a:cs typeface="_PDMS_Saleem_QuranFont" panose="02010000000000000000" pitchFamily="2" charset="-78"/>
            </a:endParaRPr>
          </a:p>
        </p:txBody>
      </p:sp>
      <p:pic>
        <p:nvPicPr>
          <p:cNvPr id="4" name="Picture 3"/>
          <p:cNvPicPr>
            <a:picLocks noChangeAspect="1"/>
          </p:cNvPicPr>
          <p:nvPr/>
        </p:nvPicPr>
        <p:blipFill>
          <a:blip r:embed="rId2"/>
          <a:stretch>
            <a:fillRect/>
          </a:stretch>
        </p:blipFill>
        <p:spPr>
          <a:xfrm>
            <a:off x="1118925" y="1628800"/>
            <a:ext cx="5329060" cy="3384376"/>
          </a:xfrm>
          <a:prstGeom prst="rect">
            <a:avLst/>
          </a:prstGeom>
        </p:spPr>
      </p:pic>
    </p:spTree>
  </p:cSld>
  <p:clrMapOvr>
    <a:masterClrMapping/>
  </p:clrMapOvr>
  <p:transition spd="slow">
    <p:randomBa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4" name="Rectangle 2"/>
          <p:cNvSpPr>
            <a:spLocks noGrp="1" noChangeArrowheads="1"/>
          </p:cNvSpPr>
          <p:nvPr>
            <p:ph type="title"/>
          </p:nvPr>
        </p:nvSpPr>
        <p:spPr/>
        <p:txBody>
          <a:bodyPr>
            <a:normAutofit/>
          </a:bodyPr>
          <a:lstStyle/>
          <a:p>
            <a:pPr algn="ctr"/>
            <a:r>
              <a:rPr lang="ar-SA" altLang="en-US" sz="4000" b="1" dirty="0">
                <a:cs typeface="B Mitra" panose="00000400000000000000" pitchFamily="2" charset="-78"/>
              </a:rPr>
              <a:t>وظايف اختصاصي دندان ها</a:t>
            </a:r>
            <a:r>
              <a:rPr lang="en-US" altLang="en-US" sz="4000" b="1" dirty="0">
                <a:cs typeface="B Mitra" panose="00000400000000000000" pitchFamily="2" charset="-78"/>
              </a:rPr>
              <a:t> </a:t>
            </a:r>
          </a:p>
        </p:txBody>
      </p:sp>
      <p:sp>
        <p:nvSpPr>
          <p:cNvPr id="15365" name="Rectangle 3"/>
          <p:cNvSpPr>
            <a:spLocks noGrp="1" noChangeArrowheads="1"/>
          </p:cNvSpPr>
          <p:nvPr>
            <p:ph idx="1"/>
          </p:nvPr>
        </p:nvSpPr>
        <p:spPr/>
        <p:txBody>
          <a:bodyPr>
            <a:noAutofit/>
          </a:bodyPr>
          <a:lstStyle/>
          <a:p>
            <a:pPr algn="r" rtl="1" eaLnBrk="1" hangingPunct="1">
              <a:buFont typeface="Wingdings" panose="05000000000000000000" pitchFamily="2" charset="2"/>
              <a:buChar char="v"/>
            </a:pPr>
            <a:r>
              <a:rPr lang="ar-SA" altLang="en-US" sz="3200" b="1" dirty="0" smtClean="0">
                <a:solidFill>
                  <a:schemeClr val="accent2"/>
                </a:solidFill>
                <a:cs typeface="B Nazanin" panose="00000400000000000000" pitchFamily="2" charset="-78"/>
              </a:rPr>
              <a:t>دندان هاي پيش : </a:t>
            </a:r>
            <a:r>
              <a:rPr lang="ar-SA" altLang="en-US" sz="3200" b="1" dirty="0" smtClean="0">
                <a:cs typeface="B Nazanin" panose="00000400000000000000" pitchFamily="2" charset="-78"/>
              </a:rPr>
              <a:t>بريدن غذا  ـ  زيبائي</a:t>
            </a:r>
            <a:r>
              <a:rPr lang="en-US" altLang="en-US" sz="3200" b="1" dirty="0" smtClean="0">
                <a:cs typeface="B Nazanin" panose="00000400000000000000" pitchFamily="2" charset="-78"/>
              </a:rPr>
              <a:t> </a:t>
            </a:r>
          </a:p>
          <a:p>
            <a:pPr algn="r" rtl="1" eaLnBrk="1" hangingPunct="1">
              <a:buFont typeface="Wingdings" panose="05000000000000000000" pitchFamily="2" charset="2"/>
              <a:buChar char="v"/>
            </a:pPr>
            <a:endParaRPr lang="en-US" altLang="en-US" sz="3200" b="1" dirty="0" smtClean="0">
              <a:cs typeface="B Nazanin" panose="00000400000000000000" pitchFamily="2" charset="-78"/>
            </a:endParaRPr>
          </a:p>
          <a:p>
            <a:pPr algn="r" rtl="1" eaLnBrk="1" hangingPunct="1">
              <a:buFont typeface="Wingdings" panose="05000000000000000000" pitchFamily="2" charset="2"/>
              <a:buChar char="v"/>
            </a:pPr>
            <a:r>
              <a:rPr lang="ar-SA" altLang="en-US" sz="3200" b="1" dirty="0" smtClean="0">
                <a:solidFill>
                  <a:schemeClr val="accent2"/>
                </a:solidFill>
                <a:cs typeface="B Nazanin" panose="00000400000000000000" pitchFamily="2" charset="-78"/>
              </a:rPr>
              <a:t>دندان هاي نيش : </a:t>
            </a:r>
            <a:r>
              <a:rPr lang="ar-SA" altLang="en-US" sz="3200" b="1" dirty="0" smtClean="0">
                <a:cs typeface="B Nazanin" panose="00000400000000000000" pitchFamily="2" charset="-78"/>
              </a:rPr>
              <a:t>پاره كردن غذا </a:t>
            </a:r>
            <a:r>
              <a:rPr lang="en-US" altLang="en-US" sz="3200" b="1" dirty="0" smtClean="0">
                <a:cs typeface="B Nazanin" panose="00000400000000000000" pitchFamily="2" charset="-78"/>
              </a:rPr>
              <a:t> </a:t>
            </a:r>
          </a:p>
          <a:p>
            <a:pPr algn="r" rtl="1" eaLnBrk="1" hangingPunct="1">
              <a:buFont typeface="Wingdings" panose="05000000000000000000" pitchFamily="2" charset="2"/>
              <a:buChar char="v"/>
            </a:pPr>
            <a:endParaRPr lang="en-US" altLang="en-US" sz="3200" b="1" dirty="0" smtClean="0">
              <a:cs typeface="B Nazanin" panose="00000400000000000000" pitchFamily="2" charset="-78"/>
            </a:endParaRPr>
          </a:p>
          <a:p>
            <a:pPr algn="r" rtl="1" eaLnBrk="1" hangingPunct="1">
              <a:buFont typeface="Wingdings" panose="05000000000000000000" pitchFamily="2" charset="2"/>
              <a:buChar char="v"/>
            </a:pPr>
            <a:r>
              <a:rPr lang="ar-SA" altLang="en-US" sz="3200" b="1" dirty="0" smtClean="0">
                <a:solidFill>
                  <a:schemeClr val="accent2"/>
                </a:solidFill>
                <a:cs typeface="B Nazanin" panose="00000400000000000000" pitchFamily="2" charset="-78"/>
              </a:rPr>
              <a:t>دندان هاي آسيا : </a:t>
            </a:r>
            <a:r>
              <a:rPr lang="ar-SA" altLang="en-US" sz="3200" b="1" dirty="0" smtClean="0">
                <a:cs typeface="B Nazanin" panose="00000400000000000000" pitchFamily="2" charset="-78"/>
              </a:rPr>
              <a:t>له كردن ونرم كردن غذا</a:t>
            </a:r>
            <a:endParaRPr lang="en-US" altLang="en-US" sz="3200" b="1" dirty="0" smtClean="0">
              <a:cs typeface="B Nazanin" panose="00000400000000000000" pitchFamily="2" charset="-78"/>
            </a:endParaRPr>
          </a:p>
        </p:txBody>
      </p:sp>
      <p:sp>
        <p:nvSpPr>
          <p:cNvPr id="1536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C28E365-2133-4D09-ABA5-14C01E1D22CA}" type="slidenum">
              <a:rPr lang="ar-SA">
                <a:latin typeface="_PDMS_Saleem_QuranFont" panose="02010000000000000000" pitchFamily="2" charset="-78"/>
                <a:cs typeface="_PDMS_Saleem_QuranFont" panose="02010000000000000000" pitchFamily="2" charset="-78"/>
              </a:rPr>
              <a:pPr eaLnBrk="1" hangingPunct="1"/>
              <a:t>11</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iterate type="lt">
                                    <p:tmPct val="10000"/>
                                  </p:iterate>
                                  <p:childTnLst>
                                    <p:set>
                                      <p:cBhvr>
                                        <p:cTn id="6" dur="1" fill="hold">
                                          <p:stCondLst>
                                            <p:cond delay="0"/>
                                          </p:stCondLst>
                                        </p:cTn>
                                        <p:tgtEl>
                                          <p:spTgt spid="15365">
                                            <p:txEl>
                                              <p:pRg st="2" end="2"/>
                                            </p:txEl>
                                          </p:spTgt>
                                        </p:tgtEl>
                                        <p:attrNameLst>
                                          <p:attrName>style.visibility</p:attrName>
                                        </p:attrNameLst>
                                      </p:cBhvr>
                                      <p:to>
                                        <p:strVal val="visible"/>
                                      </p:to>
                                    </p:set>
                                    <p:anim calcmode="lin" valueType="num">
                                      <p:cBhvr additive="base">
                                        <p:cTn id="7" dur="500" fill="hold"/>
                                        <p:tgtEl>
                                          <p:spTgt spid="15365">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365">
                                            <p:txEl>
                                              <p:pRg st="2" end="2"/>
                                            </p:txEl>
                                          </p:spTgt>
                                        </p:tgtEl>
                                        <p:attrNameLst>
                                          <p:attrName>ppt_y</p:attrName>
                                        </p:attrNameLst>
                                      </p:cBhvr>
                                      <p:tavLst>
                                        <p:tav tm="0">
                                          <p:val>
                                            <p:strVal val="0-#ppt_h/2"/>
                                          </p:val>
                                        </p:tav>
                                        <p:tav tm="100000">
                                          <p:val>
                                            <p:strVal val="#ppt_y"/>
                                          </p:val>
                                        </p:tav>
                                      </p:tavLst>
                                    </p:anim>
                                  </p:childTnLst>
                                </p:cTn>
                              </p:par>
                              <p:par>
                                <p:cTn id="9" presetID="47" presetClass="entr" presetSubtype="0" fill="hold" nodeType="withEffect">
                                  <p:stCondLst>
                                    <p:cond delay="0"/>
                                  </p:stCondLst>
                                  <p:iterate type="lt">
                                    <p:tmPct val="10000"/>
                                  </p:iterate>
                                  <p:childTnLst>
                                    <p:set>
                                      <p:cBhvr>
                                        <p:cTn id="10" dur="1" fill="hold">
                                          <p:stCondLst>
                                            <p:cond delay="0"/>
                                          </p:stCondLst>
                                        </p:cTn>
                                        <p:tgtEl>
                                          <p:spTgt spid="15365">
                                            <p:txEl>
                                              <p:pRg st="0" end="0"/>
                                            </p:txEl>
                                          </p:spTgt>
                                        </p:tgtEl>
                                        <p:attrNameLst>
                                          <p:attrName>style.visibility</p:attrName>
                                        </p:attrNameLst>
                                      </p:cBhvr>
                                      <p:to>
                                        <p:strVal val="visible"/>
                                      </p:to>
                                    </p:set>
                                    <p:animEffect transition="in" filter="fade">
                                      <p:cBhvr>
                                        <p:cTn id="11" dur="1000"/>
                                        <p:tgtEl>
                                          <p:spTgt spid="15365">
                                            <p:txEl>
                                              <p:pRg st="0" end="0"/>
                                            </p:txEl>
                                          </p:spTgt>
                                        </p:tgtEl>
                                      </p:cBhvr>
                                    </p:animEffect>
                                    <p:anim calcmode="lin" valueType="num">
                                      <p:cBhvr>
                                        <p:cTn id="12" dur="1000" fill="hold"/>
                                        <p:tgtEl>
                                          <p:spTgt spid="15365">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15365">
                                            <p:txEl>
                                              <p:pRg st="0" end="0"/>
                                            </p:txEl>
                                          </p:spTgt>
                                        </p:tgtEl>
                                        <p:attrNameLst>
                                          <p:attrName>ppt_y</p:attrName>
                                        </p:attrNameLst>
                                      </p:cBhvr>
                                      <p:tavLst>
                                        <p:tav tm="0">
                                          <p:val>
                                            <p:strVal val="#ppt_y-.1"/>
                                          </p:val>
                                        </p:tav>
                                        <p:tav tm="100000">
                                          <p:val>
                                            <p:strVal val="#ppt_y"/>
                                          </p:val>
                                        </p:tav>
                                      </p:tavLst>
                                    </p:anim>
                                  </p:childTnLst>
                                </p:cTn>
                              </p:par>
                              <p:par>
                                <p:cTn id="14" presetID="47" presetClass="entr" presetSubtype="0" fill="hold" nodeType="withEffect">
                                  <p:stCondLst>
                                    <p:cond delay="0"/>
                                  </p:stCondLst>
                                  <p:iterate type="lt">
                                    <p:tmPct val="10000"/>
                                  </p:iterate>
                                  <p:childTnLst>
                                    <p:set>
                                      <p:cBhvr>
                                        <p:cTn id="15" dur="1" fill="hold">
                                          <p:stCondLst>
                                            <p:cond delay="0"/>
                                          </p:stCondLst>
                                        </p:cTn>
                                        <p:tgtEl>
                                          <p:spTgt spid="15365">
                                            <p:txEl>
                                              <p:pRg st="4" end="4"/>
                                            </p:txEl>
                                          </p:spTgt>
                                        </p:tgtEl>
                                        <p:attrNameLst>
                                          <p:attrName>style.visibility</p:attrName>
                                        </p:attrNameLst>
                                      </p:cBhvr>
                                      <p:to>
                                        <p:strVal val="visible"/>
                                      </p:to>
                                    </p:set>
                                    <p:animEffect transition="in" filter="fade">
                                      <p:cBhvr>
                                        <p:cTn id="16" dur="1000"/>
                                        <p:tgtEl>
                                          <p:spTgt spid="15365">
                                            <p:txEl>
                                              <p:pRg st="4" end="4"/>
                                            </p:txEl>
                                          </p:spTgt>
                                        </p:tgtEl>
                                      </p:cBhvr>
                                    </p:animEffect>
                                    <p:anim calcmode="lin" valueType="num">
                                      <p:cBhvr>
                                        <p:cTn id="17" dur="1000" fill="hold"/>
                                        <p:tgtEl>
                                          <p:spTgt spid="15365">
                                            <p:txEl>
                                              <p:pRg st="4" end="4"/>
                                            </p:txEl>
                                          </p:spTgt>
                                        </p:tgtEl>
                                        <p:attrNameLst>
                                          <p:attrName>ppt_x</p:attrName>
                                        </p:attrNameLst>
                                      </p:cBhvr>
                                      <p:tavLst>
                                        <p:tav tm="0">
                                          <p:val>
                                            <p:strVal val="#ppt_x"/>
                                          </p:val>
                                        </p:tav>
                                        <p:tav tm="100000">
                                          <p:val>
                                            <p:strVal val="#ppt_x"/>
                                          </p:val>
                                        </p:tav>
                                      </p:tavLst>
                                    </p:anim>
                                    <p:anim calcmode="lin" valueType="num">
                                      <p:cBhvr>
                                        <p:cTn id="18" dur="1000" fill="hold"/>
                                        <p:tgtEl>
                                          <p:spTgt spid="1536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8788" name="Rectangle 2"/>
          <p:cNvSpPr>
            <a:spLocks noGrp="1" noChangeArrowheads="1"/>
          </p:cNvSpPr>
          <p:nvPr>
            <p:ph type="title"/>
          </p:nvPr>
        </p:nvSpPr>
        <p:spPr/>
        <p:txBody>
          <a:bodyPr/>
          <a:lstStyle/>
          <a:p>
            <a:pPr algn="ctr" rtl="1" eaLnBrk="1" hangingPunct="1"/>
            <a:r>
              <a:rPr lang="fa-IR" sz="3200" b="1" dirty="0">
                <a:solidFill>
                  <a:schemeClr val="accent1"/>
                </a:solidFill>
                <a:cs typeface="B Titr" panose="00000700000000000000" pitchFamily="2" charset="-78"/>
              </a:rPr>
              <a:t>آشنائي با سندرم شيشه شير </a:t>
            </a:r>
            <a:endParaRPr lang="en-US" sz="3200" b="1" dirty="0">
              <a:solidFill>
                <a:schemeClr val="accent1"/>
              </a:solidFill>
              <a:cs typeface="B Titr" panose="00000700000000000000" pitchFamily="2" charset="-78"/>
            </a:endParaRPr>
          </a:p>
        </p:txBody>
      </p:sp>
      <p:sp>
        <p:nvSpPr>
          <p:cNvPr id="118789" name="Rectangle 3"/>
          <p:cNvSpPr>
            <a:spLocks noGrp="1" noChangeArrowheads="1"/>
          </p:cNvSpPr>
          <p:nvPr>
            <p:ph idx="1"/>
          </p:nvPr>
        </p:nvSpPr>
        <p:spPr>
          <a:xfrm>
            <a:off x="631370" y="1628800"/>
            <a:ext cx="6409407" cy="3312367"/>
          </a:xfrm>
        </p:spPr>
        <p:txBody>
          <a:bodyPr>
            <a:normAutofit/>
          </a:bodyPr>
          <a:lstStyle/>
          <a:p>
            <a:pPr algn="r" rtl="1" eaLnBrk="1" hangingPunct="1">
              <a:lnSpc>
                <a:spcPct val="150000"/>
              </a:lnSpc>
            </a:pPr>
            <a:r>
              <a:rPr lang="fa-IR" sz="2000" dirty="0" smtClean="0">
                <a:cs typeface="B Nazanin" panose="00000400000000000000" pitchFamily="2" charset="-78"/>
              </a:rPr>
              <a:t>در كودكان زير 3 سال بدليل استفاده از روش نامناسب تغذيه ايجاد مي شود </a:t>
            </a:r>
          </a:p>
          <a:p>
            <a:pPr algn="r" rtl="1" eaLnBrk="1" hangingPunct="1">
              <a:lnSpc>
                <a:spcPct val="150000"/>
              </a:lnSpc>
            </a:pPr>
            <a:r>
              <a:rPr lang="fa-IR" sz="2000" dirty="0" smtClean="0">
                <a:cs typeface="B Nazanin" panose="00000400000000000000" pitchFamily="2" charset="-78"/>
              </a:rPr>
              <a:t> وقتي كودك مي خوابد اثر تميز كنندگي بزاق كاهش مي يابد </a:t>
            </a:r>
          </a:p>
          <a:p>
            <a:pPr algn="r" rtl="1" eaLnBrk="1" hangingPunct="1">
              <a:lnSpc>
                <a:spcPct val="150000"/>
              </a:lnSpc>
            </a:pPr>
            <a:r>
              <a:rPr lang="fa-IR" sz="2000" dirty="0" smtClean="0">
                <a:cs typeface="B Nazanin" panose="00000400000000000000" pitchFamily="2" charset="-78"/>
              </a:rPr>
              <a:t>اگر در خواب شيشه شير يا سينه مادر در دهان كودك باقي بماند دندانهاي جلوئي (پيشين)فك بالا بمدت طولاني غرق در شيرمي شود</a:t>
            </a:r>
          </a:p>
          <a:p>
            <a:pPr algn="r" rtl="1" eaLnBrk="1" hangingPunct="1">
              <a:lnSpc>
                <a:spcPct val="150000"/>
              </a:lnSpc>
            </a:pPr>
            <a:r>
              <a:rPr lang="fa-IR" sz="2000" dirty="0" smtClean="0">
                <a:cs typeface="B Nazanin" panose="00000400000000000000" pitchFamily="2" charset="-78"/>
              </a:rPr>
              <a:t>چون دهان بسته است زبان روي دندانهاي پيش پائين قرار گرفته و معمولاً فقط دندانهاي بالا دچار مشكل مي شوند  </a:t>
            </a:r>
            <a:endParaRPr lang="en-US" sz="2000" dirty="0" smtClean="0">
              <a:cs typeface="B Nazanin" panose="00000400000000000000" pitchFamily="2" charset="-78"/>
            </a:endParaRPr>
          </a:p>
        </p:txBody>
      </p:sp>
      <p:sp>
        <p:nvSpPr>
          <p:cNvPr id="118787"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AE4E46B-8091-4BEF-AFFF-AC18B1919902}" type="slidenum">
              <a:rPr lang="ar-SA">
                <a:latin typeface="_PDMS_Saleem_QuranFont" panose="02010000000000000000" pitchFamily="2" charset="-78"/>
                <a:cs typeface="_PDMS_Saleem_QuranFont" panose="02010000000000000000" pitchFamily="2" charset="-78"/>
              </a:rPr>
              <a:pPr eaLnBrk="1" hangingPunct="1"/>
              <a:t>110</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p:transition spd="slow">
    <p:wipe/>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9811"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4D859E0-7344-4909-AA98-F33E00E91DF6}" type="slidenum">
              <a:rPr lang="ar-SA">
                <a:latin typeface="_PDMS_Saleem_QuranFont" panose="02010000000000000000" pitchFamily="2" charset="-78"/>
                <a:cs typeface="_PDMS_Saleem_QuranFont" panose="02010000000000000000" pitchFamily="2" charset="-78"/>
              </a:rPr>
              <a:pPr eaLnBrk="1" hangingPunct="1"/>
              <a:t>111</a:t>
            </a:fld>
            <a:endParaRPr lang="en-US" dirty="0">
              <a:latin typeface="_PDMS_Saleem_QuranFont" panose="02010000000000000000" pitchFamily="2" charset="-78"/>
              <a:cs typeface="_PDMS_Saleem_QuranFont" panose="02010000000000000000" pitchFamily="2" charset="-78"/>
            </a:endParaRPr>
          </a:p>
        </p:txBody>
      </p:sp>
      <p:sp>
        <p:nvSpPr>
          <p:cNvPr id="119813" name="Text Box 3"/>
          <p:cNvSpPr txBox="1">
            <a:spLocks noChangeArrowheads="1"/>
          </p:cNvSpPr>
          <p:nvPr/>
        </p:nvSpPr>
        <p:spPr bwMode="auto">
          <a:xfrm>
            <a:off x="1883258" y="5308988"/>
            <a:ext cx="367347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1" eaLnBrk="1" hangingPunct="1">
              <a:spcBef>
                <a:spcPct val="50000"/>
              </a:spcBef>
            </a:pPr>
            <a:r>
              <a:rPr lang="fa-IR" sz="2500" b="1" dirty="0">
                <a:latin typeface="_PDMS_Saleem_QuranFont" panose="02010000000000000000" pitchFamily="2" charset="-78"/>
                <a:cs typeface="B Titr" panose="00000700000000000000" pitchFamily="2" charset="-78"/>
              </a:rPr>
              <a:t>نمای سندرم شیشه شیر </a:t>
            </a:r>
            <a:endParaRPr lang="en-US" sz="2500" b="1" dirty="0">
              <a:latin typeface="_PDMS_Saleem_QuranFont" panose="02010000000000000000" pitchFamily="2" charset="-78"/>
              <a:cs typeface="B Titr" panose="00000700000000000000" pitchFamily="2" charset="-78"/>
            </a:endParaRPr>
          </a:p>
        </p:txBody>
      </p:sp>
      <p:pic>
        <p:nvPicPr>
          <p:cNvPr id="5" name="Content Placeholder 4"/>
          <p:cNvPicPr>
            <a:picLocks noGrp="1" noChangeAspect="1"/>
          </p:cNvPicPr>
          <p:nvPr>
            <p:ph idx="1"/>
          </p:nvPr>
        </p:nvPicPr>
        <p:blipFill>
          <a:blip r:embed="rId2"/>
          <a:stretch>
            <a:fillRect/>
          </a:stretch>
        </p:blipFill>
        <p:spPr>
          <a:xfrm>
            <a:off x="911684" y="692696"/>
            <a:ext cx="5616624" cy="432048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0836" name="Rectangle 2"/>
          <p:cNvSpPr>
            <a:spLocks noGrp="1" noChangeArrowheads="1"/>
          </p:cNvSpPr>
          <p:nvPr>
            <p:ph type="title"/>
          </p:nvPr>
        </p:nvSpPr>
        <p:spPr>
          <a:xfrm>
            <a:off x="609601" y="127430"/>
            <a:ext cx="6347713" cy="1320800"/>
          </a:xfrm>
        </p:spPr>
        <p:txBody>
          <a:bodyPr>
            <a:normAutofit/>
          </a:bodyPr>
          <a:lstStyle/>
          <a:p>
            <a:pPr algn="ctr"/>
            <a:r>
              <a:rPr lang="fa-IR" sz="3200" b="1" dirty="0">
                <a:solidFill>
                  <a:schemeClr val="accent1"/>
                </a:solidFill>
                <a:cs typeface="B Titr" panose="00000700000000000000" pitchFamily="2" charset="-78"/>
              </a:rPr>
              <a:t>پيشگيري از سندرم شيشه شير </a:t>
            </a:r>
            <a:endParaRPr lang="en-US" sz="3200" b="1" dirty="0">
              <a:solidFill>
                <a:schemeClr val="accent1"/>
              </a:solidFill>
              <a:cs typeface="B Titr" panose="00000700000000000000" pitchFamily="2" charset="-78"/>
            </a:endParaRPr>
          </a:p>
        </p:txBody>
      </p:sp>
      <p:sp>
        <p:nvSpPr>
          <p:cNvPr id="120837" name="Rectangle 3"/>
          <p:cNvSpPr>
            <a:spLocks noGrp="1" noChangeArrowheads="1"/>
          </p:cNvSpPr>
          <p:nvPr>
            <p:ph idx="1"/>
          </p:nvPr>
        </p:nvSpPr>
        <p:spPr>
          <a:xfrm>
            <a:off x="107504" y="975651"/>
            <a:ext cx="7057479" cy="5065712"/>
          </a:xfrm>
        </p:spPr>
        <p:txBody>
          <a:bodyPr>
            <a:normAutofit/>
          </a:bodyPr>
          <a:lstStyle/>
          <a:p>
            <a:pPr algn="r" rtl="1" eaLnBrk="1" hangingPunct="1">
              <a:lnSpc>
                <a:spcPct val="90000"/>
              </a:lnSpc>
            </a:pPr>
            <a:r>
              <a:rPr lang="fa-IR" sz="2000" dirty="0" smtClean="0">
                <a:cs typeface="B Nazanin" panose="00000400000000000000" pitchFamily="2" charset="-78"/>
              </a:rPr>
              <a:t>هنگام خواب  سينه يا  شيشه شيررا در دهان نوزاد قرار ندهند</a:t>
            </a:r>
          </a:p>
          <a:p>
            <a:pPr algn="r" rtl="1" eaLnBrk="1" hangingPunct="1">
              <a:lnSpc>
                <a:spcPct val="90000"/>
              </a:lnSpc>
            </a:pPr>
            <a:r>
              <a:rPr lang="fa-IR" sz="2000" dirty="0" smtClean="0">
                <a:cs typeface="B Nazanin" panose="00000400000000000000" pitchFamily="2" charset="-78"/>
              </a:rPr>
              <a:t> پستانك كودك را به عسل و مواد شيريني آغشته نكنند</a:t>
            </a:r>
          </a:p>
          <a:p>
            <a:pPr algn="r" rtl="1" eaLnBrk="1" hangingPunct="1">
              <a:lnSpc>
                <a:spcPct val="90000"/>
              </a:lnSpc>
            </a:pPr>
            <a:r>
              <a:rPr lang="fa-IR" sz="2000" dirty="0" smtClean="0">
                <a:cs typeface="B Nazanin" panose="00000400000000000000" pitchFamily="2" charset="-78"/>
              </a:rPr>
              <a:t> خطر ايجاد پوسيدگي در اثر مواد قندي موجود در شير خشك بمراتب بيشتر از شير مادر مي باشد </a:t>
            </a:r>
          </a:p>
          <a:p>
            <a:pPr algn="r" rtl="1" eaLnBrk="1" hangingPunct="1">
              <a:lnSpc>
                <a:spcPct val="90000"/>
              </a:lnSpc>
            </a:pPr>
            <a:r>
              <a:rPr lang="fa-IR" sz="2000" dirty="0" smtClean="0">
                <a:cs typeface="B Nazanin" panose="00000400000000000000" pitchFamily="2" charset="-78"/>
              </a:rPr>
              <a:t>از دادن آب قند و چاي شيرين به كودك خودداري شود</a:t>
            </a:r>
          </a:p>
          <a:p>
            <a:pPr algn="r" rtl="1" eaLnBrk="1" hangingPunct="1">
              <a:lnSpc>
                <a:spcPct val="90000"/>
              </a:lnSpc>
            </a:pPr>
            <a:r>
              <a:rPr lang="fa-IR" sz="2000" dirty="0" smtClean="0">
                <a:cs typeface="B Nazanin" panose="00000400000000000000" pitchFamily="2" charset="-78"/>
              </a:rPr>
              <a:t>هنگام شير دادن تا حد امكان كودك را بصورت عمودي بنشانند</a:t>
            </a:r>
          </a:p>
          <a:p>
            <a:pPr algn="r" rtl="1" eaLnBrk="1" hangingPunct="1">
              <a:lnSpc>
                <a:spcPct val="90000"/>
              </a:lnSpc>
            </a:pPr>
            <a:r>
              <a:rPr lang="fa-IR" sz="2000" dirty="0" smtClean="0">
                <a:cs typeface="B Nazanin" panose="00000400000000000000" pitchFamily="2" charset="-78"/>
              </a:rPr>
              <a:t>پس از 6 ماهگي پس از هر بار شير دادن در شب مقدار كمي آب به كودك داده شود تا دهانش تميز گردد</a:t>
            </a:r>
          </a:p>
          <a:p>
            <a:pPr algn="r" rtl="1" eaLnBrk="1" hangingPunct="1">
              <a:lnSpc>
                <a:spcPct val="90000"/>
              </a:lnSpc>
            </a:pPr>
            <a:r>
              <a:rPr lang="fa-IR" sz="2000" dirty="0" smtClean="0">
                <a:cs typeface="B Nazanin" panose="00000400000000000000" pitchFamily="2" charset="-78"/>
              </a:rPr>
              <a:t>اگر با نظر پزشك كودك از شيشه استفاده مي كند سوراخ سر شيشه تنگ  باشد تا هنگام مكيدن عضلات و ماهيچه هاي كودك تقويت گردد </a:t>
            </a:r>
          </a:p>
          <a:p>
            <a:pPr algn="r" rtl="1" eaLnBrk="1" hangingPunct="1">
              <a:lnSpc>
                <a:spcPct val="90000"/>
              </a:lnSpc>
            </a:pPr>
            <a:r>
              <a:rPr lang="fa-IR" sz="2000" dirty="0" smtClean="0">
                <a:cs typeface="B Nazanin" panose="00000400000000000000" pitchFamily="2" charset="-78"/>
              </a:rPr>
              <a:t>هر چه زودتر كودك نوشيدن شير با استكان  يا فنجان را آموزش يابد</a:t>
            </a:r>
          </a:p>
          <a:p>
            <a:pPr algn="r" rtl="1" eaLnBrk="1" hangingPunct="1">
              <a:lnSpc>
                <a:spcPct val="90000"/>
              </a:lnSpc>
            </a:pPr>
            <a:r>
              <a:rPr lang="fa-IR" sz="2000" dirty="0" smtClean="0">
                <a:cs typeface="B Nazanin" panose="00000400000000000000" pitchFamily="2" charset="-78"/>
              </a:rPr>
              <a:t>از شيشه شير جهت گول زدن يا آرام كردن كودك استفاده نشود</a:t>
            </a:r>
          </a:p>
          <a:p>
            <a:pPr algn="r" rtl="1" eaLnBrk="1" hangingPunct="1">
              <a:lnSpc>
                <a:spcPct val="90000"/>
              </a:lnSpc>
            </a:pPr>
            <a:r>
              <a:rPr lang="fa-IR" sz="2000" dirty="0" smtClean="0">
                <a:cs typeface="B Nazanin" panose="00000400000000000000" pitchFamily="2" charset="-78"/>
              </a:rPr>
              <a:t>حداقل دو بار در روز با پارچه نرم يا مسواك انگشتي دندانهاي نوزاد تميز گردد  </a:t>
            </a:r>
            <a:endParaRPr lang="en-US" sz="2000" dirty="0" smtClean="0">
              <a:cs typeface="B Nazanin" panose="00000400000000000000" pitchFamily="2" charset="-78"/>
            </a:endParaRPr>
          </a:p>
        </p:txBody>
      </p:sp>
      <p:sp>
        <p:nvSpPr>
          <p:cNvPr id="12083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CD1E8D3-C122-47E2-9861-7B74BB91631E}" type="slidenum">
              <a:rPr lang="ar-SA">
                <a:latin typeface="_PDMS_Saleem_QuranFont" panose="02010000000000000000" pitchFamily="2" charset="-78"/>
                <a:cs typeface="_PDMS_Saleem_QuranFont" panose="02010000000000000000" pitchFamily="2" charset="-78"/>
              </a:rPr>
              <a:pPr eaLnBrk="1" hangingPunct="1"/>
              <a:t>112</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04864"/>
            <a:ext cx="6347714" cy="1320800"/>
          </a:xfrm>
        </p:spPr>
        <p:txBody>
          <a:bodyPr>
            <a:prstTxWarp prst="textInflateTop">
              <a:avLst/>
            </a:prstTxWarp>
          </a:bodyPr>
          <a:lstStyle/>
          <a:p>
            <a:r>
              <a:rPr lang="fa-IR" sz="4800" b="1" dirty="0" smtClean="0">
                <a:ln w="0">
                  <a:solidFill>
                    <a:schemeClr val="accent3"/>
                  </a:solidFill>
                </a:ln>
                <a:effectLst>
                  <a:outerShdw blurRad="38100" dist="25400" dir="5400000" algn="ctr" rotWithShape="0">
                    <a:srgbClr val="6E747A">
                      <a:alpha val="43000"/>
                    </a:srgbClr>
                  </a:outerShdw>
                  <a:reflection blurRad="6350" stA="60000" endA="900" endPos="58000" dir="5400000" sy="-100000" algn="bl" rotWithShape="0"/>
                </a:effectLst>
                <a:cs typeface="B Nazanin" panose="00000400000000000000" pitchFamily="2" charset="-78"/>
              </a:rPr>
              <a:t>مسواک زدن</a:t>
            </a:r>
            <a:endParaRPr lang="fa-IR" b="1" dirty="0"/>
          </a:p>
        </p:txBody>
      </p:sp>
      <p:sp>
        <p:nvSpPr>
          <p:cNvPr id="8499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FA2C106-E02B-415A-945A-666A1530DCBA}" type="slidenum">
              <a:rPr lang="ar-SA">
                <a:latin typeface="_PDMS_Saleem_QuranFont" panose="02010000000000000000" pitchFamily="2" charset="-78"/>
                <a:cs typeface="_PDMS_Saleem_QuranFont" panose="02010000000000000000" pitchFamily="2" charset="-78"/>
              </a:rPr>
              <a:pPr eaLnBrk="1" hangingPunct="1"/>
              <a:t>113</a:t>
            </a:fld>
            <a:endParaRPr lang="en-US" dirty="0">
              <a:latin typeface="_PDMS_Saleem_QuranFont" panose="02010000000000000000" pitchFamily="2" charset="-78"/>
              <a:cs typeface="_PDMS_Saleem_QuranFont" panose="02010000000000000000" pitchFamily="2" charset="-78"/>
            </a:endParaRPr>
          </a:p>
        </p:txBody>
      </p:sp>
    </p:spTree>
    <p:extLst>
      <p:ext uri="{BB962C8B-B14F-4D97-AF65-F5344CB8AC3E}">
        <p14:creationId xmlns:p14="http://schemas.microsoft.com/office/powerpoint/2010/main" val="35289176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mph" presetSubtype="0" fill="hold" grpId="0" nodeType="withEffect">
                                  <p:stCondLst>
                                    <p:cond delay="0"/>
                                  </p:stCondLst>
                                  <p:iterate type="lt">
                                    <p:tmPct val="4000"/>
                                  </p:iterate>
                                  <p:childTnLst>
                                    <p:set>
                                      <p:cBhvr override="childStyle">
                                        <p:cTn id="6" dur="500" fill="hold"/>
                                        <p:tgtEl>
                                          <p:spTgt spid="2"/>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4011252-D84A-4F3E-9DF6-ADCA97E6E6E9}" type="slidenum">
              <a:rPr lang="ar-SA">
                <a:latin typeface="_PDMS_Saleem_QuranFont" panose="02010000000000000000" pitchFamily="2" charset="-78"/>
                <a:cs typeface="_PDMS_Saleem_QuranFont" panose="02010000000000000000" pitchFamily="2" charset="-78"/>
              </a:rPr>
              <a:pPr eaLnBrk="1" hangingPunct="1"/>
              <a:t>114</a:t>
            </a:fld>
            <a:endParaRPr lang="en-US" dirty="0">
              <a:latin typeface="_PDMS_Saleem_QuranFont" panose="02010000000000000000" pitchFamily="2" charset="-78"/>
              <a:cs typeface="_PDMS_Saleem_QuranFont" panose="02010000000000000000" pitchFamily="2" charset="-78"/>
            </a:endParaRPr>
          </a:p>
        </p:txBody>
      </p:sp>
      <p:sp>
        <p:nvSpPr>
          <p:cNvPr id="67588" name="Rectangle 2"/>
          <p:cNvSpPr>
            <a:spLocks noChangeArrowheads="1"/>
          </p:cNvSpPr>
          <p:nvPr/>
        </p:nvSpPr>
        <p:spPr bwMode="auto">
          <a:xfrm>
            <a:off x="251520" y="1021378"/>
            <a:ext cx="6984776" cy="4585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tabLst>
                <a:tab pos="457200" algn="l"/>
              </a:tabLst>
              <a:defRPr>
                <a:solidFill>
                  <a:schemeClr val="tx1"/>
                </a:solidFill>
                <a:latin typeface="Arial" panose="020B0604020202020204" pitchFamily="34" charset="0"/>
                <a:cs typeface="Arial" panose="020B0604020202020204" pitchFamily="34" charset="0"/>
              </a:defRPr>
            </a:lvl1pPr>
            <a:lvl2pPr marL="742950" indent="-285750" eaLnBrk="0" hangingPunct="0">
              <a:tabLst>
                <a:tab pos="457200" algn="l"/>
              </a:tabLst>
              <a:defRPr>
                <a:solidFill>
                  <a:schemeClr val="tx1"/>
                </a:solidFill>
                <a:latin typeface="Arial" panose="020B0604020202020204" pitchFamily="34" charset="0"/>
                <a:cs typeface="Arial" panose="020B0604020202020204" pitchFamily="34" charset="0"/>
              </a:defRPr>
            </a:lvl2pPr>
            <a:lvl3pPr marL="1143000" indent="-228600" eaLnBrk="0" hangingPunct="0">
              <a:tabLst>
                <a:tab pos="457200" algn="l"/>
              </a:tabLst>
              <a:defRPr>
                <a:solidFill>
                  <a:schemeClr val="tx1"/>
                </a:solidFill>
                <a:latin typeface="Arial" panose="020B0604020202020204" pitchFamily="34" charset="0"/>
                <a:cs typeface="Arial" panose="020B0604020202020204" pitchFamily="34" charset="0"/>
              </a:defRPr>
            </a:lvl3pPr>
            <a:lvl4pPr marL="1600200" indent="-228600" eaLnBrk="0" hangingPunct="0">
              <a:tabLst>
                <a:tab pos="457200" algn="l"/>
              </a:tabLst>
              <a:defRPr>
                <a:solidFill>
                  <a:schemeClr val="tx1"/>
                </a:solidFill>
                <a:latin typeface="Arial" panose="020B0604020202020204" pitchFamily="34" charset="0"/>
                <a:cs typeface="Arial" panose="020B0604020202020204" pitchFamily="34" charset="0"/>
              </a:defRPr>
            </a:lvl4pPr>
            <a:lvl5pPr marL="2057400" indent="-228600" eaLnBrk="0" hangingPunct="0">
              <a:tabLst>
                <a:tab pos="457200" algn="l"/>
              </a:tabLst>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tabLst>
                <a:tab pos="457200" algn="l"/>
              </a:tabLs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tabLst>
                <a:tab pos="457200" algn="l"/>
              </a:tabLs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tabLst>
                <a:tab pos="457200" algn="l"/>
              </a:tabLs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tabLst>
                <a:tab pos="457200" algn="l"/>
              </a:tabLst>
              <a:defRPr>
                <a:solidFill>
                  <a:schemeClr val="tx1"/>
                </a:solidFill>
                <a:latin typeface="Arial" panose="020B0604020202020204" pitchFamily="34" charset="0"/>
                <a:cs typeface="Arial" panose="020B0604020202020204" pitchFamily="34" charset="0"/>
              </a:defRPr>
            </a:lvl9pPr>
          </a:lstStyle>
          <a:p>
            <a:pPr eaLnBrk="1" hangingPunct="1"/>
            <a:r>
              <a:rPr lang="fa-IR" dirty="0">
                <a:solidFill>
                  <a:schemeClr val="bg2">
                    <a:lumMod val="50000"/>
                  </a:schemeClr>
                </a:solidFill>
                <a:latin typeface="_PDMS_Saleem_QuranFont" panose="02010000000000000000" pitchFamily="2" charset="-78"/>
                <a:cs typeface="_PDMS_Saleem_QuranFont" panose="02010000000000000000" pitchFamily="2" charset="-78"/>
              </a:rPr>
              <a:t> </a:t>
            </a:r>
            <a:r>
              <a:rPr lang="ar-SA" sz="2800" b="1" dirty="0">
                <a:solidFill>
                  <a:schemeClr val="bg2">
                    <a:lumMod val="50000"/>
                  </a:schemeClr>
                </a:solidFill>
                <a:latin typeface="_PDMS_Saleem_QuranFont" panose="02010000000000000000" pitchFamily="2" charset="-78"/>
                <a:cs typeface="B Nazanin" panose="00000400000000000000" pitchFamily="2" charset="-78"/>
              </a:rPr>
              <a:t>هدف از مسواک زدن</a:t>
            </a:r>
            <a:r>
              <a:rPr lang="fa-IR" sz="2400" dirty="0">
                <a:solidFill>
                  <a:schemeClr val="bg2">
                    <a:lumMod val="50000"/>
                  </a:schemeClr>
                </a:solidFill>
                <a:latin typeface="_PDMS_Saleem_QuranFont" panose="02010000000000000000" pitchFamily="2" charset="-78"/>
                <a:cs typeface="B Nazanin" panose="00000400000000000000" pitchFamily="2" charset="-78"/>
              </a:rPr>
              <a:t> : </a:t>
            </a:r>
            <a:r>
              <a:rPr lang="ar-SA" sz="2400" dirty="0">
                <a:latin typeface="_PDMS_Saleem_QuranFont" panose="02010000000000000000" pitchFamily="2" charset="-78"/>
                <a:cs typeface="B Nazanin" panose="00000400000000000000" pitchFamily="2" charset="-78"/>
              </a:rPr>
              <a:t>هدف اصلی از مسواك زدن برداشتن و پاك كردن پلاك ميكروبی از روی دندانها و لثه می باشد.( پلاک میکروبی : عامل بیماریهای لثه و پوسیدگی دندانها می باشد).</a:t>
            </a:r>
            <a:endParaRPr lang="en-US" sz="2400" dirty="0">
              <a:latin typeface="_PDMS_Saleem_QuranFont" panose="02010000000000000000" pitchFamily="2" charset="-78"/>
              <a:cs typeface="B Nazanin" panose="00000400000000000000" pitchFamily="2" charset="-78"/>
            </a:endParaRPr>
          </a:p>
          <a:p>
            <a:pPr eaLnBrk="1" hangingPunct="1"/>
            <a:r>
              <a:rPr lang="ar-SA" sz="2400" dirty="0">
                <a:latin typeface="_PDMS_Saleem_QuranFont" panose="02010000000000000000" pitchFamily="2" charset="-78"/>
                <a:cs typeface="B Nazanin" panose="00000400000000000000" pitchFamily="2" charset="-78"/>
              </a:rPr>
              <a:t> بهتر است مسواک کردن در فرصت مناسب و با زمان کافی و توام با آرامش صورت پذیرد.</a:t>
            </a:r>
            <a:endParaRPr lang="en-US" sz="2400" dirty="0">
              <a:latin typeface="_PDMS_Saleem_QuranFont" panose="02010000000000000000" pitchFamily="2" charset="-78"/>
              <a:cs typeface="B Nazanin" panose="00000400000000000000" pitchFamily="2" charset="-78"/>
            </a:endParaRPr>
          </a:p>
          <a:p>
            <a:pPr eaLnBrk="1" hangingPunct="1"/>
            <a:r>
              <a:rPr lang="ar-SA" sz="2400" dirty="0" smtClean="0">
                <a:latin typeface="_PDMS_Saleem_QuranFont" panose="02010000000000000000" pitchFamily="2" charset="-78"/>
                <a:cs typeface="B Nazanin" panose="00000400000000000000" pitchFamily="2" charset="-78"/>
              </a:rPr>
              <a:t>البته </a:t>
            </a:r>
            <a:r>
              <a:rPr lang="ar-SA" sz="2400" dirty="0">
                <a:latin typeface="_PDMS_Saleem_QuranFont" panose="02010000000000000000" pitchFamily="2" charset="-78"/>
                <a:cs typeface="B Nazanin" panose="00000400000000000000" pitchFamily="2" charset="-78"/>
              </a:rPr>
              <a:t>ایده آل آن است که بعداز هر بار مصرف مواد غذایی یا مواد قندی </a:t>
            </a:r>
            <a:r>
              <a:rPr lang="ar-SA" sz="2400" dirty="0" smtClean="0">
                <a:latin typeface="_PDMS_Saleem_QuranFont" panose="02010000000000000000" pitchFamily="2" charset="-78"/>
                <a:cs typeface="B Nazanin" panose="00000400000000000000" pitchFamily="2" charset="-78"/>
              </a:rPr>
              <a:t>دندانهایمان </a:t>
            </a:r>
            <a:r>
              <a:rPr lang="ar-SA" sz="2400" dirty="0">
                <a:latin typeface="_PDMS_Saleem_QuranFont" panose="02010000000000000000" pitchFamily="2" charset="-78"/>
                <a:cs typeface="B Nazanin" panose="00000400000000000000" pitchFamily="2" charset="-78"/>
              </a:rPr>
              <a:t>را مسواک کنیم . اگر نشد،در دو نوبت مسواک کردن دندانها حتما باید صورت گیرد:</a:t>
            </a:r>
            <a:endParaRPr lang="en-US" sz="2400" dirty="0">
              <a:latin typeface="_PDMS_Saleem_QuranFont" panose="02010000000000000000" pitchFamily="2" charset="-78"/>
              <a:cs typeface="B Nazanin" panose="00000400000000000000" pitchFamily="2" charset="-78"/>
            </a:endParaRPr>
          </a:p>
          <a:p>
            <a:pPr eaLnBrk="1" hangingPunct="1"/>
            <a:r>
              <a:rPr lang="ar-SA" sz="2400" b="1" dirty="0" smtClean="0">
                <a:solidFill>
                  <a:schemeClr val="bg2">
                    <a:lumMod val="50000"/>
                  </a:schemeClr>
                </a:solidFill>
                <a:latin typeface="_PDMS_Saleem_QuranFont" panose="02010000000000000000" pitchFamily="2" charset="-78"/>
                <a:cs typeface="B Nazanin" panose="00000400000000000000" pitchFamily="2" charset="-78"/>
              </a:rPr>
              <a:t>شب </a:t>
            </a:r>
            <a:r>
              <a:rPr lang="ar-SA" sz="2400" b="1" dirty="0">
                <a:solidFill>
                  <a:schemeClr val="bg2">
                    <a:lumMod val="50000"/>
                  </a:schemeClr>
                </a:solidFill>
                <a:latin typeface="_PDMS_Saleem_QuranFont" panose="02010000000000000000" pitchFamily="2" charset="-78"/>
                <a:cs typeface="B Nazanin" panose="00000400000000000000" pitchFamily="2" charset="-78"/>
              </a:rPr>
              <a:t>قبل از خواب</a:t>
            </a:r>
            <a:r>
              <a:rPr lang="ar-SA" sz="2400" b="1" dirty="0" smtClean="0">
                <a:solidFill>
                  <a:schemeClr val="bg2">
                    <a:lumMod val="50000"/>
                  </a:schemeClr>
                </a:solidFill>
                <a:latin typeface="_PDMS_Saleem_QuranFont" panose="02010000000000000000" pitchFamily="2" charset="-78"/>
                <a:cs typeface="B Nazanin" panose="00000400000000000000" pitchFamily="2" charset="-78"/>
              </a:rPr>
              <a:t>:</a:t>
            </a:r>
            <a:r>
              <a:rPr lang="fa-IR" sz="2400" b="1" dirty="0" smtClean="0">
                <a:solidFill>
                  <a:schemeClr val="bg2">
                    <a:lumMod val="50000"/>
                  </a:schemeClr>
                </a:solidFill>
                <a:latin typeface="_PDMS_Saleem_QuranFont" panose="02010000000000000000" pitchFamily="2" charset="-78"/>
                <a:cs typeface="B Nazanin" panose="00000400000000000000" pitchFamily="2" charset="-78"/>
              </a:rPr>
              <a:t> </a:t>
            </a:r>
            <a:r>
              <a:rPr lang="ar-SA" sz="2400" dirty="0" smtClean="0">
                <a:latin typeface="_PDMS_Saleem_QuranFont" panose="02010000000000000000" pitchFamily="2" charset="-78"/>
                <a:cs typeface="B Nazanin" panose="00000400000000000000" pitchFamily="2" charset="-78"/>
              </a:rPr>
              <a:t>به</a:t>
            </a:r>
            <a:r>
              <a:rPr lang="ar-SA" sz="2400" dirty="0" smtClean="0">
                <a:solidFill>
                  <a:schemeClr val="accent6"/>
                </a:solidFill>
                <a:latin typeface="_PDMS_Saleem_QuranFont" panose="02010000000000000000" pitchFamily="2" charset="-78"/>
                <a:cs typeface="B Nazanin" panose="00000400000000000000" pitchFamily="2" charset="-78"/>
              </a:rPr>
              <a:t> </a:t>
            </a:r>
            <a:r>
              <a:rPr lang="ar-SA" sz="2400" dirty="0">
                <a:latin typeface="_PDMS_Saleem_QuranFont" panose="02010000000000000000" pitchFamily="2" charset="-78"/>
                <a:cs typeface="B Nazanin" panose="00000400000000000000" pitchFamily="2" charset="-78"/>
              </a:rPr>
              <a:t>دلیل اینکه در زمان خواب ،جریان بزاق و حرکات زبان جهت تمیز کردن محیط دهان کاهش می یابد و دندانها مستعد پوسیدگی می شوند.</a:t>
            </a:r>
            <a:endParaRPr lang="en-US" sz="2400" dirty="0">
              <a:latin typeface="_PDMS_Saleem_QuranFont" panose="02010000000000000000" pitchFamily="2" charset="-78"/>
              <a:cs typeface="B Nazanin" panose="00000400000000000000" pitchFamily="2" charset="-78"/>
            </a:endParaRPr>
          </a:p>
          <a:p>
            <a:pPr eaLnBrk="1" hangingPunct="1"/>
            <a:r>
              <a:rPr lang="ar-SA" sz="2400" b="1" dirty="0" smtClean="0">
                <a:solidFill>
                  <a:schemeClr val="bg2">
                    <a:lumMod val="50000"/>
                  </a:schemeClr>
                </a:solidFill>
                <a:latin typeface="_PDMS_Saleem_QuranFont" panose="02010000000000000000" pitchFamily="2" charset="-78"/>
                <a:cs typeface="B Nazanin" panose="00000400000000000000" pitchFamily="2" charset="-78"/>
              </a:rPr>
              <a:t>صبح </a:t>
            </a:r>
            <a:r>
              <a:rPr lang="fa-IR" sz="2400" b="1" dirty="0" smtClean="0">
                <a:solidFill>
                  <a:schemeClr val="bg2">
                    <a:lumMod val="50000"/>
                  </a:schemeClr>
                </a:solidFill>
                <a:latin typeface="_PDMS_Saleem_QuranFont" panose="02010000000000000000" pitchFamily="2" charset="-78"/>
                <a:cs typeface="B Nazanin" panose="00000400000000000000" pitchFamily="2" charset="-78"/>
              </a:rPr>
              <a:t>قبل ویا </a:t>
            </a:r>
            <a:r>
              <a:rPr lang="ar-SA" sz="2400" b="1" dirty="0" smtClean="0">
                <a:solidFill>
                  <a:schemeClr val="bg2">
                    <a:lumMod val="50000"/>
                  </a:schemeClr>
                </a:solidFill>
                <a:latin typeface="_PDMS_Saleem_QuranFont" panose="02010000000000000000" pitchFamily="2" charset="-78"/>
                <a:cs typeface="B Nazanin" panose="00000400000000000000" pitchFamily="2" charset="-78"/>
              </a:rPr>
              <a:t>بعد </a:t>
            </a:r>
            <a:r>
              <a:rPr lang="ar-SA" sz="2400" b="1" dirty="0">
                <a:solidFill>
                  <a:schemeClr val="bg2">
                    <a:lumMod val="50000"/>
                  </a:schemeClr>
                </a:solidFill>
                <a:latin typeface="_PDMS_Saleem_QuranFont" panose="02010000000000000000" pitchFamily="2" charset="-78"/>
                <a:cs typeface="B Nazanin" panose="00000400000000000000" pitchFamily="2" charset="-78"/>
              </a:rPr>
              <a:t>از صبحانه</a:t>
            </a:r>
          </a:p>
        </p:txBody>
      </p:sp>
    </p:spTree>
    <p:extLst>
      <p:ext uri="{BB962C8B-B14F-4D97-AF65-F5344CB8AC3E}">
        <p14:creationId xmlns:p14="http://schemas.microsoft.com/office/powerpoint/2010/main" val="196771718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22884" name="Picture 2" descr="127"/>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048189" y="1046699"/>
            <a:ext cx="3226072" cy="3295650"/>
          </a:xfrm>
          <a:noFill/>
        </p:spPr>
      </p:pic>
      <p:sp>
        <p:nvSpPr>
          <p:cNvPr id="12288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AA9CD07-FA43-4B2B-B5CE-F52D2B82C85A}" type="slidenum">
              <a:rPr lang="ar-SA">
                <a:latin typeface="_PDMS_Saleem_QuranFont" panose="02010000000000000000" pitchFamily="2" charset="-78"/>
                <a:cs typeface="_PDMS_Saleem_QuranFont" panose="02010000000000000000" pitchFamily="2" charset="-78"/>
              </a:rPr>
              <a:pPr eaLnBrk="1" hangingPunct="1"/>
              <a:t>115</a:t>
            </a:fld>
            <a:endParaRPr lang="en-US" dirty="0">
              <a:latin typeface="_PDMS_Saleem_QuranFont" panose="02010000000000000000" pitchFamily="2" charset="-78"/>
              <a:cs typeface="_PDMS_Saleem_QuranFont" panose="02010000000000000000" pitchFamily="2" charset="-78"/>
            </a:endParaRPr>
          </a:p>
        </p:txBody>
      </p:sp>
      <p:pic>
        <p:nvPicPr>
          <p:cNvPr id="122885" name="Picture 3" descr="12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2919576"/>
            <a:ext cx="3482925" cy="332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886" name="Text Box 4"/>
          <p:cNvSpPr txBox="1">
            <a:spLocks noChangeArrowheads="1"/>
          </p:cNvSpPr>
          <p:nvPr/>
        </p:nvSpPr>
        <p:spPr bwMode="auto">
          <a:xfrm>
            <a:off x="251520" y="908720"/>
            <a:ext cx="378073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1" eaLnBrk="1" hangingPunct="1">
              <a:spcBef>
                <a:spcPct val="50000"/>
              </a:spcBef>
            </a:pPr>
            <a:r>
              <a:rPr lang="fa-IR" sz="2800" b="1" dirty="0" smtClean="0">
                <a:latin typeface="_PDMS_Saleem_QuranFont" panose="02010000000000000000" pitchFamily="2" charset="-78"/>
                <a:cs typeface="B Titr" panose="00000700000000000000" pitchFamily="2" charset="-78"/>
              </a:rPr>
              <a:t> </a:t>
            </a:r>
            <a:r>
              <a:rPr lang="fa-IR" sz="2800" b="1" dirty="0" smtClean="0">
                <a:latin typeface="_PDMS_Saleem_QuranFont" panose="02010000000000000000" pitchFamily="2" charset="-78"/>
                <a:cs typeface="B Koodak" panose="00000700000000000000" pitchFamily="2" charset="-78"/>
              </a:rPr>
              <a:t>روش مسواک </a:t>
            </a:r>
            <a:r>
              <a:rPr lang="fa-IR" sz="2800" b="1" dirty="0">
                <a:latin typeface="_PDMS_Saleem_QuranFont" panose="02010000000000000000" pitchFamily="2" charset="-78"/>
                <a:cs typeface="B Koodak" panose="00000700000000000000" pitchFamily="2" charset="-78"/>
              </a:rPr>
              <a:t>زدن </a:t>
            </a:r>
            <a:r>
              <a:rPr lang="fa-IR" sz="2800" b="1" dirty="0" smtClean="0">
                <a:latin typeface="_PDMS_Saleem_QuranFont" panose="02010000000000000000" pitchFamily="2" charset="-78"/>
                <a:cs typeface="B Koodak" panose="00000700000000000000" pitchFamily="2" charset="-78"/>
              </a:rPr>
              <a:t>در کودک 3 تا  5 سال(3ساله،4ساله و5ساله)</a:t>
            </a:r>
            <a:endParaRPr lang="en-US" sz="2800" b="1" dirty="0">
              <a:latin typeface="_PDMS_Saleem_QuranFont" panose="02010000000000000000" pitchFamily="2" charset="-78"/>
              <a:cs typeface="B Koodak" panose="000007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35266B0-F455-4900-B936-E62FDA7265AD}" type="slidenum">
              <a:rPr lang="ar-SA">
                <a:latin typeface="_PDMS_Saleem_QuranFont" panose="02010000000000000000" pitchFamily="2" charset="-78"/>
                <a:cs typeface="_PDMS_Saleem_QuranFont" panose="02010000000000000000" pitchFamily="2" charset="-78"/>
              </a:rPr>
              <a:pPr eaLnBrk="1" hangingPunct="1"/>
              <a:t>116</a:t>
            </a:fld>
            <a:endParaRPr lang="en-US" dirty="0">
              <a:latin typeface="_PDMS_Saleem_QuranFont" panose="02010000000000000000" pitchFamily="2" charset="-78"/>
              <a:cs typeface="_PDMS_Saleem_QuranFont" panose="02010000000000000000" pitchFamily="2" charset="-78"/>
            </a:endParaRPr>
          </a:p>
        </p:txBody>
      </p:sp>
      <p:sp>
        <p:nvSpPr>
          <p:cNvPr id="123908" name="Rectangle 2"/>
          <p:cNvSpPr>
            <a:spLocks noChangeArrowheads="1"/>
          </p:cNvSpPr>
          <p:nvPr/>
        </p:nvSpPr>
        <p:spPr bwMode="auto">
          <a:xfrm>
            <a:off x="395289" y="808217"/>
            <a:ext cx="6562025" cy="498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tabLst>
                <a:tab pos="5413375" algn="l"/>
              </a:tabLst>
              <a:defRPr>
                <a:solidFill>
                  <a:schemeClr val="tx1"/>
                </a:solidFill>
                <a:latin typeface="Arial" panose="020B0604020202020204" pitchFamily="34" charset="0"/>
                <a:cs typeface="Arial" panose="020B0604020202020204" pitchFamily="34" charset="0"/>
              </a:defRPr>
            </a:lvl1pPr>
            <a:lvl2pPr marL="742950" indent="-285750" eaLnBrk="0" hangingPunct="0">
              <a:tabLst>
                <a:tab pos="5413375" algn="l"/>
              </a:tabLst>
              <a:defRPr>
                <a:solidFill>
                  <a:schemeClr val="tx1"/>
                </a:solidFill>
                <a:latin typeface="Arial" panose="020B0604020202020204" pitchFamily="34" charset="0"/>
                <a:cs typeface="Arial" panose="020B0604020202020204" pitchFamily="34" charset="0"/>
              </a:defRPr>
            </a:lvl2pPr>
            <a:lvl3pPr marL="1143000" indent="-228600" eaLnBrk="0" hangingPunct="0">
              <a:tabLst>
                <a:tab pos="5413375" algn="l"/>
              </a:tabLst>
              <a:defRPr>
                <a:solidFill>
                  <a:schemeClr val="tx1"/>
                </a:solidFill>
                <a:latin typeface="Arial" panose="020B0604020202020204" pitchFamily="34" charset="0"/>
                <a:cs typeface="Arial" panose="020B0604020202020204" pitchFamily="34" charset="0"/>
              </a:defRPr>
            </a:lvl3pPr>
            <a:lvl4pPr marL="1600200" indent="-228600" eaLnBrk="0" hangingPunct="0">
              <a:tabLst>
                <a:tab pos="5413375" algn="l"/>
              </a:tabLst>
              <a:defRPr>
                <a:solidFill>
                  <a:schemeClr val="tx1"/>
                </a:solidFill>
                <a:latin typeface="Arial" panose="020B0604020202020204" pitchFamily="34" charset="0"/>
                <a:cs typeface="Arial" panose="020B0604020202020204" pitchFamily="34" charset="0"/>
              </a:defRPr>
            </a:lvl4pPr>
            <a:lvl5pPr marL="2057400" indent="-228600" eaLnBrk="0" hangingPunct="0">
              <a:tabLst>
                <a:tab pos="5413375" algn="l"/>
              </a:tabLst>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tabLst>
                <a:tab pos="5413375" algn="l"/>
              </a:tabLs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tabLst>
                <a:tab pos="5413375" algn="l"/>
              </a:tabLs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tabLst>
                <a:tab pos="5413375" algn="l"/>
              </a:tabLs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tabLst>
                <a:tab pos="5413375" algn="l"/>
              </a:tabLst>
              <a:defRPr>
                <a:solidFill>
                  <a:schemeClr val="tx1"/>
                </a:solidFill>
                <a:latin typeface="Arial" panose="020B0604020202020204" pitchFamily="34" charset="0"/>
                <a:cs typeface="Arial" panose="020B0604020202020204" pitchFamily="34" charset="0"/>
              </a:defRPr>
            </a:lvl9pPr>
          </a:lstStyle>
          <a:p>
            <a:pPr algn="ctr" eaLnBrk="1" hangingPunct="1"/>
            <a:endParaRPr lang="en-US" b="1" dirty="0">
              <a:latin typeface="_PDMS_Saleem_QuranFont" panose="02010000000000000000" pitchFamily="2" charset="-78"/>
              <a:cs typeface="_PDMS_Saleem_QuranFont" panose="02010000000000000000" pitchFamily="2" charset="-78"/>
            </a:endParaRPr>
          </a:p>
          <a:p>
            <a:pPr eaLnBrk="1" hangingPunct="1">
              <a:lnSpc>
                <a:spcPct val="150000"/>
              </a:lnSpc>
            </a:pPr>
            <a:r>
              <a:rPr lang="ar-SA" sz="2000" dirty="0" smtClean="0">
                <a:latin typeface="_PDMS_Saleem_QuranFont" panose="02010000000000000000" pitchFamily="2" charset="-78"/>
                <a:cs typeface="B Nazanin" panose="00000400000000000000" pitchFamily="2" charset="-78"/>
              </a:rPr>
              <a:t>نقش </a:t>
            </a:r>
            <a:r>
              <a:rPr lang="ar-SA" sz="2000" dirty="0">
                <a:latin typeface="_PDMS_Saleem_QuranFont" panose="02010000000000000000" pitchFamily="2" charset="-78"/>
                <a:cs typeface="B Nazanin" panose="00000400000000000000" pitchFamily="2" charset="-78"/>
              </a:rPr>
              <a:t>اصلی در این گروه سنی به عهده والدین بوده ولی کودک باید با مسواک و مسواک زدن آشنا یی پیدا کرده و عادت به مسواک زدن کند..</a:t>
            </a:r>
            <a:endParaRPr lang="en-US" sz="2000" dirty="0">
              <a:latin typeface="_PDMS_Saleem_QuranFont" panose="02010000000000000000" pitchFamily="2" charset="-78"/>
              <a:cs typeface="B Nazanin" panose="00000400000000000000" pitchFamily="2" charset="-78"/>
            </a:endParaRPr>
          </a:p>
          <a:p>
            <a:pPr eaLnBrk="1" hangingPunct="1">
              <a:lnSpc>
                <a:spcPct val="150000"/>
              </a:lnSpc>
            </a:pPr>
            <a:r>
              <a:rPr lang="fa-IR" sz="2000" dirty="0" smtClean="0">
                <a:latin typeface="_PDMS_Saleem_QuranFont" panose="02010000000000000000" pitchFamily="2" charset="-78"/>
                <a:cs typeface="B Nazanin" panose="00000400000000000000" pitchFamily="2" charset="-78"/>
              </a:rPr>
              <a:t>یکی از والدین پشت سر کودک در حالی قرار می گیرد که هردو به یک جهت نگاه می کنند.کودک در این حالت سر خودرا به سمت عقب می بردوبه بازوی چپ پدر یامادر تکیه میکند.گونه کودک باهمان دست کنار زده شده واز دست دیگر برای مسواک زدن دندانها استفاده می شودبطوری که مسواک با ملایمت </a:t>
            </a:r>
            <a:r>
              <a:rPr lang="fa-IR" sz="2000" b="1" dirty="0" smtClean="0">
                <a:latin typeface="_PDMS_Saleem_QuranFont" panose="02010000000000000000" pitchFamily="2" charset="-78"/>
                <a:cs typeface="B Nazanin" panose="00000400000000000000" pitchFamily="2" charset="-78"/>
              </a:rPr>
              <a:t>بطور افقی روی </a:t>
            </a:r>
            <a:endParaRPr lang="en-US" sz="2000" b="1" dirty="0" smtClean="0">
              <a:latin typeface="_PDMS_Saleem_QuranFont" panose="02010000000000000000" pitchFamily="2" charset="-78"/>
              <a:cs typeface="B Nazanin" panose="00000400000000000000" pitchFamily="2" charset="-78"/>
            </a:endParaRPr>
          </a:p>
          <a:p>
            <a:pPr eaLnBrk="1" hangingPunct="1">
              <a:lnSpc>
                <a:spcPct val="150000"/>
              </a:lnSpc>
            </a:pPr>
            <a:r>
              <a:rPr lang="fa-IR" sz="2000" b="1" dirty="0" smtClean="0">
                <a:latin typeface="_PDMS_Saleem_QuranFont" panose="02010000000000000000" pitchFamily="2" charset="-78"/>
                <a:cs typeface="B Nazanin" panose="00000400000000000000" pitchFamily="2" charset="-78"/>
              </a:rPr>
              <a:t>سطوح داخلی ،خارجی وجونده دندانها به حرکت در می آید</a:t>
            </a:r>
            <a:r>
              <a:rPr lang="fa-IR" sz="2000" dirty="0" smtClean="0">
                <a:latin typeface="_PDMS_Saleem_QuranFont" panose="02010000000000000000" pitchFamily="2" charset="-78"/>
                <a:cs typeface="B Nazanin" panose="00000400000000000000" pitchFamily="2" charset="-78"/>
              </a:rPr>
              <a:t>.</a:t>
            </a:r>
          </a:p>
          <a:p>
            <a:pPr eaLnBrk="1" hangingPunct="1">
              <a:lnSpc>
                <a:spcPct val="150000"/>
              </a:lnSpc>
            </a:pPr>
            <a:r>
              <a:rPr lang="fa-IR" sz="2000" dirty="0" smtClean="0">
                <a:solidFill>
                  <a:srgbClr val="00B050"/>
                </a:solidFill>
                <a:latin typeface="_PDMS_Saleem_QuranFont" panose="02010000000000000000" pitchFamily="2" charset="-78"/>
                <a:cs typeface="B Nazanin" panose="00000400000000000000" pitchFamily="2" charset="-78"/>
              </a:rPr>
              <a:t>بنابراین در گروه سنی 3تا 5 سال بهترین روش مسواک زدن ، افقی است</a:t>
            </a:r>
            <a:r>
              <a:rPr lang="fa-IR" sz="2000" dirty="0" smtClean="0">
                <a:latin typeface="_PDMS_Saleem_QuranFont" panose="02010000000000000000" pitchFamily="2" charset="-78"/>
                <a:cs typeface="B Nazanin" panose="00000400000000000000" pitchFamily="2" charset="-78"/>
              </a:rPr>
              <a:t>.</a:t>
            </a:r>
          </a:p>
          <a:p>
            <a:pPr eaLnBrk="1" hangingPunct="1">
              <a:lnSpc>
                <a:spcPct val="150000"/>
              </a:lnSpc>
            </a:pPr>
            <a:r>
              <a:rPr lang="ar-SA" sz="2000" dirty="0" smtClean="0">
                <a:latin typeface="_PDMS_Saleem_QuranFont" panose="02010000000000000000" pitchFamily="2" charset="-78"/>
                <a:cs typeface="B Nazanin" panose="00000400000000000000" pitchFamily="2" charset="-78"/>
              </a:rPr>
              <a:t>چون </a:t>
            </a:r>
            <a:r>
              <a:rPr lang="ar-SA" sz="2000" dirty="0">
                <a:latin typeface="_PDMS_Saleem_QuranFont" panose="02010000000000000000" pitchFamily="2" charset="-78"/>
                <a:cs typeface="B Nazanin" panose="00000400000000000000" pitchFamily="2" charset="-78"/>
              </a:rPr>
              <a:t>در گروه سنی 3 تا 5 سال تماس بین دندانی وجود دارد والدین جهت تمیز کردن سطوح بین دندانی باید از نخ دندان استفاده نمایند</a:t>
            </a:r>
            <a:r>
              <a:rPr lang="ar-SA" sz="2000" dirty="0">
                <a:latin typeface="_PDMS_Saleem_QuranFont" panose="02010000000000000000" pitchFamily="2" charset="-78"/>
                <a:cs typeface="_PDMS_Saleem_QuranFont" panose="02010000000000000000" pitchFamily="2" charset="-78"/>
              </a:rPr>
              <a:t>.</a:t>
            </a:r>
          </a:p>
        </p:txBody>
      </p:sp>
      <p:sp>
        <p:nvSpPr>
          <p:cNvPr id="2" name="Rectangle 1"/>
          <p:cNvSpPr/>
          <p:nvPr/>
        </p:nvSpPr>
        <p:spPr>
          <a:xfrm>
            <a:off x="460020" y="561050"/>
            <a:ext cx="6356227" cy="584775"/>
          </a:xfrm>
          <a:prstGeom prst="rect">
            <a:avLst/>
          </a:prstGeom>
        </p:spPr>
        <p:txBody>
          <a:bodyPr wrap="none">
            <a:spAutoFit/>
          </a:bodyPr>
          <a:lstStyle/>
          <a:p>
            <a:pPr algn="ctr" eaLnBrk="1" hangingPunct="1"/>
            <a:r>
              <a:rPr lang="ar-SA" sz="3200" b="1" dirty="0">
                <a:solidFill>
                  <a:schemeClr val="accent1"/>
                </a:solidFill>
                <a:latin typeface="_PDMS_Saleem_QuranFont" panose="02010000000000000000" pitchFamily="2" charset="-78"/>
                <a:cs typeface="B Titr" panose="00000700000000000000" pitchFamily="2" charset="-78"/>
              </a:rPr>
              <a:t>روش مسواک زدن در کودکان </a:t>
            </a:r>
            <a:r>
              <a:rPr lang="ar-SA" sz="3200" b="1" dirty="0" smtClean="0">
                <a:solidFill>
                  <a:schemeClr val="accent1"/>
                </a:solidFill>
                <a:latin typeface="_PDMS_Saleem_QuranFont" panose="02010000000000000000" pitchFamily="2" charset="-78"/>
                <a:cs typeface="B Titr" panose="00000700000000000000" pitchFamily="2" charset="-78"/>
              </a:rPr>
              <a:t>3 </a:t>
            </a:r>
            <a:r>
              <a:rPr lang="fa-IR" sz="3200" b="1" dirty="0" smtClean="0">
                <a:solidFill>
                  <a:schemeClr val="accent1"/>
                </a:solidFill>
                <a:latin typeface="_PDMS_Saleem_QuranFont" panose="02010000000000000000" pitchFamily="2" charset="-78"/>
                <a:cs typeface="B Titr" panose="00000700000000000000" pitchFamily="2" charset="-78"/>
              </a:rPr>
              <a:t> </a:t>
            </a:r>
            <a:r>
              <a:rPr lang="ar-SA" sz="3200" b="1" dirty="0">
                <a:solidFill>
                  <a:schemeClr val="accent1"/>
                </a:solidFill>
                <a:latin typeface="_PDMS_Saleem_QuranFont" panose="02010000000000000000" pitchFamily="2" charset="-78"/>
                <a:cs typeface="B Titr" panose="00000700000000000000" pitchFamily="2" charset="-78"/>
              </a:rPr>
              <a:t>تا 5 سال</a:t>
            </a:r>
            <a:endParaRPr lang="en-US" sz="3200" b="1" dirty="0">
              <a:solidFill>
                <a:schemeClr val="accent1"/>
              </a:solidFill>
              <a:latin typeface="_PDMS_Saleem_QuranFont" panose="02010000000000000000" pitchFamily="2" charset="-78"/>
              <a:cs typeface="B Titr" panose="00000700000000000000" pitchFamily="2" charset="-78"/>
            </a:endParaRPr>
          </a:p>
        </p:txBody>
      </p:sp>
    </p:spTree>
  </p:cSld>
  <p:clrMapOvr>
    <a:masterClrMapping/>
  </p:clrMapOvr>
  <p:transition spd="slow">
    <p:cover/>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963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B8243F4-4646-4205-90CF-2321EDB13D41}" type="slidenum">
              <a:rPr lang="ar-SA">
                <a:latin typeface="_PDMS_Saleem_QuranFont" panose="02010000000000000000" pitchFamily="2" charset="-78"/>
                <a:cs typeface="_PDMS_Saleem_QuranFont" panose="02010000000000000000" pitchFamily="2" charset="-78"/>
              </a:rPr>
              <a:pPr eaLnBrk="1" hangingPunct="1"/>
              <a:t>117</a:t>
            </a:fld>
            <a:endParaRPr lang="en-US" dirty="0">
              <a:latin typeface="_PDMS_Saleem_QuranFont" panose="02010000000000000000" pitchFamily="2" charset="-78"/>
              <a:cs typeface="_PDMS_Saleem_QuranFont" panose="02010000000000000000" pitchFamily="2" charset="-78"/>
            </a:endParaRPr>
          </a:p>
        </p:txBody>
      </p:sp>
      <p:sp>
        <p:nvSpPr>
          <p:cNvPr id="69637" name="Text Box 3"/>
          <p:cNvSpPr txBox="1">
            <a:spLocks noChangeArrowheads="1"/>
          </p:cNvSpPr>
          <p:nvPr/>
        </p:nvSpPr>
        <p:spPr bwMode="auto">
          <a:xfrm>
            <a:off x="121035" y="5391605"/>
            <a:ext cx="6836279"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1" eaLnBrk="1" hangingPunct="1">
              <a:spcBef>
                <a:spcPct val="50000"/>
              </a:spcBef>
            </a:pPr>
            <a:r>
              <a:rPr lang="fa-IR" sz="2500" b="1" dirty="0">
                <a:latin typeface="_PDMS_Saleem_QuranFont" panose="02010000000000000000" pitchFamily="2" charset="-78"/>
                <a:cs typeface="B Mitra" panose="00000400000000000000" pitchFamily="2" charset="-78"/>
              </a:rPr>
              <a:t>در سنین </a:t>
            </a:r>
            <a:r>
              <a:rPr lang="fa-IR" sz="2500" b="1" dirty="0">
                <a:solidFill>
                  <a:srgbClr val="7030A0"/>
                </a:solidFill>
                <a:latin typeface="_PDMS_Saleem_QuranFont" panose="02010000000000000000" pitchFamily="2" charset="-78"/>
                <a:cs typeface="B Mitra" panose="00000400000000000000" pitchFamily="2" charset="-78"/>
              </a:rPr>
              <a:t>2</a:t>
            </a:r>
            <a:r>
              <a:rPr lang="fa-IR" sz="2500" b="1" dirty="0">
                <a:latin typeface="_PDMS_Saleem_QuranFont" panose="02010000000000000000" pitchFamily="2" charset="-78"/>
                <a:cs typeface="B Mitra" panose="00000400000000000000" pitchFamily="2" charset="-78"/>
              </a:rPr>
              <a:t> تا </a:t>
            </a:r>
            <a:r>
              <a:rPr lang="fa-IR" sz="2500" b="1" dirty="0">
                <a:solidFill>
                  <a:srgbClr val="7030A0"/>
                </a:solidFill>
                <a:latin typeface="_PDMS_Saleem_QuranFont" panose="02010000000000000000" pitchFamily="2" charset="-78"/>
                <a:cs typeface="B Mitra" panose="00000400000000000000" pitchFamily="2" charset="-78"/>
              </a:rPr>
              <a:t>5</a:t>
            </a:r>
            <a:r>
              <a:rPr lang="fa-IR" sz="2500" b="1" dirty="0">
                <a:latin typeface="_PDMS_Saleem_QuranFont" panose="02010000000000000000" pitchFamily="2" charset="-78"/>
                <a:cs typeface="B Mitra" panose="00000400000000000000" pitchFamily="2" charset="-78"/>
              </a:rPr>
              <a:t> سالگی کودک قادر نیست بدرستی مسواک بزند.</a:t>
            </a:r>
            <a:endParaRPr lang="en-US" sz="2500" b="1" dirty="0">
              <a:latin typeface="_PDMS_Saleem_QuranFont" panose="02010000000000000000" pitchFamily="2" charset="-78"/>
              <a:cs typeface="B Mitra" panose="00000400000000000000" pitchFamily="2" charset="-78"/>
            </a:endParaRPr>
          </a:p>
        </p:txBody>
      </p:sp>
      <p:pic>
        <p:nvPicPr>
          <p:cNvPr id="3" name="Content Placeholder 2"/>
          <p:cNvPicPr>
            <a:picLocks noGrp="1" noChangeAspect="1"/>
          </p:cNvPicPr>
          <p:nvPr>
            <p:ph idx="1"/>
          </p:nvPr>
        </p:nvPicPr>
        <p:blipFill>
          <a:blip r:embed="rId2"/>
          <a:stretch>
            <a:fillRect/>
          </a:stretch>
        </p:blipFill>
        <p:spPr>
          <a:xfrm>
            <a:off x="530005" y="487632"/>
            <a:ext cx="6408712" cy="4579094"/>
          </a:xfrm>
          <a:prstGeom prst="rect">
            <a:avLst/>
          </a:prstGeom>
        </p:spPr>
      </p:pic>
    </p:spTree>
    <p:extLst>
      <p:ext uri="{BB962C8B-B14F-4D97-AF65-F5344CB8AC3E}">
        <p14:creationId xmlns:p14="http://schemas.microsoft.com/office/powerpoint/2010/main" val="166787603"/>
      </p:ext>
    </p:extLst>
  </p:cSld>
  <p:clrMapOvr>
    <a:masterClrMapping/>
  </p:clrMapOvr>
  <p:transition spd="slow">
    <p:cover/>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185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24792D4-1567-448F-8BC0-21D8341791F0}" type="slidenum">
              <a:rPr lang="ar-SA">
                <a:latin typeface="_PDMS_Saleem_QuranFont" panose="02010000000000000000" pitchFamily="2" charset="-78"/>
                <a:cs typeface="_PDMS_Saleem_QuranFont" panose="02010000000000000000" pitchFamily="2" charset="-78"/>
              </a:rPr>
              <a:pPr eaLnBrk="1" hangingPunct="1"/>
              <a:t>118</a:t>
            </a:fld>
            <a:endParaRPr lang="en-US" dirty="0">
              <a:latin typeface="_PDMS_Saleem_QuranFont" panose="02010000000000000000" pitchFamily="2" charset="-78"/>
              <a:cs typeface="_PDMS_Saleem_QuranFont" panose="02010000000000000000" pitchFamily="2" charset="-78"/>
            </a:endParaRPr>
          </a:p>
        </p:txBody>
      </p:sp>
      <p:sp>
        <p:nvSpPr>
          <p:cNvPr id="121861" name="Text Box 3"/>
          <p:cNvSpPr txBox="1">
            <a:spLocks noChangeArrowheads="1"/>
          </p:cNvSpPr>
          <p:nvPr/>
        </p:nvSpPr>
        <p:spPr bwMode="auto">
          <a:xfrm>
            <a:off x="-252536" y="5266860"/>
            <a:ext cx="81375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1" eaLnBrk="1" hangingPunct="1">
              <a:spcBef>
                <a:spcPct val="50000"/>
              </a:spcBef>
            </a:pPr>
            <a:r>
              <a:rPr lang="fa-IR" sz="2000" b="1" dirty="0">
                <a:latin typeface="_PDMS_Saleem_QuranFont" panose="02010000000000000000" pitchFamily="2" charset="-78"/>
                <a:cs typeface="B Nazanin" panose="00000400000000000000" pitchFamily="2" charset="-78"/>
              </a:rPr>
              <a:t>در </a:t>
            </a:r>
            <a:r>
              <a:rPr lang="fa-IR" sz="2000" b="1" dirty="0" smtClean="0">
                <a:latin typeface="_PDMS_Saleem_QuranFont" panose="02010000000000000000" pitchFamily="2" charset="-78"/>
                <a:cs typeface="B Nazanin" panose="00000400000000000000" pitchFamily="2" charset="-78"/>
              </a:rPr>
              <a:t>سن 3تا 5 سال می </a:t>
            </a:r>
            <a:r>
              <a:rPr lang="fa-IR" sz="2000" b="1" dirty="0">
                <a:latin typeface="_PDMS_Saleem_QuranFont" panose="02010000000000000000" pitchFamily="2" charset="-78"/>
                <a:cs typeface="B Nazanin" panose="00000400000000000000" pitchFamily="2" charset="-78"/>
              </a:rPr>
              <a:t>توان از کودک خواست تا </a:t>
            </a:r>
            <a:r>
              <a:rPr lang="fa-IR" sz="2000" b="1" dirty="0" smtClean="0">
                <a:latin typeface="_PDMS_Saleem_QuranFont" panose="02010000000000000000" pitchFamily="2" charset="-78"/>
                <a:cs typeface="B Nazanin" panose="00000400000000000000" pitchFamily="2" charset="-78"/>
              </a:rPr>
              <a:t>خودش </a:t>
            </a:r>
            <a:r>
              <a:rPr lang="fa-IR" sz="2000" b="1" dirty="0">
                <a:latin typeface="_PDMS_Saleem_QuranFont" panose="02010000000000000000" pitchFamily="2" charset="-78"/>
                <a:cs typeface="B Nazanin" panose="00000400000000000000" pitchFamily="2" charset="-78"/>
              </a:rPr>
              <a:t>در حضور والد مسواک بزند.</a:t>
            </a:r>
            <a:endParaRPr lang="en-US" sz="2000" b="1" dirty="0">
              <a:latin typeface="_PDMS_Saleem_QuranFont" panose="02010000000000000000" pitchFamily="2" charset="-78"/>
              <a:cs typeface="B Nazanin" panose="00000400000000000000" pitchFamily="2" charset="-78"/>
            </a:endParaRPr>
          </a:p>
        </p:txBody>
      </p:sp>
      <p:pic>
        <p:nvPicPr>
          <p:cNvPr id="5" name="Content Placeholder 4"/>
          <p:cNvPicPr>
            <a:picLocks noGrp="1" noChangeAspect="1"/>
          </p:cNvPicPr>
          <p:nvPr>
            <p:ph idx="1"/>
          </p:nvPr>
        </p:nvPicPr>
        <p:blipFill>
          <a:blip r:embed="rId2"/>
          <a:stretch>
            <a:fillRect/>
          </a:stretch>
        </p:blipFill>
        <p:spPr>
          <a:xfrm>
            <a:off x="1015427" y="908720"/>
            <a:ext cx="5429249" cy="3881437"/>
          </a:xfrm>
          <a:prstGeom prst="rect">
            <a:avLst/>
          </a:prstGeom>
        </p:spPr>
      </p:pic>
    </p:spTree>
    <p:extLst>
      <p:ext uri="{BB962C8B-B14F-4D97-AF65-F5344CB8AC3E}">
        <p14:creationId xmlns:p14="http://schemas.microsoft.com/office/powerpoint/2010/main" val="255737164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1"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AF196AE-681B-42C3-8BA9-9137E09B81FA}" type="slidenum">
              <a:rPr lang="ar-SA">
                <a:latin typeface="_PDMS_Saleem_QuranFont" panose="02010000000000000000" pitchFamily="2" charset="-78"/>
                <a:cs typeface="_PDMS_Saleem_QuranFont" panose="02010000000000000000" pitchFamily="2" charset="-78"/>
              </a:rPr>
              <a:pPr eaLnBrk="1" hangingPunct="1"/>
              <a:t>119</a:t>
            </a:fld>
            <a:endParaRPr lang="en-US" dirty="0">
              <a:latin typeface="_PDMS_Saleem_QuranFont" panose="02010000000000000000" pitchFamily="2" charset="-78"/>
              <a:cs typeface="_PDMS_Saleem_QuranFont" panose="02010000000000000000" pitchFamily="2" charset="-78"/>
            </a:endParaRPr>
          </a:p>
        </p:txBody>
      </p:sp>
      <p:sp>
        <p:nvSpPr>
          <p:cNvPr id="124932" name="Rectangle 2"/>
          <p:cNvSpPr>
            <a:spLocks noChangeArrowheads="1"/>
          </p:cNvSpPr>
          <p:nvPr/>
        </p:nvSpPr>
        <p:spPr bwMode="auto">
          <a:xfrm>
            <a:off x="395536" y="1205463"/>
            <a:ext cx="6767983" cy="4370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dirty="0">
              <a:latin typeface="_PDMS_Saleem_QuranFont" panose="02010000000000000000" pitchFamily="2" charset="-78"/>
              <a:cs typeface="B Nazanin" panose="00000400000000000000" pitchFamily="2" charset="-78"/>
            </a:endParaRPr>
          </a:p>
          <a:p>
            <a:pPr eaLnBrk="1" hangingPunct="1"/>
            <a:r>
              <a:rPr lang="ar-SA" sz="2000" dirty="0">
                <a:latin typeface="_PDMS_Saleem_QuranFont" panose="02010000000000000000" pitchFamily="2" charset="-78"/>
                <a:cs typeface="B Nazanin" panose="00000400000000000000" pitchFamily="2" charset="-78"/>
              </a:rPr>
              <a:t>کودکان در این سنین باید به صورت مستقل بتوانند مسواک بزنند. اما والدین باید نظارت داشته باشند.</a:t>
            </a:r>
            <a:endParaRPr lang="en-US" sz="2000" dirty="0">
              <a:latin typeface="_PDMS_Saleem_QuranFont" panose="02010000000000000000" pitchFamily="2" charset="-78"/>
              <a:cs typeface="B Nazanin" panose="00000400000000000000" pitchFamily="2" charset="-78"/>
            </a:endParaRPr>
          </a:p>
          <a:p>
            <a:pPr eaLnBrk="1" hangingPunct="1"/>
            <a:r>
              <a:rPr lang="en-US" sz="2000" dirty="0" smtClean="0">
                <a:latin typeface="_PDMS_Saleem_QuranFont" panose="02010000000000000000" pitchFamily="2" charset="-78"/>
                <a:cs typeface="B Nazanin" panose="00000400000000000000" pitchFamily="2" charset="-78"/>
              </a:rPr>
              <a:t>.</a:t>
            </a:r>
            <a:r>
              <a:rPr lang="ar-SA" sz="2000" dirty="0" smtClean="0">
                <a:latin typeface="_PDMS_Saleem_QuranFont" panose="02010000000000000000" pitchFamily="2" charset="-78"/>
                <a:cs typeface="B Nazanin" panose="00000400000000000000" pitchFamily="2" charset="-78"/>
              </a:rPr>
              <a:t>سعی </a:t>
            </a:r>
            <a:r>
              <a:rPr lang="ar-SA" sz="2000" dirty="0">
                <a:latin typeface="_PDMS_Saleem_QuranFont" panose="02010000000000000000" pitchFamily="2" charset="-78"/>
                <a:cs typeface="B Nazanin" panose="00000400000000000000" pitchFamily="2" charset="-78"/>
              </a:rPr>
              <a:t>شودکودکان بلا فاصله پس از صرف </a:t>
            </a:r>
            <a:r>
              <a:rPr lang="ar-SA" sz="2000" dirty="0" smtClean="0">
                <a:latin typeface="_PDMS_Saleem_QuranFont" panose="02010000000000000000" pitchFamily="2" charset="-78"/>
                <a:cs typeface="B Nazanin" panose="00000400000000000000" pitchFamily="2" charset="-78"/>
              </a:rPr>
              <a:t>غذا</a:t>
            </a:r>
            <a:r>
              <a:rPr lang="fa-IR" sz="2000" dirty="0" smtClean="0">
                <a:latin typeface="_PDMS_Saleem_QuranFont" panose="02010000000000000000" pitchFamily="2" charset="-78"/>
                <a:cs typeface="B Nazanin" panose="00000400000000000000" pitchFamily="2" charset="-78"/>
              </a:rPr>
              <a:t> م</a:t>
            </a:r>
            <a:r>
              <a:rPr lang="ar-SA" sz="2000" dirty="0" smtClean="0">
                <a:latin typeface="_PDMS_Saleem_QuranFont" panose="02010000000000000000" pitchFamily="2" charset="-78"/>
                <a:cs typeface="B Nazanin" panose="00000400000000000000" pitchFamily="2" charset="-78"/>
              </a:rPr>
              <a:t>سواک </a:t>
            </a:r>
            <a:r>
              <a:rPr lang="ar-SA" sz="2000" dirty="0">
                <a:latin typeface="_PDMS_Saleem_QuranFont" panose="02010000000000000000" pitchFamily="2" charset="-78"/>
                <a:cs typeface="B Nazanin" panose="00000400000000000000" pitchFamily="2" charset="-78"/>
              </a:rPr>
              <a:t>بزنند</a:t>
            </a:r>
            <a:endParaRPr lang="en-US" sz="2000" dirty="0">
              <a:latin typeface="_PDMS_Saleem_QuranFont" panose="02010000000000000000" pitchFamily="2" charset="-78"/>
              <a:cs typeface="B Nazanin" panose="00000400000000000000" pitchFamily="2" charset="-78"/>
            </a:endParaRPr>
          </a:p>
          <a:p>
            <a:pPr eaLnBrk="1" hangingPunct="1"/>
            <a:endParaRPr lang="en-US" sz="2000" dirty="0">
              <a:latin typeface="_PDMS_Saleem_QuranFont" panose="02010000000000000000" pitchFamily="2" charset="-78"/>
              <a:cs typeface="B Nazanin" panose="00000400000000000000" pitchFamily="2" charset="-78"/>
            </a:endParaRPr>
          </a:p>
          <a:p>
            <a:pPr eaLnBrk="1" hangingPunct="1"/>
            <a:r>
              <a:rPr lang="ar-SA" sz="2000" dirty="0" smtClean="0">
                <a:latin typeface="_PDMS_Saleem_QuranFont" panose="02010000000000000000" pitchFamily="2" charset="-78"/>
                <a:cs typeface="B Nazanin" panose="00000400000000000000" pitchFamily="2" charset="-78"/>
              </a:rPr>
              <a:t>.سطوح </a:t>
            </a:r>
            <a:r>
              <a:rPr lang="ar-SA" sz="2000" dirty="0">
                <a:latin typeface="_PDMS_Saleem_QuranFont" panose="02010000000000000000" pitchFamily="2" charset="-78"/>
                <a:cs typeface="B Nazanin" panose="00000400000000000000" pitchFamily="2" charset="-78"/>
              </a:rPr>
              <a:t>بیرونی دندانها </a:t>
            </a:r>
            <a:r>
              <a:rPr lang="ar-SA" sz="2000" dirty="0" smtClean="0">
                <a:latin typeface="_PDMS_Saleem_QuranFont" panose="02010000000000000000" pitchFamily="2" charset="-78"/>
                <a:cs typeface="B Nazanin" panose="00000400000000000000" pitchFamily="2" charset="-78"/>
              </a:rPr>
              <a:t>:</a:t>
            </a:r>
            <a:r>
              <a:rPr lang="fa-IR" sz="2000" dirty="0" smtClean="0">
                <a:latin typeface="_PDMS_Saleem_QuranFont" panose="02010000000000000000" pitchFamily="2" charset="-78"/>
                <a:cs typeface="B Nazanin" panose="00000400000000000000" pitchFamily="2" charset="-78"/>
              </a:rPr>
              <a:t> م</a:t>
            </a:r>
            <a:r>
              <a:rPr lang="ar-SA" sz="2000" dirty="0" smtClean="0">
                <a:latin typeface="_PDMS_Saleem_QuranFont" panose="02010000000000000000" pitchFamily="2" charset="-78"/>
                <a:cs typeface="B Nazanin" panose="00000400000000000000" pitchFamily="2" charset="-78"/>
              </a:rPr>
              <a:t>و </a:t>
            </a:r>
            <a:r>
              <a:rPr lang="ar-SA" sz="2000" dirty="0">
                <a:latin typeface="_PDMS_Saleem_QuranFont" panose="02010000000000000000" pitchFamily="2" charset="-78"/>
                <a:cs typeface="B Nazanin" panose="00000400000000000000" pitchFamily="2" charset="-78"/>
              </a:rPr>
              <a:t>های مسواک </a:t>
            </a:r>
            <a:r>
              <a:rPr lang="ar-SA" sz="2000" dirty="0" smtClean="0">
                <a:latin typeface="_PDMS_Saleem_QuranFont" panose="02010000000000000000" pitchFamily="2" charset="-78"/>
                <a:cs typeface="B Nazanin" panose="00000400000000000000" pitchFamily="2" charset="-78"/>
              </a:rPr>
              <a:t>ب</a:t>
            </a:r>
            <a:r>
              <a:rPr lang="fa-IR" sz="2000" dirty="0" smtClean="0">
                <a:latin typeface="_PDMS_Saleem_QuranFont" panose="02010000000000000000" pitchFamily="2" charset="-78"/>
                <a:cs typeface="B Nazanin" panose="00000400000000000000" pitchFamily="2" charset="-78"/>
              </a:rPr>
              <a:t>ه صورت مایل</a:t>
            </a:r>
            <a:r>
              <a:rPr lang="ar-SA" sz="2000" dirty="0" smtClean="0">
                <a:latin typeface="_PDMS_Saleem_QuranFont" panose="02010000000000000000" pitchFamily="2" charset="-78"/>
                <a:cs typeface="B Nazanin" panose="00000400000000000000" pitchFamily="2" charset="-78"/>
              </a:rPr>
              <a:t> </a:t>
            </a:r>
            <a:r>
              <a:rPr lang="ar-SA" sz="2000" dirty="0">
                <a:latin typeface="_PDMS_Saleem_QuranFont" panose="02010000000000000000" pitchFamily="2" charset="-78"/>
                <a:cs typeface="B Nazanin" panose="00000400000000000000" pitchFamily="2" charset="-78"/>
              </a:rPr>
              <a:t>نسبت به محور طولی </a:t>
            </a:r>
            <a:r>
              <a:rPr lang="ar-SA" sz="2000" dirty="0" smtClean="0">
                <a:latin typeface="_PDMS_Saleem_QuranFont" panose="02010000000000000000" pitchFamily="2" charset="-78"/>
                <a:cs typeface="B Nazanin" panose="00000400000000000000" pitchFamily="2" charset="-78"/>
              </a:rPr>
              <a:t>دندانها </a:t>
            </a:r>
            <a:r>
              <a:rPr lang="fa-IR" sz="2000" dirty="0" smtClean="0">
                <a:latin typeface="_PDMS_Saleem_QuranFont" panose="02010000000000000000" pitchFamily="2" charset="-78"/>
                <a:cs typeface="B Nazanin" panose="00000400000000000000" pitchFamily="2" charset="-78"/>
              </a:rPr>
              <a:t>قرار گرفته</a:t>
            </a:r>
            <a:r>
              <a:rPr lang="ar-SA" sz="2000" dirty="0" smtClean="0">
                <a:latin typeface="_PDMS_Saleem_QuranFont" panose="02010000000000000000" pitchFamily="2" charset="-78"/>
                <a:cs typeface="B Nazanin" panose="00000400000000000000" pitchFamily="2" charset="-78"/>
              </a:rPr>
              <a:t> </a:t>
            </a:r>
            <a:r>
              <a:rPr lang="fa-IR" sz="2000" dirty="0" smtClean="0">
                <a:latin typeface="_PDMS_Saleem_QuranFont" panose="02010000000000000000" pitchFamily="2" charset="-78"/>
                <a:cs typeface="B Nazanin" panose="00000400000000000000" pitchFamily="2" charset="-78"/>
              </a:rPr>
              <a:t>حرکت مسواک </a:t>
            </a:r>
            <a:r>
              <a:rPr lang="ar-SA" sz="2000" dirty="0" smtClean="0">
                <a:latin typeface="_PDMS_Saleem_QuranFont" panose="02010000000000000000" pitchFamily="2" charset="-78"/>
                <a:cs typeface="B Nazanin" panose="00000400000000000000" pitchFamily="2" charset="-78"/>
              </a:rPr>
              <a:t>از </a:t>
            </a:r>
            <a:r>
              <a:rPr lang="ar-SA" sz="2000" dirty="0">
                <a:latin typeface="_PDMS_Saleem_QuranFont" panose="02010000000000000000" pitchFamily="2" charset="-78"/>
                <a:cs typeface="B Nazanin" panose="00000400000000000000" pitchFamily="2" charset="-78"/>
              </a:rPr>
              <a:t>لثه به طرف دندانها می باشد.</a:t>
            </a:r>
            <a:endParaRPr lang="en-US" sz="2000" dirty="0">
              <a:latin typeface="_PDMS_Saleem_QuranFont" panose="02010000000000000000" pitchFamily="2" charset="-78"/>
              <a:cs typeface="B Nazanin" panose="00000400000000000000" pitchFamily="2" charset="-78"/>
            </a:endParaRPr>
          </a:p>
          <a:p>
            <a:pPr eaLnBrk="1" hangingPunct="1"/>
            <a:endParaRPr lang="en-US" sz="2000" dirty="0">
              <a:latin typeface="_PDMS_Saleem_QuranFont" panose="02010000000000000000" pitchFamily="2" charset="-78"/>
              <a:cs typeface="B Nazanin" panose="00000400000000000000" pitchFamily="2" charset="-78"/>
            </a:endParaRPr>
          </a:p>
          <a:p>
            <a:pPr eaLnBrk="1" hangingPunct="1"/>
            <a:r>
              <a:rPr lang="fa-IR" sz="2000" dirty="0">
                <a:latin typeface="_PDMS_Saleem_QuranFont" panose="02010000000000000000" pitchFamily="2" charset="-78"/>
                <a:cs typeface="B Nazanin" panose="00000400000000000000" pitchFamily="2" charset="-78"/>
              </a:rPr>
              <a:t> </a:t>
            </a:r>
            <a:r>
              <a:rPr lang="ar-SA" sz="2000" dirty="0">
                <a:latin typeface="_PDMS_Saleem_QuranFont" panose="02010000000000000000" pitchFamily="2" charset="-78"/>
                <a:cs typeface="B Nazanin" panose="00000400000000000000" pitchFamily="2" charset="-78"/>
              </a:rPr>
              <a:t>حرکت مسواک در سطوح جونده دندانها به صورت افقی ( رفت و برگشت) می باشد. </a:t>
            </a:r>
            <a:endParaRPr lang="en-US" sz="2000" dirty="0">
              <a:latin typeface="_PDMS_Saleem_QuranFont" panose="02010000000000000000" pitchFamily="2" charset="-78"/>
              <a:cs typeface="B Nazanin" panose="00000400000000000000" pitchFamily="2" charset="-78"/>
            </a:endParaRPr>
          </a:p>
          <a:p>
            <a:pPr eaLnBrk="1" hangingPunct="1"/>
            <a:endParaRPr lang="en-US" sz="2000" dirty="0">
              <a:latin typeface="_PDMS_Saleem_QuranFont" panose="02010000000000000000" pitchFamily="2" charset="-78"/>
              <a:cs typeface="B Nazanin" panose="00000400000000000000" pitchFamily="2" charset="-78"/>
            </a:endParaRPr>
          </a:p>
          <a:p>
            <a:pPr eaLnBrk="1" hangingPunct="1"/>
            <a:r>
              <a:rPr lang="ar-SA" sz="2000" dirty="0">
                <a:latin typeface="_PDMS_Saleem_QuranFont" panose="02010000000000000000" pitchFamily="2" charset="-78"/>
                <a:cs typeface="B Nazanin" panose="00000400000000000000" pitchFamily="2" charset="-78"/>
              </a:rPr>
              <a:t>حرکت مسواک در سطوح داخلی دندانها به صورت عمودی (از لثه به طرف سطح جونده</a:t>
            </a:r>
            <a:r>
              <a:rPr lang="fa-IR" sz="2000" dirty="0">
                <a:latin typeface="_PDMS_Saleem_QuranFont" panose="02010000000000000000" pitchFamily="2" charset="-78"/>
                <a:cs typeface="B Nazanin" panose="00000400000000000000" pitchFamily="2" charset="-78"/>
              </a:rPr>
              <a:t>  </a:t>
            </a:r>
            <a:r>
              <a:rPr lang="ar-SA" sz="2000" dirty="0">
                <a:latin typeface="_PDMS_Saleem_QuranFont" panose="02010000000000000000" pitchFamily="2" charset="-78"/>
                <a:cs typeface="B Nazanin" panose="00000400000000000000" pitchFamily="2" charset="-78"/>
              </a:rPr>
              <a:t>دندانها) می باشد. </a:t>
            </a:r>
            <a:endParaRPr lang="en-US" sz="2000" dirty="0">
              <a:latin typeface="_PDMS_Saleem_QuranFont" panose="02010000000000000000" pitchFamily="2" charset="-78"/>
              <a:cs typeface="B Nazanin" panose="00000400000000000000" pitchFamily="2" charset="-78"/>
            </a:endParaRPr>
          </a:p>
          <a:p>
            <a:pPr eaLnBrk="1" hangingPunct="1"/>
            <a:r>
              <a:rPr lang="ar-SA" sz="2000" dirty="0">
                <a:latin typeface="_PDMS_Saleem_QuranFont" panose="02010000000000000000" pitchFamily="2" charset="-78"/>
                <a:cs typeface="B Nazanin" panose="00000400000000000000" pitchFamily="2" charset="-78"/>
              </a:rPr>
              <a:t>چون در کودکان 6 تا 12 سال تماس بین دندانی وجود دارد جهت تمیز کردن سطوح بین دندانی </a:t>
            </a:r>
            <a:r>
              <a:rPr lang="fa-IR" sz="2000" dirty="0" smtClean="0">
                <a:latin typeface="_PDMS_Saleem_QuranFont" panose="02010000000000000000" pitchFamily="2" charset="-78"/>
                <a:cs typeface="B Nazanin" panose="00000400000000000000" pitchFamily="2" charset="-78"/>
              </a:rPr>
              <a:t>،</a:t>
            </a:r>
            <a:r>
              <a:rPr lang="ar-SA" sz="2000" dirty="0" smtClean="0">
                <a:latin typeface="_PDMS_Saleem_QuranFont" panose="02010000000000000000" pitchFamily="2" charset="-78"/>
                <a:cs typeface="B Nazanin" panose="00000400000000000000" pitchFamily="2" charset="-78"/>
              </a:rPr>
              <a:t>کودکان </a:t>
            </a:r>
            <a:r>
              <a:rPr lang="ar-SA" sz="2000" dirty="0">
                <a:latin typeface="_PDMS_Saleem_QuranFont" panose="02010000000000000000" pitchFamily="2" charset="-78"/>
                <a:cs typeface="B Nazanin" panose="00000400000000000000" pitchFamily="2" charset="-78"/>
              </a:rPr>
              <a:t>و والدین باید از نخ دندان استفاده نمایند</a:t>
            </a:r>
            <a:r>
              <a:rPr lang="ar-SA" sz="2000" dirty="0">
                <a:latin typeface="_PDMS_Saleem_QuranFont" panose="02010000000000000000" pitchFamily="2" charset="-78"/>
                <a:cs typeface="_PDMS_Saleem_QuranFont" panose="02010000000000000000" pitchFamily="2" charset="-78"/>
              </a:rPr>
              <a:t>.</a:t>
            </a:r>
          </a:p>
        </p:txBody>
      </p:sp>
      <p:sp>
        <p:nvSpPr>
          <p:cNvPr id="2" name="Rectangle 1"/>
          <p:cNvSpPr/>
          <p:nvPr/>
        </p:nvSpPr>
        <p:spPr>
          <a:xfrm>
            <a:off x="845461" y="620688"/>
            <a:ext cx="6303328" cy="584775"/>
          </a:xfrm>
          <a:prstGeom prst="rect">
            <a:avLst/>
          </a:prstGeom>
        </p:spPr>
        <p:txBody>
          <a:bodyPr wrap="none">
            <a:spAutoFit/>
          </a:bodyPr>
          <a:lstStyle/>
          <a:p>
            <a:pPr algn="ctr" eaLnBrk="1" hangingPunct="1"/>
            <a:r>
              <a:rPr lang="ar-SA" sz="3200" b="1" dirty="0">
                <a:solidFill>
                  <a:schemeClr val="accent1"/>
                </a:solidFill>
                <a:latin typeface="_PDMS_Saleem_QuranFont" panose="02010000000000000000" pitchFamily="2" charset="-78"/>
                <a:cs typeface="B Titr" panose="00000700000000000000" pitchFamily="2" charset="-78"/>
              </a:rPr>
              <a:t>روش مسواک زدن در کودکان </a:t>
            </a:r>
            <a:r>
              <a:rPr lang="ar-SA" sz="3200" b="1" dirty="0" smtClean="0">
                <a:solidFill>
                  <a:schemeClr val="accent1"/>
                </a:solidFill>
                <a:latin typeface="_PDMS_Saleem_QuranFont" panose="02010000000000000000" pitchFamily="2" charset="-78"/>
                <a:cs typeface="B Titr" panose="00000700000000000000" pitchFamily="2" charset="-78"/>
              </a:rPr>
              <a:t>6 </a:t>
            </a:r>
            <a:r>
              <a:rPr lang="fa-IR" sz="3200" b="1" dirty="0" smtClean="0">
                <a:solidFill>
                  <a:schemeClr val="accent1"/>
                </a:solidFill>
                <a:latin typeface="_PDMS_Saleem_QuranFont" panose="02010000000000000000" pitchFamily="2" charset="-78"/>
                <a:cs typeface="B Titr" panose="00000700000000000000" pitchFamily="2" charset="-78"/>
              </a:rPr>
              <a:t> </a:t>
            </a:r>
            <a:r>
              <a:rPr lang="ar-SA" sz="3200" b="1" dirty="0">
                <a:solidFill>
                  <a:schemeClr val="accent1"/>
                </a:solidFill>
                <a:latin typeface="_PDMS_Saleem_QuranFont" panose="02010000000000000000" pitchFamily="2" charset="-78"/>
                <a:cs typeface="B Titr" panose="00000700000000000000" pitchFamily="2" charset="-78"/>
              </a:rPr>
              <a:t>تا 12 سال</a:t>
            </a:r>
            <a:endParaRPr lang="en-US" sz="3200" b="1" dirty="0">
              <a:solidFill>
                <a:schemeClr val="accent1"/>
              </a:solidFill>
              <a:latin typeface="_PDMS_Saleem_QuranFont" panose="02010000000000000000" pitchFamily="2" charset="-78"/>
              <a:cs typeface="B Titr" panose="00000700000000000000" pitchFamily="2" charset="-78"/>
            </a:endParaRPr>
          </a:p>
        </p:txBody>
      </p:sp>
    </p:spTree>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8" name="Rectangle 2"/>
          <p:cNvSpPr>
            <a:spLocks noGrp="1" noChangeArrowheads="1"/>
          </p:cNvSpPr>
          <p:nvPr>
            <p:ph type="title"/>
          </p:nvPr>
        </p:nvSpPr>
        <p:spPr>
          <a:xfrm>
            <a:off x="290397" y="476672"/>
            <a:ext cx="6698705" cy="1320800"/>
          </a:xfrm>
        </p:spPr>
        <p:txBody>
          <a:bodyPr>
            <a:normAutofit/>
          </a:bodyPr>
          <a:lstStyle/>
          <a:p>
            <a:pPr algn="ctr"/>
            <a:r>
              <a:rPr lang="fa-IR" altLang="en-US" sz="4000" b="1" dirty="0">
                <a:cs typeface="B Mitra" panose="00000400000000000000" pitchFamily="2" charset="-78"/>
              </a:rPr>
              <a:t>وظایف</a:t>
            </a:r>
            <a:r>
              <a:rPr lang="fa-IR" altLang="en-US" sz="3200" b="1" dirty="0">
                <a:cs typeface="B Mitra" panose="00000400000000000000" pitchFamily="2" charset="-78"/>
              </a:rPr>
              <a:t> </a:t>
            </a:r>
            <a:r>
              <a:rPr lang="ar-SA" altLang="en-US" sz="3200" b="1" dirty="0">
                <a:cs typeface="B Mitra" panose="00000400000000000000" pitchFamily="2" charset="-78"/>
              </a:rPr>
              <a:t>اختصاصي دندان هاي شيري</a:t>
            </a:r>
            <a:r>
              <a:rPr lang="en-US" altLang="en-US" sz="3200" b="1" dirty="0">
                <a:cs typeface="B Mitra" panose="00000400000000000000" pitchFamily="2" charset="-78"/>
              </a:rPr>
              <a:t> </a:t>
            </a:r>
          </a:p>
        </p:txBody>
      </p:sp>
      <p:sp>
        <p:nvSpPr>
          <p:cNvPr id="16389" name="Rectangle 3"/>
          <p:cNvSpPr>
            <a:spLocks noGrp="1" noChangeArrowheads="1"/>
          </p:cNvSpPr>
          <p:nvPr>
            <p:ph idx="1"/>
          </p:nvPr>
        </p:nvSpPr>
        <p:spPr>
          <a:xfrm>
            <a:off x="455613" y="1598613"/>
            <a:ext cx="6276627" cy="4854575"/>
          </a:xfrm>
        </p:spPr>
        <p:txBody>
          <a:bodyPr/>
          <a:lstStyle/>
          <a:p>
            <a:pPr algn="just">
              <a:buFont typeface="Wingdings" panose="05000000000000000000" pitchFamily="2" charset="2"/>
              <a:buChar char="v"/>
            </a:pPr>
            <a:r>
              <a:rPr lang="ar-SA" altLang="en-US" sz="2400" b="1" dirty="0" smtClean="0">
                <a:cs typeface="B Nazanin" panose="00000400000000000000" pitchFamily="2" charset="-78"/>
              </a:rPr>
              <a:t>علاوه بر وظايف </a:t>
            </a:r>
            <a:r>
              <a:rPr lang="fa-IR" altLang="en-US" sz="2400" b="1" dirty="0" smtClean="0">
                <a:cs typeface="B Nazanin" panose="00000400000000000000" pitchFamily="2" charset="-78"/>
              </a:rPr>
              <a:t>کلی دندانها</a:t>
            </a:r>
            <a:r>
              <a:rPr lang="en-US" altLang="en-US" sz="2400" b="1" dirty="0" smtClean="0">
                <a:cs typeface="B Nazanin" panose="00000400000000000000" pitchFamily="2" charset="-78"/>
              </a:rPr>
              <a:t> </a:t>
            </a:r>
            <a:r>
              <a:rPr lang="fa-IR" altLang="en-US" sz="2400" b="1" dirty="0" smtClean="0">
                <a:cs typeface="B Nazanin" panose="00000400000000000000" pitchFamily="2" charset="-78"/>
              </a:rPr>
              <a:t>(جويدن ،تكلم،زیبایی،حفظ استخوان فکین) :</a:t>
            </a:r>
            <a:endParaRPr lang="en-US" altLang="en-US" sz="2400" b="1" dirty="0" smtClean="0">
              <a:cs typeface="B Nazanin" panose="00000400000000000000" pitchFamily="2" charset="-78"/>
            </a:endParaRPr>
          </a:p>
          <a:p>
            <a:pPr algn="just" rtl="1" eaLnBrk="1" hangingPunct="1">
              <a:lnSpc>
                <a:spcPct val="150000"/>
              </a:lnSpc>
              <a:buFont typeface="Wingdings" panose="05000000000000000000" pitchFamily="2" charset="2"/>
              <a:buChar char="v"/>
            </a:pPr>
            <a:r>
              <a:rPr lang="fa-IR" altLang="en-US" sz="2400" b="1" dirty="0" smtClean="0">
                <a:solidFill>
                  <a:schemeClr val="accent5">
                    <a:lumMod val="75000"/>
                  </a:schemeClr>
                </a:solidFill>
                <a:cs typeface="B Nazanin" panose="00000400000000000000" pitchFamily="2" charset="-78"/>
              </a:rPr>
              <a:t>در</a:t>
            </a:r>
            <a:r>
              <a:rPr lang="ar-SA" altLang="en-US" sz="2400" b="1" dirty="0" smtClean="0">
                <a:solidFill>
                  <a:schemeClr val="accent5">
                    <a:lumMod val="75000"/>
                  </a:schemeClr>
                </a:solidFill>
                <a:cs typeface="B Nazanin" panose="00000400000000000000" pitchFamily="2" charset="-78"/>
              </a:rPr>
              <a:t> سلامت روحي و رواني كودك</a:t>
            </a:r>
            <a:r>
              <a:rPr lang="en-US" altLang="en-US" sz="2400" b="1" dirty="0" smtClean="0">
                <a:solidFill>
                  <a:schemeClr val="accent5">
                    <a:lumMod val="75000"/>
                  </a:schemeClr>
                </a:solidFill>
                <a:cs typeface="B Nazanin" panose="00000400000000000000" pitchFamily="2" charset="-78"/>
              </a:rPr>
              <a:t> </a:t>
            </a:r>
          </a:p>
          <a:p>
            <a:pPr algn="just" rtl="1" eaLnBrk="1" hangingPunct="1">
              <a:lnSpc>
                <a:spcPct val="150000"/>
              </a:lnSpc>
              <a:buFont typeface="Wingdings" panose="05000000000000000000" pitchFamily="2" charset="2"/>
              <a:buChar char="v"/>
            </a:pPr>
            <a:r>
              <a:rPr lang="ar-SA" altLang="en-US" sz="2400" b="1" dirty="0" smtClean="0">
                <a:solidFill>
                  <a:schemeClr val="accent5">
                    <a:lumMod val="75000"/>
                  </a:schemeClr>
                </a:solidFill>
                <a:cs typeface="B Nazanin" panose="00000400000000000000" pitchFamily="2" charset="-78"/>
              </a:rPr>
              <a:t>تامين فضاي لازم جهت رويش دندان هاي دائمي</a:t>
            </a:r>
            <a:r>
              <a:rPr lang="en-US" altLang="en-US" sz="2400" b="1" dirty="0" smtClean="0">
                <a:solidFill>
                  <a:schemeClr val="accent5">
                    <a:lumMod val="75000"/>
                  </a:schemeClr>
                </a:solidFill>
                <a:cs typeface="B Nazanin" panose="00000400000000000000" pitchFamily="2" charset="-78"/>
              </a:rPr>
              <a:t> </a:t>
            </a:r>
            <a:endParaRPr lang="en-US" altLang="en-US" sz="2400" dirty="0" smtClean="0">
              <a:solidFill>
                <a:schemeClr val="accent5">
                  <a:lumMod val="75000"/>
                </a:schemeClr>
              </a:solidFill>
              <a:cs typeface="B Nazanin" panose="00000400000000000000" pitchFamily="2" charset="-78"/>
            </a:endParaRPr>
          </a:p>
          <a:p>
            <a:pPr algn="just" rtl="1" eaLnBrk="1" hangingPunct="1">
              <a:lnSpc>
                <a:spcPct val="150000"/>
              </a:lnSpc>
              <a:buFont typeface="Wingdings" panose="05000000000000000000" pitchFamily="2" charset="2"/>
              <a:buChar char="v"/>
            </a:pPr>
            <a:r>
              <a:rPr lang="ar-SA" altLang="en-US" sz="2400" b="1" dirty="0" smtClean="0">
                <a:solidFill>
                  <a:schemeClr val="accent5">
                    <a:lumMod val="75000"/>
                  </a:schemeClr>
                </a:solidFill>
                <a:cs typeface="B Nazanin" panose="00000400000000000000" pitchFamily="2" charset="-78"/>
              </a:rPr>
              <a:t>جلوگيري از آسيب به جوانه دندان هاي دائمي</a:t>
            </a:r>
            <a:r>
              <a:rPr lang="en-US" altLang="en-US" sz="2400" dirty="0" smtClean="0">
                <a:solidFill>
                  <a:schemeClr val="accent5">
                    <a:lumMod val="75000"/>
                  </a:schemeClr>
                </a:solidFill>
                <a:cs typeface="B Nazanin" panose="00000400000000000000" pitchFamily="2" charset="-78"/>
              </a:rPr>
              <a:t> </a:t>
            </a:r>
            <a:endParaRPr lang="fa-IR" altLang="en-US" sz="2400" dirty="0" smtClean="0">
              <a:solidFill>
                <a:schemeClr val="accent5">
                  <a:lumMod val="75000"/>
                </a:schemeClr>
              </a:solidFill>
              <a:cs typeface="B Nazanin" panose="00000400000000000000" pitchFamily="2" charset="-78"/>
            </a:endParaRPr>
          </a:p>
          <a:p>
            <a:pPr algn="just">
              <a:lnSpc>
                <a:spcPct val="150000"/>
              </a:lnSpc>
              <a:buFont typeface="Wingdings" panose="05000000000000000000" pitchFamily="2" charset="2"/>
              <a:buChar char="v"/>
            </a:pPr>
            <a:r>
              <a:rPr lang="fa-IR" altLang="en-US" sz="2400" dirty="0" smtClean="0">
                <a:solidFill>
                  <a:schemeClr val="accent5">
                    <a:lumMod val="75000"/>
                  </a:schemeClr>
                </a:solidFill>
                <a:cs typeface="B Nazanin" panose="00000400000000000000" pitchFamily="2" charset="-78"/>
              </a:rPr>
              <a:t> </a:t>
            </a:r>
            <a:r>
              <a:rPr lang="fa-IR" altLang="en-US" sz="2400" b="1" dirty="0" smtClean="0">
                <a:solidFill>
                  <a:schemeClr val="accent5">
                    <a:lumMod val="75000"/>
                  </a:schemeClr>
                </a:solidFill>
                <a:cs typeface="B Nazanin" panose="00000400000000000000" pitchFamily="2" charset="-78"/>
              </a:rPr>
              <a:t>كمك به رشد وتكامل صورت</a:t>
            </a:r>
            <a:endParaRPr lang="en-US" altLang="en-US" sz="2400" b="1" dirty="0" smtClean="0">
              <a:solidFill>
                <a:schemeClr val="accent5">
                  <a:lumMod val="75000"/>
                </a:schemeClr>
              </a:solidFill>
              <a:cs typeface="B Nazanin" panose="00000400000000000000" pitchFamily="2" charset="-78"/>
            </a:endParaRPr>
          </a:p>
        </p:txBody>
      </p:sp>
      <p:sp>
        <p:nvSpPr>
          <p:cNvPr id="16387"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5A3A7F6-6702-4F96-8BDD-450550C31C4C}" type="slidenum">
              <a:rPr lang="ar-SA">
                <a:latin typeface="_PDMS_Saleem_QuranFont" panose="02010000000000000000" pitchFamily="2" charset="-78"/>
                <a:cs typeface="_PDMS_Saleem_QuranFont" panose="02010000000000000000" pitchFamily="2" charset="-78"/>
              </a:rPr>
              <a:pPr eaLnBrk="1" hangingPunct="1"/>
              <a:t>12</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25956" name="Picture 2" descr="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171400"/>
            <a:ext cx="9252520" cy="7546843"/>
          </a:xfrm>
          <a:noFill/>
        </p:spPr>
      </p:pic>
      <p:sp>
        <p:nvSpPr>
          <p:cNvPr id="12595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720DCD2-EEAA-43CA-85BA-E2E4D3F192C0}" type="slidenum">
              <a:rPr lang="ar-SA">
                <a:latin typeface="_PDMS_Saleem_QuranFont" panose="02010000000000000000" pitchFamily="2" charset="-78"/>
                <a:cs typeface="_PDMS_Saleem_QuranFont" panose="02010000000000000000" pitchFamily="2" charset="-78"/>
              </a:rPr>
              <a:pPr eaLnBrk="1" hangingPunct="1"/>
              <a:t>120</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p:transition spd="slow">
    <p:push dir="u"/>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6979" name="Slide Number Placeholder 3"/>
          <p:cNvSpPr>
            <a:spLocks noGrp="1"/>
          </p:cNvSpPr>
          <p:nvPr>
            <p:ph type="sldNum" sz="quarter" idx="12"/>
          </p:nvPr>
        </p:nvSpPr>
        <p:spPr>
          <a:xfrm>
            <a:off x="7380312" y="6368703"/>
            <a:ext cx="512638"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B4CEBF1-DA02-4EB9-A4FE-07C9EC36F968}" type="slidenum">
              <a:rPr lang="ar-SA">
                <a:latin typeface="_PDMS_Saleem_QuranFont" panose="02010000000000000000" pitchFamily="2" charset="-78"/>
                <a:cs typeface="_PDMS_Saleem_QuranFont" panose="02010000000000000000" pitchFamily="2" charset="-78"/>
              </a:rPr>
              <a:pPr eaLnBrk="1" hangingPunct="1"/>
              <a:t>121</a:t>
            </a:fld>
            <a:endParaRPr lang="en-US" dirty="0">
              <a:latin typeface="_PDMS_Saleem_QuranFont" panose="02010000000000000000" pitchFamily="2" charset="-78"/>
              <a:cs typeface="_PDMS_Saleem_QuranFont" panose="02010000000000000000" pitchFamily="2" charset="-78"/>
            </a:endParaRPr>
          </a:p>
        </p:txBody>
      </p:sp>
      <p:sp>
        <p:nvSpPr>
          <p:cNvPr id="126980" name="Rectangle 2"/>
          <p:cNvSpPr>
            <a:spLocks noChangeArrowheads="1"/>
          </p:cNvSpPr>
          <p:nvPr/>
        </p:nvSpPr>
        <p:spPr bwMode="auto">
          <a:xfrm>
            <a:off x="-108520" y="116632"/>
            <a:ext cx="7236296" cy="661719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ar-SA" sz="2400" b="1" dirty="0">
                <a:solidFill>
                  <a:schemeClr val="accent1"/>
                </a:solidFill>
                <a:latin typeface="_PDMS_Saleem_QuranFont" panose="02010000000000000000" pitchFamily="2" charset="-78"/>
                <a:cs typeface="B Titr" panose="00000700000000000000" pitchFamily="2" charset="-78"/>
              </a:rPr>
              <a:t>دستورالعمل تكميل فرم مراقبت دهان و دندان كودكان زير 6 سال</a:t>
            </a:r>
            <a:endParaRPr lang="en-US" sz="2400" b="1" dirty="0">
              <a:solidFill>
                <a:schemeClr val="accent1"/>
              </a:solidFill>
              <a:latin typeface="_PDMS_Saleem_QuranFont" panose="02010000000000000000" pitchFamily="2" charset="-78"/>
              <a:cs typeface="B Titr" panose="00000700000000000000" pitchFamily="2" charset="-78"/>
            </a:endParaRPr>
          </a:p>
          <a:p>
            <a:pPr algn="ctr" eaLnBrk="1" hangingPunct="1"/>
            <a:endParaRPr lang="en-US" sz="3300" dirty="0">
              <a:solidFill>
                <a:srgbClr val="993366"/>
              </a:solidFill>
              <a:latin typeface="_PDMS_Saleem_QuranFont" panose="02010000000000000000" pitchFamily="2" charset="-78"/>
              <a:cs typeface="_PDMS_Saleem_QuranFont" panose="02010000000000000000" pitchFamily="2" charset="-78"/>
            </a:endParaRPr>
          </a:p>
          <a:p>
            <a:pPr eaLnBrk="1" hangingPunct="1"/>
            <a:r>
              <a:rPr lang="ar-SA" sz="2500" b="1" dirty="0">
                <a:latin typeface="_PDMS_Saleem_QuranFont" panose="02010000000000000000" pitchFamily="2" charset="-78"/>
                <a:cs typeface="B Nazanin" panose="00000400000000000000" pitchFamily="2" charset="-78"/>
              </a:rPr>
              <a:t>مراقبت از كودك زير 6 سال به چند دوره تقسيم مي‌شود:</a:t>
            </a:r>
            <a:endParaRPr lang="en-US" sz="2500" b="1" dirty="0">
              <a:latin typeface="_PDMS_Saleem_QuranFont" panose="02010000000000000000" pitchFamily="2" charset="-78"/>
              <a:cs typeface="B Nazanin" panose="00000400000000000000" pitchFamily="2" charset="-78"/>
            </a:endParaRPr>
          </a:p>
          <a:p>
            <a:pPr algn="ctr" eaLnBrk="1" hangingPunct="1"/>
            <a:endParaRPr lang="en-US" sz="2500" b="1" dirty="0">
              <a:latin typeface="_PDMS_Saleem_QuranFont" panose="02010000000000000000" pitchFamily="2" charset="-78"/>
              <a:cs typeface="_PDMS_Saleem_QuranFont" panose="02010000000000000000" pitchFamily="2" charset="-78"/>
            </a:endParaRPr>
          </a:p>
          <a:p>
            <a:pPr algn="ctr" eaLnBrk="1" hangingPunct="1"/>
            <a:endParaRPr lang="en-US" sz="1100" dirty="0">
              <a:latin typeface="_PDMS_Saleem_QuranFont" panose="02010000000000000000" pitchFamily="2" charset="-78"/>
              <a:cs typeface="B Nazanin" panose="00000400000000000000" pitchFamily="2" charset="-78"/>
            </a:endParaRPr>
          </a:p>
          <a:p>
            <a:pPr eaLnBrk="1" hangingPunct="1"/>
            <a:r>
              <a:rPr lang="ar-SA" b="1" dirty="0">
                <a:latin typeface="_PDMS_Saleem_QuranFont" panose="02010000000000000000" pitchFamily="2" charset="-78"/>
                <a:cs typeface="B Nazanin" panose="00000400000000000000" pitchFamily="2" charset="-78"/>
              </a:rPr>
              <a:t>1-</a:t>
            </a:r>
            <a:r>
              <a:rPr lang="ar-SA" dirty="0">
                <a:latin typeface="_PDMS_Saleem_QuranFont" panose="02010000000000000000" pitchFamily="2" charset="-78"/>
                <a:cs typeface="B Nazanin" panose="00000400000000000000" pitchFamily="2" charset="-78"/>
              </a:rPr>
              <a:t> اولين مراقبت دهان نوزاد در طي اولين </a:t>
            </a:r>
            <a:r>
              <a:rPr lang="ar-SA" dirty="0" smtClean="0">
                <a:latin typeface="_PDMS_Saleem_QuranFont" panose="02010000000000000000" pitchFamily="2" charset="-78"/>
                <a:cs typeface="B Nazanin" panose="00000400000000000000" pitchFamily="2" charset="-78"/>
              </a:rPr>
              <a:t> </a:t>
            </a:r>
            <a:r>
              <a:rPr lang="ar-SA" dirty="0">
                <a:latin typeface="_PDMS_Saleem_QuranFont" panose="02010000000000000000" pitchFamily="2" charset="-78"/>
                <a:cs typeface="B Nazanin" panose="00000400000000000000" pitchFamily="2" charset="-78"/>
              </a:rPr>
              <a:t>مراقبت عمومي او (تا روز دهم) انجام مي‌گيرد.</a:t>
            </a:r>
            <a:endParaRPr lang="en-US" dirty="0">
              <a:latin typeface="_PDMS_Saleem_QuranFont" panose="02010000000000000000" pitchFamily="2" charset="-78"/>
              <a:cs typeface="B Nazanin" panose="00000400000000000000" pitchFamily="2" charset="-78"/>
            </a:endParaRPr>
          </a:p>
          <a:p>
            <a:pPr eaLnBrk="1" hangingPunct="1"/>
            <a:endParaRPr lang="en-US" dirty="0">
              <a:latin typeface="_PDMS_Saleem_QuranFont" panose="02010000000000000000" pitchFamily="2" charset="-78"/>
              <a:cs typeface="B Nazanin" panose="00000400000000000000" pitchFamily="2" charset="-78"/>
            </a:endParaRPr>
          </a:p>
          <a:p>
            <a:pPr eaLnBrk="1" hangingPunct="1"/>
            <a:r>
              <a:rPr lang="ar-SA" dirty="0">
                <a:latin typeface="_PDMS_Saleem_QuranFont" panose="02010000000000000000" pitchFamily="2" charset="-78"/>
                <a:cs typeface="B Nazanin" panose="00000400000000000000" pitchFamily="2" charset="-78"/>
              </a:rPr>
              <a:t>2 - در اين مراقبت دهان او را به دقت معاينه كنيد و اگر ناهنجاري در دهان او باشد (شكاف لب، شكاف كام يا دندان نوزادي) او را به مركز بهداشتي درماني ارجاع دهيد.</a:t>
            </a:r>
            <a:endParaRPr lang="en-US" dirty="0">
              <a:latin typeface="_PDMS_Saleem_QuranFont" panose="02010000000000000000" pitchFamily="2" charset="-78"/>
              <a:cs typeface="B Nazanin" panose="00000400000000000000" pitchFamily="2" charset="-78"/>
            </a:endParaRPr>
          </a:p>
          <a:p>
            <a:pPr eaLnBrk="1" hangingPunct="1"/>
            <a:endParaRPr lang="en-US" dirty="0">
              <a:latin typeface="_PDMS_Saleem_QuranFont" panose="02010000000000000000" pitchFamily="2" charset="-78"/>
              <a:cs typeface="B Nazanin" panose="00000400000000000000" pitchFamily="2" charset="-78"/>
            </a:endParaRPr>
          </a:p>
          <a:p>
            <a:pPr eaLnBrk="1" hangingPunct="1"/>
            <a:r>
              <a:rPr lang="ar-SA" dirty="0">
                <a:latin typeface="_PDMS_Saleem_QuranFont" panose="02010000000000000000" pitchFamily="2" charset="-78"/>
                <a:cs typeface="B Nazanin" panose="00000400000000000000" pitchFamily="2" charset="-78"/>
              </a:rPr>
              <a:t>3 - نحوه تميز كردن لثه كودك را تا پيش از دندان در آوردن به مادر آموزش دهيد.</a:t>
            </a:r>
            <a:endParaRPr lang="en-US" dirty="0">
              <a:latin typeface="_PDMS_Saleem_QuranFont" panose="02010000000000000000" pitchFamily="2" charset="-78"/>
              <a:cs typeface="B Nazanin" panose="00000400000000000000" pitchFamily="2" charset="-78"/>
            </a:endParaRPr>
          </a:p>
          <a:p>
            <a:pPr eaLnBrk="1" hangingPunct="1"/>
            <a:endParaRPr lang="en-US" dirty="0">
              <a:latin typeface="_PDMS_Saleem_QuranFont" panose="02010000000000000000" pitchFamily="2" charset="-78"/>
              <a:cs typeface="B Nazanin" panose="00000400000000000000" pitchFamily="2" charset="-78"/>
            </a:endParaRPr>
          </a:p>
          <a:p>
            <a:pPr eaLnBrk="1" hangingPunct="1"/>
            <a:r>
              <a:rPr lang="ar-SA" dirty="0">
                <a:latin typeface="_PDMS_Saleem_QuranFont" panose="02010000000000000000" pitchFamily="2" charset="-78"/>
                <a:cs typeface="B Nazanin" panose="00000400000000000000" pitchFamily="2" charset="-78"/>
              </a:rPr>
              <a:t>4 - آموزشهاي مخصوص اين دوران شامل تغذيه با شير مادر و اثرات مثبت آن بر روي فك و دندانها، عدم استفاده از آب قند ،مايعات شيرين، شيشه شیر، پستانك و ... را توضیح دهيد.</a:t>
            </a:r>
            <a:endParaRPr lang="en-US" dirty="0">
              <a:latin typeface="_PDMS_Saleem_QuranFont" panose="02010000000000000000" pitchFamily="2" charset="-78"/>
              <a:cs typeface="B Nazanin" panose="00000400000000000000" pitchFamily="2" charset="-78"/>
            </a:endParaRPr>
          </a:p>
          <a:p>
            <a:pPr eaLnBrk="1" hangingPunct="1"/>
            <a:endParaRPr lang="en-US" dirty="0">
              <a:latin typeface="_PDMS_Saleem_QuranFont" panose="02010000000000000000" pitchFamily="2" charset="-78"/>
              <a:cs typeface="B Nazanin" panose="00000400000000000000" pitchFamily="2" charset="-78"/>
            </a:endParaRPr>
          </a:p>
          <a:p>
            <a:pPr eaLnBrk="1" hangingPunct="1"/>
            <a:r>
              <a:rPr lang="ar-SA" dirty="0">
                <a:latin typeface="_PDMS_Saleem_QuranFont" panose="02010000000000000000" pitchFamily="2" charset="-78"/>
                <a:cs typeface="B Nazanin" panose="00000400000000000000" pitchFamily="2" charset="-78"/>
              </a:rPr>
              <a:t>5 - از ماه سوم تولد کودک در باره دندان در آوردن کودک ،به مادر آموزشهای لازم را بدهید.</a:t>
            </a:r>
            <a:endParaRPr lang="en-US" dirty="0">
              <a:latin typeface="_PDMS_Saleem_QuranFont" panose="02010000000000000000" pitchFamily="2" charset="-78"/>
              <a:cs typeface="B Nazanin" panose="00000400000000000000" pitchFamily="2" charset="-78"/>
            </a:endParaRPr>
          </a:p>
          <a:p>
            <a:pPr eaLnBrk="1" hangingPunct="1"/>
            <a:endParaRPr lang="en-US" dirty="0">
              <a:latin typeface="_PDMS_Saleem_QuranFont" panose="02010000000000000000" pitchFamily="2" charset="-78"/>
              <a:cs typeface="B Nazanin" panose="00000400000000000000" pitchFamily="2" charset="-78"/>
            </a:endParaRPr>
          </a:p>
          <a:p>
            <a:pPr eaLnBrk="1" hangingPunct="1"/>
            <a:r>
              <a:rPr lang="ar-SA" dirty="0">
                <a:latin typeface="_PDMS_Saleem_QuranFont" panose="02010000000000000000" pitchFamily="2" charset="-78"/>
                <a:cs typeface="B Nazanin" panose="00000400000000000000" pitchFamily="2" charset="-78"/>
              </a:rPr>
              <a:t>6 - از هنگام رويش اولين دندان شيري كودك كه معمولا در حدود 6 ماهگي است، نحوه تميز كردن دندانهاي كودك را به مادر آموزش دهيد اين كار را بايد به طور عملي انجام دهيد تا مادر آنرا بخوبي ياد بگيرد. دقت كنيد كه دستهاي شما در هنگام معاينه كودك و آموزش دادن، كاملا تميز باشد.</a:t>
            </a:r>
            <a:endParaRPr lang="en-US" dirty="0">
              <a:latin typeface="_PDMS_Saleem_QuranFont" panose="02010000000000000000" pitchFamily="2" charset="-78"/>
              <a:cs typeface="B Nazanin" panose="00000400000000000000" pitchFamily="2" charset="-78"/>
            </a:endParaRPr>
          </a:p>
          <a:p>
            <a:pPr eaLnBrk="1" hangingPunct="1"/>
            <a:endParaRPr lang="en-US" b="1" dirty="0">
              <a:latin typeface="_PDMS_Saleem_QuranFont" panose="02010000000000000000" pitchFamily="2" charset="-78"/>
              <a:cs typeface="_PDMS_Saleem_QuranFont" panose="02010000000000000000" pitchFamily="2" charset="-78"/>
            </a:endParaRPr>
          </a:p>
          <a:p>
            <a:pPr eaLnBrk="1" hangingPunct="1"/>
            <a:endParaRPr lang="en-US" b="1"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800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F893981-DB8C-4FE3-9B17-051CAE51A9DB}" type="slidenum">
              <a:rPr lang="ar-SA">
                <a:latin typeface="_PDMS_Saleem_QuranFont" panose="02010000000000000000" pitchFamily="2" charset="-78"/>
                <a:cs typeface="_PDMS_Saleem_QuranFont" panose="02010000000000000000" pitchFamily="2" charset="-78"/>
              </a:rPr>
              <a:pPr eaLnBrk="1" hangingPunct="1"/>
              <a:t>122</a:t>
            </a:fld>
            <a:endParaRPr lang="en-US" dirty="0">
              <a:latin typeface="_PDMS_Saleem_QuranFont" panose="02010000000000000000" pitchFamily="2" charset="-78"/>
              <a:cs typeface="_PDMS_Saleem_QuranFont" panose="02010000000000000000" pitchFamily="2" charset="-78"/>
            </a:endParaRPr>
          </a:p>
        </p:txBody>
      </p:sp>
      <p:sp>
        <p:nvSpPr>
          <p:cNvPr id="128004" name="Text Box 2"/>
          <p:cNvSpPr txBox="1">
            <a:spLocks noChangeArrowheads="1"/>
          </p:cNvSpPr>
          <p:nvPr/>
        </p:nvSpPr>
        <p:spPr bwMode="auto">
          <a:xfrm>
            <a:off x="410943" y="116632"/>
            <a:ext cx="6546371" cy="664797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rtl="1" eaLnBrk="1" hangingPunct="1"/>
            <a:r>
              <a:rPr lang="fa-IR" dirty="0">
                <a:latin typeface="_PDMS_Saleem_QuranFont" panose="02010000000000000000" pitchFamily="2" charset="-78"/>
                <a:cs typeface="_PDMS_Saleem_QuranFont" panose="02010000000000000000" pitchFamily="2" charset="-78"/>
              </a:rPr>
              <a:t>7</a:t>
            </a:r>
            <a:r>
              <a:rPr lang="ar-SA" dirty="0">
                <a:latin typeface="_PDMS_Saleem_QuranFont" panose="02010000000000000000" pitchFamily="2" charset="-78"/>
                <a:cs typeface="B Nazanin" panose="00000400000000000000" pitchFamily="2" charset="-78"/>
              </a:rPr>
              <a:t>- همچنين از ماه ششم تولد كودك به بعد، در هنگام پايش رشد، رويش دندانها را بررسي و با جدول رويش دندانها مقايسه كنيد.</a:t>
            </a:r>
            <a:endParaRPr lang="fa-IR" dirty="0">
              <a:latin typeface="_PDMS_Saleem_QuranFont" panose="02010000000000000000" pitchFamily="2" charset="-78"/>
              <a:cs typeface="B Nazanin" panose="00000400000000000000" pitchFamily="2" charset="-78"/>
            </a:endParaRPr>
          </a:p>
          <a:p>
            <a:pPr rtl="1" eaLnBrk="1" hangingPunct="1"/>
            <a:endParaRPr lang="en-US" dirty="0">
              <a:latin typeface="_PDMS_Saleem_QuranFont" panose="02010000000000000000" pitchFamily="2" charset="-78"/>
              <a:cs typeface="B Nazanin" panose="00000400000000000000" pitchFamily="2" charset="-78"/>
            </a:endParaRPr>
          </a:p>
          <a:p>
            <a:pPr rtl="1" eaLnBrk="1" hangingPunct="1"/>
            <a:r>
              <a:rPr lang="ar-SA" dirty="0">
                <a:latin typeface="_PDMS_Saleem_QuranFont" panose="02010000000000000000" pitchFamily="2" charset="-78"/>
                <a:cs typeface="B Nazanin" panose="00000400000000000000" pitchFamily="2" charset="-78"/>
              </a:rPr>
              <a:t>8 - اين جدول شما را در يافتن زمان تأخير رويش دندان كمك مي‌كند. مثلا دندان پيش مياني پايين كه بايد در سن 6 تا 8 ماهگي رويش كند. اگر تا 17 ماهگي رويش نكرده باشد (يعني از 8 ماهگي، 9 ماه تاخير داشته است) نياز به ارجاع دارد. همينطور در مورد ساير دندانهاي شيري، حداكثر زماني را كه شما مي‌توانيد منتظر رويش دندان باشيد، در جدول </a:t>
            </a:r>
            <a:r>
              <a:rPr lang="en-US" dirty="0" smtClean="0">
                <a:latin typeface="_PDMS_Saleem_QuranFont" panose="02010000000000000000" pitchFamily="2" charset="-78"/>
                <a:cs typeface="B Nazanin" panose="00000400000000000000" pitchFamily="2" charset="-78"/>
              </a:rPr>
              <a:t> </a:t>
            </a:r>
            <a:r>
              <a:rPr lang="fa-IR" dirty="0" smtClean="0">
                <a:latin typeface="_PDMS_Saleem_QuranFont" panose="02010000000000000000" pitchFamily="2" charset="-78"/>
                <a:cs typeface="B Nazanin" panose="00000400000000000000" pitchFamily="2" charset="-78"/>
              </a:rPr>
              <a:t>با</a:t>
            </a:r>
            <a:r>
              <a:rPr lang="fa-IR" dirty="0" smtClean="0">
                <a:solidFill>
                  <a:srgbClr val="FF0000"/>
                </a:solidFill>
                <a:latin typeface="_PDMS_Saleem_QuranFont" panose="02010000000000000000" pitchFamily="2" charset="-78"/>
                <a:cs typeface="B Nazanin" panose="00000400000000000000" pitchFamily="2" charset="-78"/>
              </a:rPr>
              <a:t>رنگ قرمز </a:t>
            </a:r>
            <a:r>
              <a:rPr lang="ar-SA" dirty="0" smtClean="0">
                <a:latin typeface="_PDMS_Saleem_QuranFont" panose="02010000000000000000" pitchFamily="2" charset="-78"/>
                <a:cs typeface="B Nazanin" panose="00000400000000000000" pitchFamily="2" charset="-78"/>
              </a:rPr>
              <a:t>نوشته </a:t>
            </a:r>
            <a:r>
              <a:rPr lang="ar-SA" dirty="0">
                <a:latin typeface="_PDMS_Saleem_QuranFont" panose="02010000000000000000" pitchFamily="2" charset="-78"/>
                <a:cs typeface="B Nazanin" panose="00000400000000000000" pitchFamily="2" charset="-78"/>
              </a:rPr>
              <a:t>شده است.</a:t>
            </a:r>
            <a:endParaRPr lang="fa-IR" dirty="0">
              <a:latin typeface="_PDMS_Saleem_QuranFont" panose="02010000000000000000" pitchFamily="2" charset="-78"/>
              <a:cs typeface="B Nazanin" panose="00000400000000000000" pitchFamily="2" charset="-78"/>
            </a:endParaRPr>
          </a:p>
          <a:p>
            <a:pPr rtl="1" eaLnBrk="1" hangingPunct="1"/>
            <a:endParaRPr lang="en-US" dirty="0">
              <a:latin typeface="_PDMS_Saleem_QuranFont" panose="02010000000000000000" pitchFamily="2" charset="-78"/>
              <a:cs typeface="B Nazanin" panose="00000400000000000000" pitchFamily="2" charset="-78"/>
            </a:endParaRPr>
          </a:p>
          <a:p>
            <a:pPr rtl="1" eaLnBrk="1" hangingPunct="1"/>
            <a:r>
              <a:rPr lang="ar-SA" dirty="0">
                <a:latin typeface="_PDMS_Saleem_QuranFont" panose="02010000000000000000" pitchFamily="2" charset="-78"/>
                <a:cs typeface="B Nazanin" panose="00000400000000000000" pitchFamily="2" charset="-78"/>
              </a:rPr>
              <a:t>9 - اگر تا اين زمان هنوز دندان كودك رويش نكرده، در  مربع سمت راست همان دندان، علامت ضربدر(×) گذاشته، كودك را به مركز بهداشتي درماني داراي واحد </a:t>
            </a:r>
            <a:r>
              <a:rPr lang="fa-IR" dirty="0" smtClean="0">
                <a:latin typeface="_PDMS_Saleem_QuranFont" panose="02010000000000000000" pitchFamily="2" charset="-78"/>
                <a:cs typeface="B Nazanin" panose="00000400000000000000" pitchFamily="2" charset="-78"/>
              </a:rPr>
              <a:t>دندانپزشکی</a:t>
            </a:r>
            <a:r>
              <a:rPr lang="ar-SA" dirty="0" smtClean="0">
                <a:latin typeface="_PDMS_Saleem_QuranFont" panose="02010000000000000000" pitchFamily="2" charset="-78"/>
                <a:cs typeface="B Nazanin" panose="00000400000000000000" pitchFamily="2" charset="-78"/>
              </a:rPr>
              <a:t> </a:t>
            </a:r>
            <a:r>
              <a:rPr lang="ar-SA" dirty="0">
                <a:latin typeface="_PDMS_Saleem_QuranFont" panose="02010000000000000000" pitchFamily="2" charset="-78"/>
                <a:cs typeface="B Nazanin" panose="00000400000000000000" pitchFamily="2" charset="-78"/>
              </a:rPr>
              <a:t>ارجاع دهيد.</a:t>
            </a:r>
            <a:endParaRPr lang="fa-IR" dirty="0">
              <a:latin typeface="_PDMS_Saleem_QuranFont" panose="02010000000000000000" pitchFamily="2" charset="-78"/>
              <a:cs typeface="B Nazanin" panose="00000400000000000000" pitchFamily="2" charset="-78"/>
            </a:endParaRPr>
          </a:p>
          <a:p>
            <a:pPr rtl="1" eaLnBrk="1" hangingPunct="1"/>
            <a:endParaRPr lang="en-US" dirty="0">
              <a:latin typeface="_PDMS_Saleem_QuranFont" panose="02010000000000000000" pitchFamily="2" charset="-78"/>
              <a:cs typeface="B Nazanin" panose="00000400000000000000" pitchFamily="2" charset="-78"/>
            </a:endParaRPr>
          </a:p>
          <a:p>
            <a:pPr rtl="1" eaLnBrk="1" hangingPunct="1"/>
            <a:r>
              <a:rPr lang="ar-SA" dirty="0">
                <a:latin typeface="_PDMS_Saleem_QuranFont" panose="02010000000000000000" pitchFamily="2" charset="-78"/>
                <a:cs typeface="B Nazanin" panose="00000400000000000000" pitchFamily="2" charset="-78"/>
              </a:rPr>
              <a:t>10 - در قسمت پايين صفحه، 4 شكل دنداني وجود دارد كه لازم است از دو سالگي تا پنج سالگي، سالي يكبار معاينه دقيق دهان و دندانهاي كودك بعمل آيد و وضعيت دنداني وي در فرم ثبت گردد. دندان پوسيده را با مداد مشكي كاملا </a:t>
            </a:r>
            <a:r>
              <a:rPr lang="ar-SA" b="1" dirty="0">
                <a:latin typeface="_PDMS_Saleem_QuranFont" panose="02010000000000000000" pitchFamily="2" charset="-78"/>
                <a:cs typeface="B Nazanin" panose="00000400000000000000" pitchFamily="2" charset="-78"/>
              </a:rPr>
              <a:t>سياه</a:t>
            </a:r>
            <a:r>
              <a:rPr lang="ar-SA" dirty="0">
                <a:latin typeface="_PDMS_Saleem_QuranFont" panose="02010000000000000000" pitchFamily="2" charset="-78"/>
                <a:cs typeface="B Nazanin" panose="00000400000000000000" pitchFamily="2" charset="-78"/>
              </a:rPr>
              <a:t> كنيد و دندان كشيده يا افتاده را علامت ضربدر (×) بزنيد.</a:t>
            </a:r>
            <a:endParaRPr lang="fa-IR" dirty="0">
              <a:latin typeface="_PDMS_Saleem_QuranFont" panose="02010000000000000000" pitchFamily="2" charset="-78"/>
              <a:cs typeface="B Nazanin" panose="00000400000000000000" pitchFamily="2" charset="-78"/>
            </a:endParaRPr>
          </a:p>
          <a:p>
            <a:pPr rtl="1" eaLnBrk="1" hangingPunct="1"/>
            <a:endParaRPr lang="en-US" dirty="0">
              <a:latin typeface="_PDMS_Saleem_QuranFont" panose="02010000000000000000" pitchFamily="2" charset="-78"/>
              <a:cs typeface="B Nazanin" panose="00000400000000000000" pitchFamily="2" charset="-78"/>
            </a:endParaRPr>
          </a:p>
          <a:p>
            <a:pPr rtl="1" eaLnBrk="1" hangingPunct="1"/>
            <a:r>
              <a:rPr lang="ar-SA" dirty="0">
                <a:latin typeface="_PDMS_Saleem_QuranFont" panose="02010000000000000000" pitchFamily="2" charset="-78"/>
                <a:cs typeface="B Nazanin" panose="00000400000000000000" pitchFamily="2" charset="-78"/>
              </a:rPr>
              <a:t>11 - در صورت وجود پوسيدگي دندان، كودك را به مركز ارجاع دهيد. طبق دستور عمل ارجاع ، وضعيت را پيگيري كنيد. توصيه‌هاي لازم در مورد اهميت دندانهاي شيري، مسواك زدن، نخ كشيدن، تغذيه صحيح، اثر مكيدن انگشت، اهميت دندان 6 و ... را در طي اين سالها به والدين و سپس به خود كودك آموزش </a:t>
            </a:r>
            <a:r>
              <a:rPr lang="ar-SA" dirty="0" smtClean="0">
                <a:latin typeface="_PDMS_Saleem_QuranFont" panose="02010000000000000000" pitchFamily="2" charset="-78"/>
                <a:cs typeface="B Nazanin" panose="00000400000000000000" pitchFamily="2" charset="-78"/>
              </a:rPr>
              <a:t>دهيد</a:t>
            </a:r>
            <a:r>
              <a:rPr lang="fa-IR" dirty="0" smtClean="0">
                <a:latin typeface="_PDMS_Saleem_QuranFont" panose="02010000000000000000" pitchFamily="2" charset="-78"/>
                <a:cs typeface="B Nazanin" panose="00000400000000000000" pitchFamily="2" charset="-78"/>
              </a:rPr>
              <a:t>.</a:t>
            </a:r>
            <a:endParaRPr lang="fa-IR" dirty="0">
              <a:latin typeface="_PDMS_Saleem_QuranFont" panose="02010000000000000000" pitchFamily="2" charset="-78"/>
              <a:cs typeface="B Nazanin" panose="00000400000000000000" pitchFamily="2" charset="-78"/>
            </a:endParaRPr>
          </a:p>
          <a:p>
            <a:pPr rtl="1" eaLnBrk="1" hangingPunct="1">
              <a:spcBef>
                <a:spcPct val="50000"/>
              </a:spcBef>
            </a:pPr>
            <a:endParaRPr lang="en-US" sz="2000" dirty="0">
              <a:solidFill>
                <a:srgbClr val="00FF99"/>
              </a:solidFill>
              <a:latin typeface="_PDMS_Saleem_QuranFont" panose="02010000000000000000" pitchFamily="2" charset="-78"/>
              <a:cs typeface="_PDMS_Saleem_QuranFont" panose="02010000000000000000" pitchFamily="2" charset="-78"/>
            </a:endParaRPr>
          </a:p>
        </p:txBody>
      </p:sp>
    </p:spTree>
  </p:cSld>
  <p:clrMapOvr>
    <a:masterClrMapping/>
  </p:clrMapOvr>
  <p:transition spd="med">
    <p:pull/>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29028" name="Picture 2" descr="4"/>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1476672" y="0"/>
            <a:ext cx="10620672" cy="7070374"/>
          </a:xfrm>
          <a:noFill/>
        </p:spPr>
      </p:pic>
      <p:sp>
        <p:nvSpPr>
          <p:cNvPr id="129027"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1110EC6-B8E7-41A5-8C5E-FC90CA11B6A8}" type="slidenum">
              <a:rPr lang="ar-SA">
                <a:latin typeface="_PDMS_Saleem_QuranFont" panose="02010000000000000000" pitchFamily="2" charset="-78"/>
                <a:cs typeface="_PDMS_Saleem_QuranFont" panose="02010000000000000000" pitchFamily="2" charset="-78"/>
              </a:rPr>
              <a:pPr eaLnBrk="1" hangingPunct="1"/>
              <a:t>123</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0051"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E9292AF-EEF5-41D6-8C9C-3521F9088937}" type="slidenum">
              <a:rPr lang="ar-SA">
                <a:latin typeface="_PDMS_Saleem_QuranFont" panose="02010000000000000000" pitchFamily="2" charset="-78"/>
                <a:cs typeface="_PDMS_Saleem_QuranFont" panose="02010000000000000000" pitchFamily="2" charset="-78"/>
              </a:rPr>
              <a:pPr eaLnBrk="1" hangingPunct="1"/>
              <a:t>124</a:t>
            </a:fld>
            <a:endParaRPr lang="en-US" dirty="0">
              <a:latin typeface="_PDMS_Saleem_QuranFont" panose="02010000000000000000" pitchFamily="2" charset="-78"/>
              <a:cs typeface="_PDMS_Saleem_QuranFont" panose="02010000000000000000" pitchFamily="2" charset="-78"/>
            </a:endParaRPr>
          </a:p>
        </p:txBody>
      </p:sp>
      <p:sp>
        <p:nvSpPr>
          <p:cNvPr id="130052" name="Rectangle 2"/>
          <p:cNvSpPr>
            <a:spLocks noChangeArrowheads="1"/>
          </p:cNvSpPr>
          <p:nvPr/>
        </p:nvSpPr>
        <p:spPr bwMode="auto">
          <a:xfrm>
            <a:off x="0" y="44624"/>
            <a:ext cx="9144000" cy="723274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ar-SA" sz="1600" i="1" dirty="0">
                <a:solidFill>
                  <a:schemeClr val="accent1"/>
                </a:solidFill>
                <a:latin typeface="_PDMS_Saleem_QuranFont" panose="02010000000000000000" pitchFamily="2" charset="-78"/>
                <a:cs typeface="B Titr" panose="00000700000000000000" pitchFamily="2" charset="-78"/>
              </a:rPr>
              <a:t>دستورالعمل تكميل فرم مراقبت دهان و دندان كودكان 6 </a:t>
            </a:r>
            <a:r>
              <a:rPr lang="ar-SA" sz="1600" i="1" dirty="0" smtClean="0">
                <a:solidFill>
                  <a:schemeClr val="accent1"/>
                </a:solidFill>
                <a:latin typeface="_PDMS_Saleem_QuranFont" panose="02010000000000000000" pitchFamily="2" charset="-78"/>
                <a:cs typeface="B Titr" panose="00000700000000000000" pitchFamily="2" charset="-78"/>
              </a:rPr>
              <a:t>تا</a:t>
            </a:r>
            <a:r>
              <a:rPr lang="fa-IR" sz="1600" i="1" dirty="0" smtClean="0">
                <a:solidFill>
                  <a:schemeClr val="accent1"/>
                </a:solidFill>
                <a:latin typeface="_PDMS_Saleem_QuranFont" panose="02010000000000000000" pitchFamily="2" charset="-78"/>
                <a:cs typeface="B Titr" panose="00000700000000000000" pitchFamily="2" charset="-78"/>
              </a:rPr>
              <a:t>12</a:t>
            </a:r>
            <a:r>
              <a:rPr lang="ar-SA" sz="1600" i="1" dirty="0" smtClean="0">
                <a:solidFill>
                  <a:schemeClr val="accent1"/>
                </a:solidFill>
                <a:latin typeface="_PDMS_Saleem_QuranFont" panose="02010000000000000000" pitchFamily="2" charset="-78"/>
                <a:cs typeface="B Titr" panose="00000700000000000000" pitchFamily="2" charset="-78"/>
              </a:rPr>
              <a:t>سال</a:t>
            </a:r>
            <a:endParaRPr lang="en-US" sz="1600" i="1" dirty="0">
              <a:solidFill>
                <a:schemeClr val="accent1"/>
              </a:solidFill>
              <a:latin typeface="_PDMS_Saleem_QuranFont" panose="02010000000000000000" pitchFamily="2" charset="-78"/>
              <a:cs typeface="B Nazanin" panose="00000400000000000000" pitchFamily="2" charset="-78"/>
            </a:endParaRPr>
          </a:p>
          <a:p>
            <a:pPr rtl="1" eaLnBrk="1" hangingPunct="1"/>
            <a:r>
              <a:rPr lang="ar-SA" sz="1600" dirty="0">
                <a:latin typeface="_PDMS_Saleem_QuranFont" panose="02010000000000000000" pitchFamily="2" charset="-78"/>
                <a:cs typeface="B Nazanin" panose="00000400000000000000" pitchFamily="2" charset="-78"/>
              </a:rPr>
              <a:t>اين فرم تقريبا شبيه فرم كودكان زير 6 سال است. در بالاي صفحه جدول تأخير در رويش دندانهاي دائمي بر حسب سال قرار </a:t>
            </a:r>
            <a:r>
              <a:rPr lang="ar-SA" sz="1600" dirty="0" smtClean="0">
                <a:latin typeface="_PDMS_Saleem_QuranFont" panose="02010000000000000000" pitchFamily="2" charset="-78"/>
                <a:cs typeface="B Nazanin" panose="00000400000000000000" pitchFamily="2" charset="-78"/>
              </a:rPr>
              <a:t>دارد. اگر</a:t>
            </a:r>
            <a:endParaRPr lang="fa-IR" sz="1600" dirty="0" smtClean="0">
              <a:latin typeface="_PDMS_Saleem_QuranFont" panose="02010000000000000000" pitchFamily="2" charset="-78"/>
              <a:cs typeface="B Nazanin" panose="00000400000000000000" pitchFamily="2" charset="-78"/>
            </a:endParaRPr>
          </a:p>
          <a:p>
            <a:pPr rtl="1" eaLnBrk="1" hangingPunct="1"/>
            <a:endParaRPr lang="fa-IR" sz="1600" dirty="0" smtClean="0">
              <a:latin typeface="_PDMS_Saleem_QuranFont" panose="02010000000000000000" pitchFamily="2" charset="-78"/>
              <a:cs typeface="B Nazanin" panose="00000400000000000000" pitchFamily="2" charset="-78"/>
            </a:endParaRPr>
          </a:p>
          <a:p>
            <a:pPr rtl="1" eaLnBrk="1" hangingPunct="1"/>
            <a:r>
              <a:rPr lang="ar-SA" sz="1600" dirty="0" smtClean="0">
                <a:latin typeface="_PDMS_Saleem_QuranFont" panose="02010000000000000000" pitchFamily="2" charset="-78"/>
                <a:cs typeface="B Nazanin" panose="00000400000000000000" pitchFamily="2" charset="-78"/>
              </a:rPr>
              <a:t> دنداني ديرتر از زمان مشخص شده رويش كند، نياز به ارجاع دارد. به عنوان مثال دندان پيش مياني پايين كه بايد در 6 تا 7 سالگي </a:t>
            </a:r>
            <a:endParaRPr lang="fa-IR" sz="1600" dirty="0" smtClean="0">
              <a:latin typeface="_PDMS_Saleem_QuranFont" panose="02010000000000000000" pitchFamily="2" charset="-78"/>
              <a:cs typeface="B Nazanin" panose="00000400000000000000" pitchFamily="2" charset="-78"/>
            </a:endParaRPr>
          </a:p>
          <a:p>
            <a:pPr rtl="1" eaLnBrk="1" hangingPunct="1"/>
            <a:endParaRPr lang="fa-IR" sz="1600" dirty="0">
              <a:latin typeface="_PDMS_Saleem_QuranFont" panose="02010000000000000000" pitchFamily="2" charset="-78"/>
              <a:cs typeface="B Nazanin" panose="00000400000000000000" pitchFamily="2" charset="-78"/>
            </a:endParaRPr>
          </a:p>
          <a:p>
            <a:pPr rtl="1" eaLnBrk="1" hangingPunct="1"/>
            <a:r>
              <a:rPr lang="ar-SA" sz="1600" dirty="0">
                <a:latin typeface="_PDMS_Saleem_QuranFont" panose="02010000000000000000" pitchFamily="2" charset="-78"/>
                <a:cs typeface="B Nazanin" panose="00000400000000000000" pitchFamily="2" charset="-78"/>
              </a:rPr>
              <a:t>رويش كند، ا گر تا 9 سالگي رويش نكرد باشد. در قسمت مربع سمت راست مربوط به همان دندان علامت ضربدر(×) بگذاريد و كودك </a:t>
            </a:r>
            <a:endParaRPr lang="fa-IR" sz="1600" dirty="0">
              <a:latin typeface="_PDMS_Saleem_QuranFont" panose="02010000000000000000" pitchFamily="2" charset="-78"/>
              <a:cs typeface="B Nazanin" panose="00000400000000000000" pitchFamily="2" charset="-78"/>
            </a:endParaRPr>
          </a:p>
          <a:p>
            <a:pPr rtl="1" eaLnBrk="1" hangingPunct="1"/>
            <a:endParaRPr lang="fa-IR" sz="1600" dirty="0">
              <a:latin typeface="_PDMS_Saleem_QuranFont" panose="02010000000000000000" pitchFamily="2" charset="-78"/>
              <a:cs typeface="B Nazanin" panose="00000400000000000000" pitchFamily="2" charset="-78"/>
            </a:endParaRPr>
          </a:p>
          <a:p>
            <a:pPr rtl="1" eaLnBrk="1" hangingPunct="1"/>
            <a:r>
              <a:rPr lang="ar-SA" sz="1600" dirty="0">
                <a:latin typeface="_PDMS_Saleem_QuranFont" panose="02010000000000000000" pitchFamily="2" charset="-78"/>
                <a:cs typeface="B Nazanin" panose="00000400000000000000" pitchFamily="2" charset="-78"/>
              </a:rPr>
              <a:t>را ارجاع دهيد.شکلهای زیر جدول ،وضعیت دندانهای شیری و دایمی را نشان میدهد.وضعیت دندانهای دایمی را  بيرون و دندانهاي شيري </a:t>
            </a:r>
            <a:endParaRPr lang="fa-IR" sz="1600" dirty="0">
              <a:latin typeface="_PDMS_Saleem_QuranFont" panose="02010000000000000000" pitchFamily="2" charset="-78"/>
              <a:cs typeface="B Nazanin" panose="00000400000000000000" pitchFamily="2" charset="-78"/>
            </a:endParaRPr>
          </a:p>
          <a:p>
            <a:pPr rtl="1" eaLnBrk="1" hangingPunct="1"/>
            <a:endParaRPr lang="fa-IR" sz="1600" dirty="0">
              <a:latin typeface="_PDMS_Saleem_QuranFont" panose="02010000000000000000" pitchFamily="2" charset="-78"/>
              <a:cs typeface="B Nazanin" panose="00000400000000000000" pitchFamily="2" charset="-78"/>
            </a:endParaRPr>
          </a:p>
          <a:p>
            <a:pPr rtl="1" eaLnBrk="1" hangingPunct="1"/>
            <a:r>
              <a:rPr lang="ar-SA" sz="1600" dirty="0">
                <a:latin typeface="_PDMS_Saleem_QuranFont" panose="02010000000000000000" pitchFamily="2" charset="-78"/>
                <a:cs typeface="B Nazanin" panose="00000400000000000000" pitchFamily="2" charset="-78"/>
              </a:rPr>
              <a:t>را در قسمت داخل ثبت كنيد. دندان پوسيده را كاملا سياه، دندان كشيده شده يا افتاده را هم با علامت ضربدر(×) مشخص كنيد. در صورت وجود پوسيدگي در دندانهاي شيري و دائمي كودك را به مركز بهداشتي درماني ارجاع دهيد.</a:t>
            </a:r>
            <a:endParaRPr lang="fa-IR" sz="1600" dirty="0">
              <a:latin typeface="_PDMS_Saleem_QuranFont" panose="02010000000000000000" pitchFamily="2" charset="-78"/>
              <a:cs typeface="B Nazanin" panose="00000400000000000000" pitchFamily="2" charset="-78"/>
            </a:endParaRPr>
          </a:p>
          <a:p>
            <a:pPr rtl="1" eaLnBrk="1" hangingPunct="1"/>
            <a:endParaRPr lang="fa-IR" sz="1600" dirty="0">
              <a:latin typeface="_PDMS_Saleem_QuranFont" panose="02010000000000000000" pitchFamily="2" charset="-78"/>
              <a:cs typeface="B Nazanin" panose="00000400000000000000" pitchFamily="2" charset="-78"/>
            </a:endParaRPr>
          </a:p>
          <a:p>
            <a:pPr rtl="1" eaLnBrk="1" hangingPunct="1"/>
            <a:r>
              <a:rPr lang="ar-SA" sz="1600" dirty="0">
                <a:latin typeface="_PDMS_Saleem_QuranFont" panose="02010000000000000000" pitchFamily="2" charset="-78"/>
                <a:cs typeface="B Nazanin" panose="00000400000000000000" pitchFamily="2" charset="-78"/>
              </a:rPr>
              <a:t>چون در اين دوران، دندانهاي </a:t>
            </a:r>
            <a:r>
              <a:rPr lang="fa-IR" sz="1600" dirty="0" smtClean="0">
                <a:latin typeface="_PDMS_Saleem_QuranFont" panose="02010000000000000000" pitchFamily="2" charset="-78"/>
                <a:cs typeface="B Nazanin" panose="00000400000000000000" pitchFamily="2" charset="-78"/>
              </a:rPr>
              <a:t>ش</a:t>
            </a:r>
            <a:r>
              <a:rPr lang="ar-SA" sz="1600" dirty="0" smtClean="0">
                <a:latin typeface="_PDMS_Saleem_QuranFont" panose="02010000000000000000" pitchFamily="2" charset="-78"/>
                <a:cs typeface="B Nazanin" panose="00000400000000000000" pitchFamily="2" charset="-78"/>
              </a:rPr>
              <a:t>يري </a:t>
            </a:r>
            <a:r>
              <a:rPr lang="ar-SA" sz="1600" dirty="0">
                <a:latin typeface="_PDMS_Saleem_QuranFont" panose="02010000000000000000" pitchFamily="2" charset="-78"/>
                <a:cs typeface="B Nazanin" panose="00000400000000000000" pitchFamily="2" charset="-78"/>
              </a:rPr>
              <a:t>كودك در حال افتادن و دندانهاي دائمي در حال رويش است، وضعيت هر دو سري دنداني بايد ثبت </a:t>
            </a:r>
            <a:endParaRPr lang="fa-IR" sz="1600" dirty="0">
              <a:latin typeface="_PDMS_Saleem_QuranFont" panose="02010000000000000000" pitchFamily="2" charset="-78"/>
              <a:cs typeface="B Nazanin" panose="00000400000000000000" pitchFamily="2" charset="-78"/>
            </a:endParaRPr>
          </a:p>
          <a:p>
            <a:pPr rtl="1" eaLnBrk="1" hangingPunct="1"/>
            <a:endParaRPr lang="fa-IR" sz="1600" dirty="0">
              <a:latin typeface="_PDMS_Saleem_QuranFont" panose="02010000000000000000" pitchFamily="2" charset="-78"/>
              <a:cs typeface="B Nazanin" panose="00000400000000000000" pitchFamily="2" charset="-78"/>
            </a:endParaRPr>
          </a:p>
          <a:p>
            <a:pPr rtl="1" eaLnBrk="1" hangingPunct="1"/>
            <a:r>
              <a:rPr lang="ar-SA" sz="1600" dirty="0">
                <a:latin typeface="_PDMS_Saleem_QuranFont" panose="02010000000000000000" pitchFamily="2" charset="-78"/>
                <a:cs typeface="B Nazanin" panose="00000400000000000000" pitchFamily="2" charset="-78"/>
              </a:rPr>
              <a:t>شود. اگر دندان شيري افتاده و دندان دائمي رويش كرده، وضعيت آنرا بر روي شكل بيروني علامت بزنيد.. اگر هنوز دندان شيري نيفتاده </a:t>
            </a:r>
            <a:endParaRPr lang="fa-IR" sz="1600" dirty="0">
              <a:latin typeface="_PDMS_Saleem_QuranFont" panose="02010000000000000000" pitchFamily="2" charset="-78"/>
              <a:cs typeface="B Nazanin" panose="00000400000000000000" pitchFamily="2" charset="-78"/>
            </a:endParaRPr>
          </a:p>
          <a:p>
            <a:pPr rtl="1" eaLnBrk="1" hangingPunct="1"/>
            <a:endParaRPr lang="fa-IR" sz="1600" dirty="0">
              <a:latin typeface="_PDMS_Saleem_QuranFont" panose="02010000000000000000" pitchFamily="2" charset="-78"/>
              <a:cs typeface="B Nazanin" panose="00000400000000000000" pitchFamily="2" charset="-78"/>
            </a:endParaRPr>
          </a:p>
          <a:p>
            <a:pPr rtl="1" eaLnBrk="1" hangingPunct="1"/>
            <a:r>
              <a:rPr lang="ar-SA" sz="1600" dirty="0">
                <a:latin typeface="_PDMS_Saleem_QuranFont" panose="02010000000000000000" pitchFamily="2" charset="-78"/>
                <a:cs typeface="B Nazanin" panose="00000400000000000000" pitchFamily="2" charset="-78"/>
              </a:rPr>
              <a:t>و دندان دائمي هم بيرون نيامده، وضعيت دندان شيري را بر روي شكل داخلي مشخص كنيد. اگر هم دندان شيري و هم دندان دائمي موجود </a:t>
            </a:r>
            <a:endParaRPr lang="fa-IR" sz="1600" dirty="0">
              <a:latin typeface="_PDMS_Saleem_QuranFont" panose="02010000000000000000" pitchFamily="2" charset="-78"/>
              <a:cs typeface="B Nazanin" panose="00000400000000000000" pitchFamily="2" charset="-78"/>
            </a:endParaRPr>
          </a:p>
          <a:p>
            <a:pPr rtl="1" eaLnBrk="1" hangingPunct="1"/>
            <a:endParaRPr lang="fa-IR" sz="1600" dirty="0">
              <a:latin typeface="_PDMS_Saleem_QuranFont" panose="02010000000000000000" pitchFamily="2" charset="-78"/>
              <a:cs typeface="B Nazanin" panose="00000400000000000000" pitchFamily="2" charset="-78"/>
            </a:endParaRPr>
          </a:p>
          <a:p>
            <a:pPr rtl="1" eaLnBrk="1" hangingPunct="1"/>
            <a:r>
              <a:rPr lang="ar-SA" sz="1600" dirty="0">
                <a:latin typeface="_PDMS_Saleem_QuranFont" panose="02010000000000000000" pitchFamily="2" charset="-78"/>
                <a:cs typeface="B Nazanin" panose="00000400000000000000" pitchFamily="2" charset="-78"/>
              </a:rPr>
              <a:t>است، مثلا دندان شماره 1 از طرف داخل دهان در آمده و دندان پيش مياني شيري هم هنوز در دهان باقيمانده، مشخصات هر دو را ثبت </a:t>
            </a:r>
            <a:endParaRPr lang="fa-IR" sz="1600" dirty="0">
              <a:latin typeface="_PDMS_Saleem_QuranFont" panose="02010000000000000000" pitchFamily="2" charset="-78"/>
              <a:cs typeface="B Nazanin" panose="00000400000000000000" pitchFamily="2" charset="-78"/>
            </a:endParaRPr>
          </a:p>
          <a:p>
            <a:pPr rtl="1" eaLnBrk="1" hangingPunct="1"/>
            <a:endParaRPr lang="fa-IR" sz="1600" dirty="0">
              <a:latin typeface="_PDMS_Saleem_QuranFont" panose="02010000000000000000" pitchFamily="2" charset="-78"/>
              <a:cs typeface="B Nazanin" panose="00000400000000000000" pitchFamily="2" charset="-78"/>
            </a:endParaRPr>
          </a:p>
          <a:p>
            <a:pPr rtl="1" eaLnBrk="1" hangingPunct="1"/>
            <a:r>
              <a:rPr lang="ar-SA" sz="1600" dirty="0">
                <a:latin typeface="_PDMS_Saleem_QuranFont" panose="02010000000000000000" pitchFamily="2" charset="-78"/>
                <a:cs typeface="B Nazanin" panose="00000400000000000000" pitchFamily="2" charset="-78"/>
              </a:rPr>
              <a:t>كنيد و كودك رابه مركز بهداشتي درماني جهت كشيدن فوري دندان شيري ارجاع دهيد.</a:t>
            </a:r>
            <a:endParaRPr lang="fa-IR" sz="1600" dirty="0">
              <a:latin typeface="_PDMS_Saleem_QuranFont" panose="02010000000000000000" pitchFamily="2" charset="-78"/>
              <a:cs typeface="B Nazanin" panose="00000400000000000000" pitchFamily="2" charset="-78"/>
            </a:endParaRPr>
          </a:p>
          <a:p>
            <a:pPr rtl="1" eaLnBrk="1" hangingPunct="1"/>
            <a:endParaRPr lang="en-US" sz="1600" dirty="0">
              <a:latin typeface="_PDMS_Saleem_QuranFont" panose="02010000000000000000" pitchFamily="2" charset="-78"/>
              <a:cs typeface="B Nazanin" panose="00000400000000000000" pitchFamily="2" charset="-78"/>
            </a:endParaRPr>
          </a:p>
          <a:p>
            <a:pPr rtl="1" eaLnBrk="1" hangingPunct="1"/>
            <a:r>
              <a:rPr lang="ar-SA" sz="1600" dirty="0">
                <a:latin typeface="_PDMS_Saleem_QuranFont" panose="02010000000000000000" pitchFamily="2" charset="-78"/>
                <a:cs typeface="B Nazanin" panose="00000400000000000000" pitchFamily="2" charset="-78"/>
              </a:rPr>
              <a:t>پس از برگشت برگه ارجاع، خدمت درماني انجام شده را برروي فرم كودك وارد كنيد. جهت ثبت دندان پر شده، كنار دنداني كه علامت پوسيده خورده است، كلمه ترميم شده درج كنيد.</a:t>
            </a:r>
            <a:endParaRPr lang="fa-IR" sz="1600" dirty="0">
              <a:latin typeface="_PDMS_Saleem_QuranFont" panose="02010000000000000000" pitchFamily="2" charset="-78"/>
              <a:cs typeface="B Nazanin" panose="00000400000000000000" pitchFamily="2" charset="-78"/>
            </a:endParaRPr>
          </a:p>
          <a:p>
            <a:pPr rtl="1" eaLnBrk="1" hangingPunct="1"/>
            <a:endParaRPr lang="en-US" sz="1600" dirty="0">
              <a:latin typeface="_PDMS_Saleem_QuranFont" panose="02010000000000000000" pitchFamily="2" charset="-78"/>
              <a:cs typeface="B Nazanin" panose="00000400000000000000" pitchFamily="2" charset="-78"/>
            </a:endParaRPr>
          </a:p>
          <a:p>
            <a:pPr rtl="1" eaLnBrk="1" hangingPunct="1"/>
            <a:r>
              <a:rPr lang="ar-SA" sz="1600" dirty="0">
                <a:latin typeface="_PDMS_Saleem_QuranFont" panose="02010000000000000000" pitchFamily="2" charset="-78"/>
                <a:cs typeface="B Nazanin" panose="00000400000000000000" pitchFamily="2" charset="-78"/>
              </a:rPr>
              <a:t>براي مراقبت از كودكان در اين گروه سني لازم است از </a:t>
            </a:r>
            <a:r>
              <a:rPr lang="ar-SA" sz="1600" dirty="0" smtClean="0">
                <a:latin typeface="_PDMS_Saleem_QuranFont" panose="02010000000000000000" pitchFamily="2" charset="-78"/>
                <a:cs typeface="B Nazanin" panose="00000400000000000000" pitchFamily="2" charset="-78"/>
              </a:rPr>
              <a:t>6تا</a:t>
            </a:r>
            <a:r>
              <a:rPr lang="fa-IR" sz="1600" dirty="0" smtClean="0">
                <a:latin typeface="_PDMS_Saleem_QuranFont" panose="02010000000000000000" pitchFamily="2" charset="-78"/>
                <a:cs typeface="B Nazanin" panose="00000400000000000000" pitchFamily="2" charset="-78"/>
              </a:rPr>
              <a:t>12</a:t>
            </a:r>
            <a:r>
              <a:rPr lang="ar-SA" sz="1600" dirty="0" smtClean="0">
                <a:latin typeface="_PDMS_Saleem_QuranFont" panose="02010000000000000000" pitchFamily="2" charset="-78"/>
                <a:cs typeface="B Nazanin" panose="00000400000000000000" pitchFamily="2" charset="-78"/>
              </a:rPr>
              <a:t> </a:t>
            </a:r>
            <a:r>
              <a:rPr lang="ar-SA" sz="1600" dirty="0">
                <a:latin typeface="_PDMS_Saleem_QuranFont" panose="02010000000000000000" pitchFamily="2" charset="-78"/>
                <a:cs typeface="B Nazanin" panose="00000400000000000000" pitchFamily="2" charset="-78"/>
              </a:rPr>
              <a:t>سالگي، سالي يكبار معاينه دهان و دندان بعمل آيد و وضعيت دنداني در فرم به ثبت برسد.</a:t>
            </a:r>
            <a:endParaRPr lang="en-US" sz="1600" dirty="0">
              <a:latin typeface="_PDMS_Saleem_QuranFont" panose="02010000000000000000" pitchFamily="2" charset="-78"/>
              <a:cs typeface="B Nazanin" panose="00000400000000000000" pitchFamily="2" charset="-78"/>
            </a:endParaRPr>
          </a:p>
          <a:p>
            <a:pPr rtl="1" eaLnBrk="1" hangingPunct="1"/>
            <a:r>
              <a:rPr lang="ar-SA" sz="1600" dirty="0">
                <a:latin typeface="_PDMS_Saleem_QuranFont" panose="02010000000000000000" pitchFamily="2" charset="-78"/>
                <a:cs typeface="_PDMS_Saleem_QuranFont" panose="02010000000000000000" pitchFamily="2" charset="-78"/>
              </a:rPr>
              <a:t> </a:t>
            </a:r>
            <a:endParaRPr lang="en-US" sz="1600" dirty="0">
              <a:latin typeface="_PDMS_Saleem_QuranFont" panose="02010000000000000000" pitchFamily="2" charset="-78"/>
              <a:cs typeface="_PDMS_Saleem_QuranFont" panose="02010000000000000000" pitchFamily="2" charset="-78"/>
            </a:endParaRPr>
          </a:p>
          <a:p>
            <a:pPr algn="ctr"/>
            <a:endParaRPr lang="en-US" sz="1600"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1076" name="Rectangle 2"/>
          <p:cNvSpPr>
            <a:spLocks noGrp="1" noChangeArrowheads="1"/>
          </p:cNvSpPr>
          <p:nvPr>
            <p:ph type="title"/>
          </p:nvPr>
        </p:nvSpPr>
        <p:spPr/>
        <p:txBody>
          <a:bodyPr>
            <a:noAutofit/>
          </a:bodyPr>
          <a:lstStyle/>
          <a:p>
            <a:pPr algn="ctr" rtl="1" eaLnBrk="1" hangingPunct="1"/>
            <a:r>
              <a:rPr lang="fa-IR" sz="3200" b="1" dirty="0" smtClean="0">
                <a:solidFill>
                  <a:schemeClr val="accent1"/>
                </a:solidFill>
                <a:cs typeface="B Mitra" panose="00000400000000000000" pitchFamily="2" charset="-78"/>
              </a:rPr>
              <a:t> روش مسواك زدن كودكان 1تا 2 ساله</a:t>
            </a:r>
            <a:endParaRPr lang="en-US" sz="3200" b="1" dirty="0" smtClean="0">
              <a:solidFill>
                <a:schemeClr val="accent1"/>
              </a:solidFill>
              <a:cs typeface="B Mitra" panose="00000400000000000000" pitchFamily="2" charset="-78"/>
            </a:endParaRPr>
          </a:p>
        </p:txBody>
      </p:sp>
      <p:sp>
        <p:nvSpPr>
          <p:cNvPr id="131077" name="Rectangle 3"/>
          <p:cNvSpPr>
            <a:spLocks noGrp="1" noChangeArrowheads="1"/>
          </p:cNvSpPr>
          <p:nvPr>
            <p:ph idx="1"/>
          </p:nvPr>
        </p:nvSpPr>
        <p:spPr>
          <a:xfrm>
            <a:off x="467544" y="2148960"/>
            <a:ext cx="6347714" cy="3880773"/>
          </a:xfrm>
        </p:spPr>
        <p:txBody>
          <a:bodyPr>
            <a:normAutofit/>
          </a:bodyPr>
          <a:lstStyle/>
          <a:p>
            <a:pPr algn="r" rtl="1" eaLnBrk="1" hangingPunct="1">
              <a:lnSpc>
                <a:spcPct val="150000"/>
              </a:lnSpc>
            </a:pPr>
            <a:r>
              <a:rPr lang="fa-IR" sz="2000" dirty="0" smtClean="0">
                <a:cs typeface="B Nazanin" panose="00000400000000000000" pitchFamily="2" charset="-78"/>
              </a:rPr>
              <a:t> بهترين روش افقي است . مسواك روي سطوح خارجي،داخلي و جونده قرار گيرد و با حركات مالشي به جلو و عقب حركت داده شود </a:t>
            </a:r>
          </a:p>
          <a:p>
            <a:pPr algn="r" rtl="1" eaLnBrk="1" hangingPunct="1">
              <a:lnSpc>
                <a:spcPct val="150000"/>
              </a:lnSpc>
            </a:pPr>
            <a:r>
              <a:rPr lang="fa-IR" sz="2000" dirty="0" smtClean="0">
                <a:cs typeface="B Nazanin" panose="00000400000000000000" pitchFamily="2" charset="-78"/>
              </a:rPr>
              <a:t>در حدود 2 سالگي اگر كودك بتواند خمير دندان را در دهان نگه دارد كمي استفاده شود وگرنه بدون خمير دندان مسواك گردد</a:t>
            </a:r>
          </a:p>
          <a:p>
            <a:pPr algn="r" rtl="1" eaLnBrk="1" hangingPunct="1">
              <a:lnSpc>
                <a:spcPct val="150000"/>
              </a:lnSpc>
            </a:pPr>
            <a:r>
              <a:rPr lang="fa-IR" sz="2000" dirty="0" smtClean="0">
                <a:cs typeface="B Nazanin" panose="00000400000000000000" pitchFamily="2" charset="-78"/>
              </a:rPr>
              <a:t> آشنائي كودك با مسواك و كمك كردن به او در موقع مسواك كردن ضروري مي باشد</a:t>
            </a:r>
            <a:endParaRPr lang="en-US" sz="2000" dirty="0" smtClean="0">
              <a:cs typeface="B Nazanin" panose="00000400000000000000" pitchFamily="2" charset="-78"/>
            </a:endParaRPr>
          </a:p>
        </p:txBody>
      </p:sp>
      <p:sp>
        <p:nvSpPr>
          <p:cNvPr id="13107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975E35F-DE76-490B-A634-0CCFD11AEFAA}" type="slidenum">
              <a:rPr lang="ar-SA">
                <a:latin typeface="_PDMS_Saleem_QuranFont" panose="02010000000000000000" pitchFamily="2" charset="-78"/>
                <a:cs typeface="_PDMS_Saleem_QuranFont" panose="02010000000000000000" pitchFamily="2" charset="-78"/>
              </a:rPr>
              <a:pPr eaLnBrk="1" hangingPunct="1"/>
              <a:t>125</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2100" name="Rectangle 2"/>
          <p:cNvSpPr>
            <a:spLocks noGrp="1" noChangeArrowheads="1"/>
          </p:cNvSpPr>
          <p:nvPr>
            <p:ph type="title"/>
          </p:nvPr>
        </p:nvSpPr>
        <p:spPr>
          <a:xfrm>
            <a:off x="179512" y="474665"/>
            <a:ext cx="7065832" cy="1320800"/>
          </a:xfrm>
        </p:spPr>
        <p:txBody>
          <a:bodyPr>
            <a:normAutofit/>
          </a:bodyPr>
          <a:lstStyle/>
          <a:p>
            <a:pPr algn="ctr"/>
            <a:r>
              <a:rPr lang="fa-IR" sz="3200" b="1" dirty="0">
                <a:cs typeface="B Mitra" panose="00000400000000000000" pitchFamily="2" charset="-78"/>
              </a:rPr>
              <a:t>مراقبت دهان و دندان </a:t>
            </a:r>
            <a:r>
              <a:rPr lang="fa-IR" sz="3200" b="1" dirty="0" smtClean="0">
                <a:cs typeface="B Mitra" panose="00000400000000000000" pitchFamily="2" charset="-78"/>
              </a:rPr>
              <a:t>كودكان3تا5 </a:t>
            </a:r>
            <a:r>
              <a:rPr lang="fa-IR" sz="3200" b="1" dirty="0">
                <a:cs typeface="B Mitra" panose="00000400000000000000" pitchFamily="2" charset="-78"/>
              </a:rPr>
              <a:t>سال</a:t>
            </a:r>
            <a:endParaRPr lang="en-US" sz="3200" b="1" dirty="0">
              <a:cs typeface="B Mitra" panose="00000400000000000000" pitchFamily="2" charset="-78"/>
            </a:endParaRPr>
          </a:p>
        </p:txBody>
      </p:sp>
      <p:sp>
        <p:nvSpPr>
          <p:cNvPr id="132101" name="Rectangle 3"/>
          <p:cNvSpPr>
            <a:spLocks noGrp="1" noChangeArrowheads="1"/>
          </p:cNvSpPr>
          <p:nvPr>
            <p:ph idx="1"/>
          </p:nvPr>
        </p:nvSpPr>
        <p:spPr>
          <a:xfrm>
            <a:off x="467544" y="1700808"/>
            <a:ext cx="6514922" cy="4340555"/>
          </a:xfrm>
        </p:spPr>
        <p:txBody>
          <a:bodyPr>
            <a:noAutofit/>
          </a:bodyPr>
          <a:lstStyle/>
          <a:p>
            <a:pPr algn="r" rtl="1" eaLnBrk="1" hangingPunct="1">
              <a:lnSpc>
                <a:spcPct val="90000"/>
              </a:lnSpc>
            </a:pPr>
            <a:r>
              <a:rPr lang="fa-IR" sz="2400" dirty="0" smtClean="0">
                <a:cs typeface="B Nazanin" panose="00000400000000000000" pitchFamily="2" charset="-78"/>
              </a:rPr>
              <a:t>دفعات مصرف مواد قندي خطرناكتر از حجم ماده قندي مي باشد ( كاهش دفعات مصرف)</a:t>
            </a:r>
          </a:p>
          <a:p>
            <a:pPr algn="r" rtl="1" eaLnBrk="1" hangingPunct="1">
              <a:lnSpc>
                <a:spcPct val="90000"/>
              </a:lnSpc>
            </a:pPr>
            <a:r>
              <a:rPr lang="fa-IR" sz="2400" dirty="0" smtClean="0">
                <a:cs typeface="B Nazanin" panose="00000400000000000000" pitchFamily="2" charset="-78"/>
              </a:rPr>
              <a:t>تشويق كودكان جهت مسواك زدن بعد از هروعده غذايي يا حداقل شستشو با آب</a:t>
            </a:r>
          </a:p>
          <a:p>
            <a:pPr algn="r" rtl="1" eaLnBrk="1" hangingPunct="1">
              <a:lnSpc>
                <a:spcPct val="90000"/>
              </a:lnSpc>
            </a:pPr>
            <a:r>
              <a:rPr lang="fa-IR" sz="2400" dirty="0" smtClean="0">
                <a:cs typeface="B Nazanin" panose="00000400000000000000" pitchFamily="2" charset="-78"/>
              </a:rPr>
              <a:t> عدم استفاده از شيريني و شكلات بعنوان جايزه</a:t>
            </a:r>
          </a:p>
          <a:p>
            <a:pPr algn="r" rtl="1" eaLnBrk="1" hangingPunct="1">
              <a:lnSpc>
                <a:spcPct val="90000"/>
              </a:lnSpc>
            </a:pPr>
            <a:r>
              <a:rPr lang="fa-IR" sz="2400" dirty="0" smtClean="0">
                <a:cs typeface="B Nazanin" panose="00000400000000000000" pitchFamily="2" charset="-78"/>
              </a:rPr>
              <a:t> خوردن غذاهاي سفت حاوي فيبر جهت تحريك غدد بزاقي و كمك به تميز شدن دندانها</a:t>
            </a:r>
          </a:p>
          <a:p>
            <a:pPr algn="r" rtl="1" eaLnBrk="1" hangingPunct="1">
              <a:lnSpc>
                <a:spcPct val="90000"/>
              </a:lnSpc>
            </a:pPr>
            <a:r>
              <a:rPr lang="fa-IR" sz="2400" dirty="0" smtClean="0">
                <a:cs typeface="B Nazanin" panose="00000400000000000000" pitchFamily="2" charset="-78"/>
              </a:rPr>
              <a:t> شيريني هاي چسبنده حتي الامكان حذف گردند</a:t>
            </a:r>
          </a:p>
          <a:p>
            <a:pPr algn="r" rtl="1" eaLnBrk="1" hangingPunct="1">
              <a:lnSpc>
                <a:spcPct val="90000"/>
              </a:lnSpc>
            </a:pPr>
            <a:r>
              <a:rPr lang="fa-IR" sz="2400" dirty="0" smtClean="0">
                <a:cs typeface="B Nazanin" panose="00000400000000000000" pitchFamily="2" charset="-78"/>
              </a:rPr>
              <a:t> توجه مادران به شيريني هاي موجود درشربتهاي دارويي </a:t>
            </a:r>
          </a:p>
          <a:p>
            <a:pPr algn="r" rtl="1" eaLnBrk="1" hangingPunct="1">
              <a:lnSpc>
                <a:spcPct val="90000"/>
              </a:lnSpc>
            </a:pPr>
            <a:r>
              <a:rPr lang="fa-IR" sz="2400" dirty="0" smtClean="0">
                <a:cs typeface="B Nazanin" panose="00000400000000000000" pitchFamily="2" charset="-78"/>
              </a:rPr>
              <a:t>مصرف شيريني جات بهمراه وعده اصلي غذا</a:t>
            </a:r>
            <a:endParaRPr lang="en-US" sz="2400" dirty="0" smtClean="0">
              <a:cs typeface="B Nazanin" panose="00000400000000000000" pitchFamily="2" charset="-78"/>
            </a:endParaRPr>
          </a:p>
        </p:txBody>
      </p:sp>
      <p:sp>
        <p:nvSpPr>
          <p:cNvPr id="13209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11E71A9-8F98-4732-891B-7695CB6F8DA2}" type="slidenum">
              <a:rPr lang="ar-SA">
                <a:latin typeface="_PDMS_Saleem_QuranFont" panose="02010000000000000000" pitchFamily="2" charset="-78"/>
                <a:cs typeface="_PDMS_Saleem_QuranFont" panose="02010000000000000000" pitchFamily="2" charset="-78"/>
              </a:rPr>
              <a:pPr eaLnBrk="1" hangingPunct="1"/>
              <a:t>126</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24" name="Rectangle 2"/>
          <p:cNvSpPr>
            <a:spLocks noGrp="1" noChangeArrowheads="1"/>
          </p:cNvSpPr>
          <p:nvPr>
            <p:ph type="title"/>
          </p:nvPr>
        </p:nvSpPr>
        <p:spPr>
          <a:xfrm>
            <a:off x="754083" y="548680"/>
            <a:ext cx="5690593" cy="731168"/>
          </a:xfrm>
        </p:spPr>
        <p:txBody>
          <a:bodyPr>
            <a:normAutofit/>
          </a:bodyPr>
          <a:lstStyle/>
          <a:p>
            <a:pPr algn="ctr" eaLnBrk="1" hangingPunct="1"/>
            <a:r>
              <a:rPr lang="fa-IR" b="1" dirty="0">
                <a:solidFill>
                  <a:schemeClr val="accent1"/>
                </a:solidFill>
                <a:cs typeface="B Mitra" panose="00000400000000000000" pitchFamily="2" charset="-78"/>
              </a:rPr>
              <a:t>کودکان 3 تا 5 سال</a:t>
            </a:r>
            <a:endParaRPr lang="en-US" b="1" dirty="0">
              <a:solidFill>
                <a:schemeClr val="accent1"/>
              </a:solidFill>
              <a:cs typeface="B Mitra" panose="00000400000000000000" pitchFamily="2" charset="-78"/>
            </a:endParaRPr>
          </a:p>
        </p:txBody>
      </p:sp>
      <p:sp>
        <p:nvSpPr>
          <p:cNvPr id="133125" name="Rectangle 3"/>
          <p:cNvSpPr>
            <a:spLocks noGrp="1" noChangeArrowheads="1"/>
          </p:cNvSpPr>
          <p:nvPr>
            <p:ph idx="1"/>
          </p:nvPr>
        </p:nvSpPr>
        <p:spPr>
          <a:xfrm>
            <a:off x="323529" y="1730361"/>
            <a:ext cx="6633785" cy="3880773"/>
          </a:xfrm>
        </p:spPr>
        <p:txBody>
          <a:bodyPr/>
          <a:lstStyle/>
          <a:p>
            <a:pPr algn="r" rtl="1" eaLnBrk="1" hangingPunct="1">
              <a:buClr>
                <a:schemeClr val="accent1"/>
              </a:buClr>
              <a:buFont typeface="Wingdings" panose="05000000000000000000" pitchFamily="2" charset="2"/>
              <a:buChar char="Ø"/>
            </a:pPr>
            <a:r>
              <a:rPr lang="fa-IR" sz="2400" dirty="0">
                <a:cs typeface="B Nazanin" panose="00000400000000000000" pitchFamily="2" charset="-78"/>
              </a:rPr>
              <a:t>فلوراید تراپی دندانها ( با ژل </a:t>
            </a:r>
            <a:r>
              <a:rPr lang="fa-IR" sz="2400" dirty="0" smtClean="0">
                <a:cs typeface="B Nazanin" panose="00000400000000000000" pitchFamily="2" charset="-78"/>
              </a:rPr>
              <a:t>یا وارنیش فلوراید</a:t>
            </a:r>
            <a:r>
              <a:rPr lang="fa-IR" sz="2400" dirty="0">
                <a:cs typeface="B Nazanin" panose="00000400000000000000" pitchFamily="2" charset="-78"/>
              </a:rPr>
              <a:t>)</a:t>
            </a:r>
          </a:p>
          <a:p>
            <a:pPr algn="r" rtl="1" eaLnBrk="1" hangingPunct="1">
              <a:buClr>
                <a:schemeClr val="accent1"/>
              </a:buClr>
              <a:buFont typeface="Wingdings" panose="05000000000000000000" pitchFamily="2" charset="2"/>
              <a:buChar char="Ø"/>
            </a:pPr>
            <a:r>
              <a:rPr lang="fa-IR" sz="2400" dirty="0">
                <a:cs typeface="B Nazanin" panose="00000400000000000000" pitchFamily="2" charset="-78"/>
              </a:rPr>
              <a:t>فیشور سیلانت دندانهای شیری </a:t>
            </a:r>
          </a:p>
          <a:p>
            <a:pPr algn="r" rtl="1" eaLnBrk="1" hangingPunct="1">
              <a:buClr>
                <a:schemeClr val="accent1"/>
              </a:buClr>
              <a:buFont typeface="Wingdings" panose="05000000000000000000" pitchFamily="2" charset="2"/>
              <a:buChar char="Ø"/>
            </a:pPr>
            <a:r>
              <a:rPr lang="fa-IR" sz="2400" dirty="0">
                <a:cs typeface="B Nazanin" panose="00000400000000000000" pitchFamily="2" charset="-78"/>
              </a:rPr>
              <a:t>تر میم به موقع دندانهای پوسیده </a:t>
            </a:r>
          </a:p>
          <a:p>
            <a:pPr algn="r" rtl="1" eaLnBrk="1" hangingPunct="1">
              <a:buClr>
                <a:schemeClr val="accent1"/>
              </a:buClr>
              <a:buFont typeface="Wingdings" panose="05000000000000000000" pitchFamily="2" charset="2"/>
              <a:buChar char="Ø"/>
            </a:pPr>
            <a:r>
              <a:rPr lang="fa-IR" sz="2400" dirty="0">
                <a:cs typeface="B Nazanin" panose="00000400000000000000" pitchFamily="2" charset="-78"/>
              </a:rPr>
              <a:t>درصورت کشیدن دندان زودتر از موعد مقرر ،استفاده از فضا نگهدار</a:t>
            </a:r>
          </a:p>
          <a:p>
            <a:pPr algn="r" rtl="1" eaLnBrk="1" hangingPunct="1">
              <a:buClr>
                <a:schemeClr val="accent1"/>
              </a:buClr>
              <a:buFont typeface="Wingdings" panose="05000000000000000000" pitchFamily="2" charset="2"/>
              <a:buChar char="Ø"/>
            </a:pPr>
            <a:r>
              <a:rPr lang="fa-IR" sz="2400" dirty="0">
                <a:cs typeface="B Nazanin" panose="00000400000000000000" pitchFamily="2" charset="-78"/>
              </a:rPr>
              <a:t>جلوگیری از عادات دهانی</a:t>
            </a:r>
          </a:p>
          <a:p>
            <a:pPr algn="r" eaLnBrk="1" hangingPunct="1">
              <a:buFontTx/>
              <a:buNone/>
            </a:pPr>
            <a:endParaRPr lang="en-US" dirty="0" smtClean="0">
              <a:cs typeface="B Nazanin" panose="00000400000000000000" pitchFamily="2" charset="-78"/>
            </a:endParaRPr>
          </a:p>
        </p:txBody>
      </p:sp>
      <p:sp>
        <p:nvSpPr>
          <p:cNvPr id="13312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C0AB327-7D0F-4430-B36E-6877E9C4DE9B}" type="slidenum">
              <a:rPr lang="ar-SA">
                <a:latin typeface="_PDMS_Saleem_QuranFont" panose="02010000000000000000" pitchFamily="2" charset="-78"/>
                <a:cs typeface="_PDMS_Saleem_QuranFont" panose="02010000000000000000" pitchFamily="2" charset="-78"/>
              </a:rPr>
              <a:pPr eaLnBrk="1" hangingPunct="1"/>
              <a:t>127</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33125">
                                            <p:txEl>
                                              <p:pRg st="0" end="0"/>
                                            </p:txEl>
                                          </p:spTgt>
                                        </p:tgtEl>
                                        <p:attrNameLst>
                                          <p:attrName>style.visibility</p:attrName>
                                        </p:attrNameLst>
                                      </p:cBhvr>
                                      <p:to>
                                        <p:strVal val="visible"/>
                                      </p:to>
                                    </p:set>
                                    <p:anim calcmode="lin" valueType="num">
                                      <p:cBhvr>
                                        <p:cTn id="7" dur="1000" fill="hold"/>
                                        <p:tgtEl>
                                          <p:spTgt spid="133125">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33125">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33125">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33125">
                                            <p:txEl>
                                              <p:pRg st="0" end="0"/>
                                            </p:txEl>
                                          </p:spTgt>
                                        </p:tgtEl>
                                      </p:cBhvr>
                                    </p:animEffect>
                                  </p:childTnLst>
                                </p:cTn>
                              </p:par>
                              <p:par>
                                <p:cTn id="11" presetID="31" presetClass="entr" presetSubtype="0" fill="hold" nodeType="withEffect">
                                  <p:stCondLst>
                                    <p:cond delay="0"/>
                                  </p:stCondLst>
                                  <p:childTnLst>
                                    <p:set>
                                      <p:cBhvr>
                                        <p:cTn id="12" dur="1" fill="hold">
                                          <p:stCondLst>
                                            <p:cond delay="0"/>
                                          </p:stCondLst>
                                        </p:cTn>
                                        <p:tgtEl>
                                          <p:spTgt spid="133125">
                                            <p:txEl>
                                              <p:pRg st="1" end="1"/>
                                            </p:txEl>
                                          </p:spTgt>
                                        </p:tgtEl>
                                        <p:attrNameLst>
                                          <p:attrName>style.visibility</p:attrName>
                                        </p:attrNameLst>
                                      </p:cBhvr>
                                      <p:to>
                                        <p:strVal val="visible"/>
                                      </p:to>
                                    </p:set>
                                    <p:anim calcmode="lin" valueType="num">
                                      <p:cBhvr>
                                        <p:cTn id="13" dur="1000" fill="hold"/>
                                        <p:tgtEl>
                                          <p:spTgt spid="133125">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133125">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133125">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133125">
                                            <p:txEl>
                                              <p:pRg st="1" end="1"/>
                                            </p:txEl>
                                          </p:spTgt>
                                        </p:tgtEl>
                                      </p:cBhvr>
                                    </p:animEffect>
                                  </p:childTnLst>
                                </p:cTn>
                              </p:par>
                              <p:par>
                                <p:cTn id="17" presetID="31" presetClass="entr" presetSubtype="0" fill="hold" nodeType="withEffect">
                                  <p:stCondLst>
                                    <p:cond delay="0"/>
                                  </p:stCondLst>
                                  <p:childTnLst>
                                    <p:set>
                                      <p:cBhvr>
                                        <p:cTn id="18" dur="1" fill="hold">
                                          <p:stCondLst>
                                            <p:cond delay="0"/>
                                          </p:stCondLst>
                                        </p:cTn>
                                        <p:tgtEl>
                                          <p:spTgt spid="133125">
                                            <p:txEl>
                                              <p:pRg st="2" end="2"/>
                                            </p:txEl>
                                          </p:spTgt>
                                        </p:tgtEl>
                                        <p:attrNameLst>
                                          <p:attrName>style.visibility</p:attrName>
                                        </p:attrNameLst>
                                      </p:cBhvr>
                                      <p:to>
                                        <p:strVal val="visible"/>
                                      </p:to>
                                    </p:set>
                                    <p:anim calcmode="lin" valueType="num">
                                      <p:cBhvr>
                                        <p:cTn id="19" dur="1000" fill="hold"/>
                                        <p:tgtEl>
                                          <p:spTgt spid="133125">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133125">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133125">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133125">
                                            <p:txEl>
                                              <p:pRg st="2" end="2"/>
                                            </p:txEl>
                                          </p:spTgt>
                                        </p:tgtEl>
                                      </p:cBhvr>
                                    </p:animEffect>
                                  </p:childTnLst>
                                </p:cTn>
                              </p:par>
                              <p:par>
                                <p:cTn id="23" presetID="31" presetClass="entr" presetSubtype="0" fill="hold" nodeType="withEffect">
                                  <p:stCondLst>
                                    <p:cond delay="0"/>
                                  </p:stCondLst>
                                  <p:childTnLst>
                                    <p:set>
                                      <p:cBhvr>
                                        <p:cTn id="24" dur="1" fill="hold">
                                          <p:stCondLst>
                                            <p:cond delay="0"/>
                                          </p:stCondLst>
                                        </p:cTn>
                                        <p:tgtEl>
                                          <p:spTgt spid="133125">
                                            <p:txEl>
                                              <p:pRg st="3" end="3"/>
                                            </p:txEl>
                                          </p:spTgt>
                                        </p:tgtEl>
                                        <p:attrNameLst>
                                          <p:attrName>style.visibility</p:attrName>
                                        </p:attrNameLst>
                                      </p:cBhvr>
                                      <p:to>
                                        <p:strVal val="visible"/>
                                      </p:to>
                                    </p:set>
                                    <p:anim calcmode="lin" valueType="num">
                                      <p:cBhvr>
                                        <p:cTn id="25" dur="1000" fill="hold"/>
                                        <p:tgtEl>
                                          <p:spTgt spid="133125">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133125">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133125">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133125">
                                            <p:txEl>
                                              <p:pRg st="3" end="3"/>
                                            </p:txEl>
                                          </p:spTgt>
                                        </p:tgtEl>
                                      </p:cBhvr>
                                    </p:animEffect>
                                  </p:childTnLst>
                                </p:cTn>
                              </p:par>
                              <p:par>
                                <p:cTn id="29" presetID="31" presetClass="entr" presetSubtype="0" fill="hold" nodeType="withEffect">
                                  <p:stCondLst>
                                    <p:cond delay="0"/>
                                  </p:stCondLst>
                                  <p:childTnLst>
                                    <p:set>
                                      <p:cBhvr>
                                        <p:cTn id="30" dur="1" fill="hold">
                                          <p:stCondLst>
                                            <p:cond delay="0"/>
                                          </p:stCondLst>
                                        </p:cTn>
                                        <p:tgtEl>
                                          <p:spTgt spid="133125">
                                            <p:txEl>
                                              <p:pRg st="4" end="4"/>
                                            </p:txEl>
                                          </p:spTgt>
                                        </p:tgtEl>
                                        <p:attrNameLst>
                                          <p:attrName>style.visibility</p:attrName>
                                        </p:attrNameLst>
                                      </p:cBhvr>
                                      <p:to>
                                        <p:strVal val="visible"/>
                                      </p:to>
                                    </p:set>
                                    <p:anim calcmode="lin" valueType="num">
                                      <p:cBhvr>
                                        <p:cTn id="31" dur="1000" fill="hold"/>
                                        <p:tgtEl>
                                          <p:spTgt spid="133125">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133125">
                                            <p:txEl>
                                              <p:pRg st="4" end="4"/>
                                            </p:txEl>
                                          </p:spTgt>
                                        </p:tgtEl>
                                        <p:attrNameLst>
                                          <p:attrName>ppt_h</p:attrName>
                                        </p:attrNameLst>
                                      </p:cBhvr>
                                      <p:tavLst>
                                        <p:tav tm="0">
                                          <p:val>
                                            <p:fltVal val="0"/>
                                          </p:val>
                                        </p:tav>
                                        <p:tav tm="100000">
                                          <p:val>
                                            <p:strVal val="#ppt_h"/>
                                          </p:val>
                                        </p:tav>
                                      </p:tavLst>
                                    </p:anim>
                                    <p:anim calcmode="lin" valueType="num">
                                      <p:cBhvr>
                                        <p:cTn id="33" dur="1000" fill="hold"/>
                                        <p:tgtEl>
                                          <p:spTgt spid="133125">
                                            <p:txEl>
                                              <p:pRg st="4" end="4"/>
                                            </p:txEl>
                                          </p:spTgt>
                                        </p:tgtEl>
                                        <p:attrNameLst>
                                          <p:attrName>style.rotation</p:attrName>
                                        </p:attrNameLst>
                                      </p:cBhvr>
                                      <p:tavLst>
                                        <p:tav tm="0">
                                          <p:val>
                                            <p:fltVal val="90"/>
                                          </p:val>
                                        </p:tav>
                                        <p:tav tm="100000">
                                          <p:val>
                                            <p:fltVal val="0"/>
                                          </p:val>
                                        </p:tav>
                                      </p:tavLst>
                                    </p:anim>
                                    <p:animEffect transition="in" filter="fade">
                                      <p:cBhvr>
                                        <p:cTn id="34" dur="1000"/>
                                        <p:tgtEl>
                                          <p:spTgt spid="13312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4148" name="Rectangle 2"/>
          <p:cNvSpPr>
            <a:spLocks noGrp="1" noChangeArrowheads="1"/>
          </p:cNvSpPr>
          <p:nvPr>
            <p:ph type="title"/>
          </p:nvPr>
        </p:nvSpPr>
        <p:spPr>
          <a:xfrm>
            <a:off x="457200" y="274638"/>
            <a:ext cx="6203032" cy="1143000"/>
          </a:xfrm>
        </p:spPr>
        <p:txBody>
          <a:bodyPr>
            <a:normAutofit fontScale="90000"/>
          </a:bodyPr>
          <a:lstStyle/>
          <a:p>
            <a:pPr algn="ctr" rtl="1" eaLnBrk="1" hangingPunct="1"/>
            <a:r>
              <a:rPr lang="fa-IR" b="1" dirty="0">
                <a:solidFill>
                  <a:schemeClr val="accent1"/>
                </a:solidFill>
                <a:cs typeface="B Mitra" panose="00000400000000000000" pitchFamily="2" charset="-78"/>
              </a:rPr>
              <a:t>نحوه مسواك زدن كودكان پيش دبستاني </a:t>
            </a:r>
            <a:r>
              <a:rPr lang="fa-IR" b="1" dirty="0" smtClean="0">
                <a:solidFill>
                  <a:schemeClr val="accent1"/>
                </a:solidFill>
                <a:cs typeface="B Mitra" panose="00000400000000000000" pitchFamily="2" charset="-78"/>
              </a:rPr>
              <a:t/>
            </a:r>
            <a:br>
              <a:rPr lang="fa-IR" b="1" dirty="0" smtClean="0">
                <a:solidFill>
                  <a:schemeClr val="accent1"/>
                </a:solidFill>
                <a:cs typeface="B Mitra" panose="00000400000000000000" pitchFamily="2" charset="-78"/>
              </a:rPr>
            </a:br>
            <a:r>
              <a:rPr lang="fa-IR" b="1" dirty="0" smtClean="0">
                <a:solidFill>
                  <a:schemeClr val="accent1"/>
                </a:solidFill>
                <a:cs typeface="B Mitra" panose="00000400000000000000" pitchFamily="2" charset="-78"/>
              </a:rPr>
              <a:t>( </a:t>
            </a:r>
            <a:r>
              <a:rPr lang="fa-IR" b="1" dirty="0">
                <a:solidFill>
                  <a:schemeClr val="accent1"/>
                </a:solidFill>
                <a:cs typeface="B Mitra" panose="00000400000000000000" pitchFamily="2" charset="-78"/>
              </a:rPr>
              <a:t>5-3 سال )</a:t>
            </a:r>
            <a:endParaRPr lang="en-US" b="1" dirty="0">
              <a:solidFill>
                <a:schemeClr val="accent1"/>
              </a:solidFill>
              <a:cs typeface="B Mitra" panose="00000400000000000000" pitchFamily="2" charset="-78"/>
            </a:endParaRPr>
          </a:p>
        </p:txBody>
      </p:sp>
      <p:sp>
        <p:nvSpPr>
          <p:cNvPr id="134149" name="Rectangle 3"/>
          <p:cNvSpPr>
            <a:spLocks noGrp="1" noChangeArrowheads="1"/>
          </p:cNvSpPr>
          <p:nvPr>
            <p:ph idx="1"/>
          </p:nvPr>
        </p:nvSpPr>
        <p:spPr>
          <a:xfrm>
            <a:off x="179512" y="1988840"/>
            <a:ext cx="6914729" cy="3880773"/>
          </a:xfrm>
        </p:spPr>
        <p:txBody>
          <a:bodyPr>
            <a:normAutofit/>
          </a:bodyPr>
          <a:lstStyle/>
          <a:p>
            <a:pPr algn="r" rtl="1" eaLnBrk="1" hangingPunct="1">
              <a:lnSpc>
                <a:spcPct val="150000"/>
              </a:lnSpc>
              <a:buClr>
                <a:schemeClr val="accent1"/>
              </a:buClr>
              <a:buFont typeface="Wingdings" panose="05000000000000000000" pitchFamily="2" charset="2"/>
              <a:buChar char="Ø"/>
            </a:pPr>
            <a:r>
              <a:rPr lang="fa-IR" sz="2400" dirty="0" smtClean="0">
                <a:cs typeface="B Nazanin" panose="00000400000000000000" pitchFamily="2" charset="-78"/>
              </a:rPr>
              <a:t>همان طور که ذکر گردید:</a:t>
            </a:r>
          </a:p>
          <a:p>
            <a:pPr algn="r" rtl="1" eaLnBrk="1" hangingPunct="1">
              <a:lnSpc>
                <a:spcPct val="150000"/>
              </a:lnSpc>
              <a:buClr>
                <a:schemeClr val="accent1"/>
              </a:buClr>
              <a:buFont typeface="Wingdings" panose="05000000000000000000" pitchFamily="2" charset="2"/>
              <a:buChar char="Ø"/>
            </a:pPr>
            <a:r>
              <a:rPr lang="fa-IR" sz="2400" dirty="0" smtClean="0">
                <a:cs typeface="B Nazanin" panose="00000400000000000000" pitchFamily="2" charset="-78"/>
              </a:rPr>
              <a:t>بهترين روش افقي است ، مسواك روي سطوح خارجي،داخلي و جونده قرار گيرد و با حركات مالشي به جلو و عقب حركت داده شود</a:t>
            </a:r>
          </a:p>
          <a:p>
            <a:pPr algn="r" rtl="1" eaLnBrk="1" hangingPunct="1">
              <a:lnSpc>
                <a:spcPct val="150000"/>
              </a:lnSpc>
              <a:buClr>
                <a:schemeClr val="accent1"/>
              </a:buClr>
              <a:buFont typeface="Wingdings" panose="05000000000000000000" pitchFamily="2" charset="2"/>
              <a:buChar char="Ø"/>
            </a:pPr>
            <a:r>
              <a:rPr lang="fa-IR" sz="2400" dirty="0" smtClean="0">
                <a:cs typeface="B Nazanin" panose="00000400000000000000" pitchFamily="2" charset="-78"/>
              </a:rPr>
              <a:t>شروع استفاده از نخ دندان براي نواحي تماس بين دنداني </a:t>
            </a:r>
          </a:p>
          <a:p>
            <a:pPr algn="r" rtl="1" eaLnBrk="1" hangingPunct="1">
              <a:lnSpc>
                <a:spcPct val="150000"/>
              </a:lnSpc>
              <a:buClr>
                <a:schemeClr val="accent1"/>
              </a:buClr>
              <a:buFont typeface="Wingdings" panose="05000000000000000000" pitchFamily="2" charset="2"/>
              <a:buChar char="Ø"/>
            </a:pPr>
            <a:r>
              <a:rPr lang="fa-IR" sz="2400" dirty="0" smtClean="0">
                <a:cs typeface="B Nazanin" panose="00000400000000000000" pitchFamily="2" charset="-78"/>
              </a:rPr>
              <a:t> اگر كودك خمير دندان را قورت نمي دهد استفاده از خمير دندان حاوي فلورايد توصيه مي شود</a:t>
            </a:r>
            <a:endParaRPr lang="en-US" sz="2400" dirty="0" smtClean="0">
              <a:cs typeface="B Nazanin" panose="00000400000000000000" pitchFamily="2" charset="-78"/>
            </a:endParaRPr>
          </a:p>
        </p:txBody>
      </p:sp>
      <p:sp>
        <p:nvSpPr>
          <p:cNvPr id="134147"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02E1AC5-F60E-429E-B510-EC98C802720C}" type="slidenum">
              <a:rPr lang="ar-SA">
                <a:latin typeface="_PDMS_Saleem_QuranFont" panose="02010000000000000000" pitchFamily="2" charset="-78"/>
                <a:cs typeface="_PDMS_Saleem_QuranFont" panose="02010000000000000000" pitchFamily="2" charset="-78"/>
              </a:rPr>
              <a:pPr eaLnBrk="1" hangingPunct="1"/>
              <a:t>128</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35172" name="Picture 2" descr="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a:noFill/>
        </p:spPr>
      </p:pic>
      <p:sp>
        <p:nvSpPr>
          <p:cNvPr id="135171"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1323FDB-B42A-42E7-B94B-76F6032189D4}" type="slidenum">
              <a:rPr lang="ar-SA">
                <a:latin typeface="_PDMS_Saleem_QuranFont" panose="02010000000000000000" pitchFamily="2" charset="-78"/>
                <a:cs typeface="_PDMS_Saleem_QuranFont" panose="02010000000000000000" pitchFamily="2" charset="-78"/>
              </a:rPr>
              <a:pPr eaLnBrk="1" hangingPunct="1"/>
              <a:t>129</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F58125D-DF42-4868-A0CA-80E2BBAB4E53}" type="slidenum">
              <a:rPr lang="ar-SA" smtClean="0"/>
              <a:pPr/>
              <a:t>13</a:t>
            </a:fld>
            <a:endParaRPr lang="en-US"/>
          </a:p>
        </p:txBody>
      </p:sp>
      <p:pic>
        <p:nvPicPr>
          <p:cNvPr id="3" name="Picture 2"/>
          <p:cNvPicPr>
            <a:picLocks noChangeAspect="1"/>
          </p:cNvPicPr>
          <p:nvPr/>
        </p:nvPicPr>
        <p:blipFill>
          <a:blip r:embed="rId2"/>
          <a:stretch>
            <a:fillRect/>
          </a:stretch>
        </p:blipFill>
        <p:spPr>
          <a:xfrm>
            <a:off x="799958" y="1772511"/>
            <a:ext cx="5679582" cy="4320480"/>
          </a:xfrm>
          <a:prstGeom prst="rect">
            <a:avLst/>
          </a:prstGeom>
        </p:spPr>
      </p:pic>
      <p:sp>
        <p:nvSpPr>
          <p:cNvPr id="4" name="Rectangle 2"/>
          <p:cNvSpPr txBox="1">
            <a:spLocks noChangeArrowheads="1"/>
          </p:cNvSpPr>
          <p:nvPr/>
        </p:nvSpPr>
        <p:spPr>
          <a:xfrm>
            <a:off x="290397" y="476672"/>
            <a:ext cx="6698705" cy="864096"/>
          </a:xfrm>
          <a:prstGeom prst="rect">
            <a:avLst/>
          </a:prstGeom>
        </p:spPr>
        <p:txBody>
          <a:bodyPr>
            <a:normAutofit/>
          </a:bodyPr>
          <a:lstStyle>
            <a:lvl1pPr algn="l" defTabSz="457200" rtl="1" eaLnBrk="1" latinLnBrk="0" hangingPunct="1">
              <a:spcBef>
                <a:spcPct val="0"/>
              </a:spcBef>
              <a:buNone/>
              <a:defRPr sz="3600" kern="1200">
                <a:solidFill>
                  <a:schemeClr val="accent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fontAlgn="auto">
              <a:spcAft>
                <a:spcPts val="0"/>
              </a:spcAft>
            </a:pPr>
            <a:r>
              <a:rPr lang="fa-IR" altLang="en-US" sz="3200" b="1" dirty="0" smtClean="0">
                <a:cs typeface="B Mitra" panose="00000400000000000000" pitchFamily="2" charset="-78"/>
              </a:rPr>
              <a:t>انواع دندان های شیری</a:t>
            </a:r>
            <a:endParaRPr lang="en-US" altLang="en-US" sz="3200" b="1" dirty="0">
              <a:cs typeface="B Mitra" panose="00000400000000000000" pitchFamily="2" charset="-78"/>
            </a:endParaRPr>
          </a:p>
        </p:txBody>
      </p:sp>
    </p:spTree>
  </p:cSld>
  <p:clrMapOvr>
    <a:masterClrMapping/>
  </p:clrMapOvr>
  <p:transition spd="slow">
    <p:wipe/>
  </p:transition>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6196" name="Rectangle 2"/>
          <p:cNvSpPr>
            <a:spLocks noGrp="1" noChangeArrowheads="1"/>
          </p:cNvSpPr>
          <p:nvPr>
            <p:ph type="title"/>
          </p:nvPr>
        </p:nvSpPr>
        <p:spPr/>
        <p:txBody>
          <a:bodyPr>
            <a:normAutofit/>
          </a:bodyPr>
          <a:lstStyle/>
          <a:p>
            <a:pPr algn="ctr" rtl="1" eaLnBrk="1" hangingPunct="1"/>
            <a:r>
              <a:rPr lang="fa-IR" sz="3200" b="1" dirty="0">
                <a:solidFill>
                  <a:schemeClr val="accent1"/>
                </a:solidFill>
                <a:cs typeface="B Mitra" panose="00000400000000000000" pitchFamily="2" charset="-78"/>
              </a:rPr>
              <a:t>مراقبت دهان و دندان </a:t>
            </a:r>
            <a:r>
              <a:rPr lang="fa-IR" sz="3200" b="1" dirty="0" smtClean="0">
                <a:solidFill>
                  <a:schemeClr val="accent1"/>
                </a:solidFill>
                <a:cs typeface="B Mitra" panose="00000400000000000000" pitchFamily="2" charset="-78"/>
              </a:rPr>
              <a:t>كودكان12-6سال</a:t>
            </a:r>
            <a:endParaRPr lang="en-US" sz="3200" b="1" dirty="0">
              <a:solidFill>
                <a:schemeClr val="accent1"/>
              </a:solidFill>
              <a:cs typeface="B Mitra" panose="00000400000000000000" pitchFamily="2" charset="-78"/>
            </a:endParaRPr>
          </a:p>
        </p:txBody>
      </p:sp>
      <p:sp>
        <p:nvSpPr>
          <p:cNvPr id="136197" name="Rectangle 3"/>
          <p:cNvSpPr>
            <a:spLocks noGrp="1" noChangeArrowheads="1"/>
          </p:cNvSpPr>
          <p:nvPr>
            <p:ph idx="1"/>
          </p:nvPr>
        </p:nvSpPr>
        <p:spPr/>
        <p:txBody>
          <a:bodyPr>
            <a:normAutofit/>
          </a:bodyPr>
          <a:lstStyle/>
          <a:p>
            <a:pPr algn="r" rtl="1" eaLnBrk="1" hangingPunct="1">
              <a:lnSpc>
                <a:spcPct val="150000"/>
              </a:lnSpc>
              <a:buClr>
                <a:schemeClr val="accent1"/>
              </a:buClr>
              <a:buFont typeface="Wingdings" panose="05000000000000000000" pitchFamily="2" charset="2"/>
              <a:buChar char="Ø"/>
            </a:pPr>
            <a:r>
              <a:rPr lang="fa-IR" sz="2000" b="1" dirty="0" smtClean="0">
                <a:cs typeface="B Nazanin" panose="00000400000000000000" pitchFamily="2" charset="-78"/>
              </a:rPr>
              <a:t> ضرورت روش درست مسواك كردن و نخ كشيدن دندانها</a:t>
            </a:r>
          </a:p>
          <a:p>
            <a:pPr algn="r" rtl="1" eaLnBrk="1" hangingPunct="1">
              <a:lnSpc>
                <a:spcPct val="150000"/>
              </a:lnSpc>
              <a:buClr>
                <a:schemeClr val="accent1"/>
              </a:buClr>
              <a:buFont typeface="Wingdings" panose="05000000000000000000" pitchFamily="2" charset="2"/>
              <a:buChar char="Ø"/>
            </a:pPr>
            <a:r>
              <a:rPr lang="fa-IR" sz="2000" b="1" dirty="0" smtClean="0">
                <a:cs typeface="B Nazanin" panose="00000400000000000000" pitchFamily="2" charset="-78"/>
              </a:rPr>
              <a:t> مصرف صحيح مواد قندي</a:t>
            </a:r>
          </a:p>
          <a:p>
            <a:pPr algn="r" rtl="1" eaLnBrk="1" hangingPunct="1">
              <a:lnSpc>
                <a:spcPct val="150000"/>
              </a:lnSpc>
              <a:buClr>
                <a:schemeClr val="accent1"/>
              </a:buClr>
              <a:buFont typeface="Wingdings" panose="05000000000000000000" pitchFamily="2" charset="2"/>
              <a:buChar char="Ø"/>
            </a:pPr>
            <a:r>
              <a:rPr lang="fa-IR" sz="2000" b="1" dirty="0" smtClean="0">
                <a:cs typeface="B Nazanin" panose="00000400000000000000" pitchFamily="2" charset="-78"/>
              </a:rPr>
              <a:t> معاينه ، كنترل و ثبت وضعيت دهان و دندان حداقل سالي يكبار</a:t>
            </a:r>
            <a:endParaRPr lang="en-US" sz="2000" b="1" dirty="0" smtClean="0">
              <a:cs typeface="B Nazanin" panose="00000400000000000000" pitchFamily="2" charset="-78"/>
            </a:endParaRPr>
          </a:p>
        </p:txBody>
      </p:sp>
      <p:sp>
        <p:nvSpPr>
          <p:cNvPr id="13619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D52D0B3-869D-46DB-9693-03F4A66535D6}" type="slidenum">
              <a:rPr lang="ar-SA">
                <a:latin typeface="_PDMS_Saleem_QuranFont" panose="02010000000000000000" pitchFamily="2" charset="-78"/>
                <a:cs typeface="_PDMS_Saleem_QuranFont" panose="02010000000000000000" pitchFamily="2" charset="-78"/>
              </a:rPr>
              <a:pPr eaLnBrk="1" hangingPunct="1"/>
              <a:t>130</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6197">
                                            <p:txEl>
                                              <p:pRg st="0" end="0"/>
                                            </p:txEl>
                                          </p:spTgt>
                                        </p:tgtEl>
                                        <p:attrNameLst>
                                          <p:attrName>style.visibility</p:attrName>
                                        </p:attrNameLst>
                                      </p:cBhvr>
                                      <p:to>
                                        <p:strVal val="visible"/>
                                      </p:to>
                                    </p:set>
                                    <p:animEffect transition="in" filter="fade">
                                      <p:cBhvr>
                                        <p:cTn id="7" dur="1000"/>
                                        <p:tgtEl>
                                          <p:spTgt spid="136197">
                                            <p:txEl>
                                              <p:pRg st="0" end="0"/>
                                            </p:txEl>
                                          </p:spTgt>
                                        </p:tgtEl>
                                      </p:cBhvr>
                                    </p:animEffect>
                                    <p:anim calcmode="lin" valueType="num">
                                      <p:cBhvr>
                                        <p:cTn id="8" dur="1000" fill="hold"/>
                                        <p:tgtEl>
                                          <p:spTgt spid="13619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6197">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36197">
                                            <p:txEl>
                                              <p:pRg st="1" end="1"/>
                                            </p:txEl>
                                          </p:spTgt>
                                        </p:tgtEl>
                                        <p:attrNameLst>
                                          <p:attrName>style.visibility</p:attrName>
                                        </p:attrNameLst>
                                      </p:cBhvr>
                                      <p:to>
                                        <p:strVal val="visible"/>
                                      </p:to>
                                    </p:set>
                                    <p:animEffect transition="in" filter="fade">
                                      <p:cBhvr>
                                        <p:cTn id="12" dur="1000"/>
                                        <p:tgtEl>
                                          <p:spTgt spid="136197">
                                            <p:txEl>
                                              <p:pRg st="1" end="1"/>
                                            </p:txEl>
                                          </p:spTgt>
                                        </p:tgtEl>
                                      </p:cBhvr>
                                    </p:animEffect>
                                    <p:anim calcmode="lin" valueType="num">
                                      <p:cBhvr>
                                        <p:cTn id="13" dur="1000" fill="hold"/>
                                        <p:tgtEl>
                                          <p:spTgt spid="136197">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136197">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36197">
                                            <p:txEl>
                                              <p:pRg st="2" end="2"/>
                                            </p:txEl>
                                          </p:spTgt>
                                        </p:tgtEl>
                                        <p:attrNameLst>
                                          <p:attrName>style.visibility</p:attrName>
                                        </p:attrNameLst>
                                      </p:cBhvr>
                                      <p:to>
                                        <p:strVal val="visible"/>
                                      </p:to>
                                    </p:set>
                                    <p:animEffect transition="in" filter="fade">
                                      <p:cBhvr>
                                        <p:cTn id="17" dur="1000"/>
                                        <p:tgtEl>
                                          <p:spTgt spid="136197">
                                            <p:txEl>
                                              <p:pRg st="2" end="2"/>
                                            </p:txEl>
                                          </p:spTgt>
                                        </p:tgtEl>
                                      </p:cBhvr>
                                    </p:animEffect>
                                    <p:anim calcmode="lin" valueType="num">
                                      <p:cBhvr>
                                        <p:cTn id="18" dur="1000" fill="hold"/>
                                        <p:tgtEl>
                                          <p:spTgt spid="136197">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13619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9"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C477B01-BDEE-42AF-966C-32E7379A002E}" type="slidenum">
              <a:rPr lang="ar-SA">
                <a:latin typeface="_PDMS_Saleem_QuranFont" panose="02010000000000000000" pitchFamily="2" charset="-78"/>
                <a:cs typeface="_PDMS_Saleem_QuranFont" panose="02010000000000000000" pitchFamily="2" charset="-78"/>
              </a:rPr>
              <a:pPr eaLnBrk="1" hangingPunct="1"/>
              <a:t>131</a:t>
            </a:fld>
            <a:endParaRPr lang="en-US" dirty="0">
              <a:latin typeface="_PDMS_Saleem_QuranFont" panose="02010000000000000000" pitchFamily="2" charset="-78"/>
              <a:cs typeface="_PDMS_Saleem_QuranFont" panose="02010000000000000000" pitchFamily="2" charset="-78"/>
            </a:endParaRPr>
          </a:p>
        </p:txBody>
      </p:sp>
      <p:sp>
        <p:nvSpPr>
          <p:cNvPr id="137220" name="Rectangle 2"/>
          <p:cNvSpPr>
            <a:spLocks noChangeArrowheads="1"/>
          </p:cNvSpPr>
          <p:nvPr/>
        </p:nvSpPr>
        <p:spPr bwMode="auto">
          <a:xfrm>
            <a:off x="378444" y="1556792"/>
            <a:ext cx="6804496"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50000"/>
              </a:lnSpc>
            </a:pPr>
            <a:r>
              <a:rPr lang="ar-SA" sz="2000" b="1" dirty="0" smtClean="0">
                <a:latin typeface="_PDMS_Saleem_QuranFont" panose="02010000000000000000" pitchFamily="2" charset="-78"/>
                <a:cs typeface="B Nazanin" panose="00000400000000000000" pitchFamily="2" charset="-78"/>
              </a:rPr>
              <a:t>تفاوت </a:t>
            </a:r>
            <a:r>
              <a:rPr lang="ar-SA" sz="2000" b="1" dirty="0">
                <a:latin typeface="_PDMS_Saleem_QuranFont" panose="02010000000000000000" pitchFamily="2" charset="-78"/>
                <a:cs typeface="B Nazanin" panose="00000400000000000000" pitchFamily="2" charset="-78"/>
              </a:rPr>
              <a:t>زیادی بین روش مسواک زدن کودکان 6 تا 12 سال و بزرگسالان وجود ندارد. بزرگسالان علاوه بر دندانها و لثه </a:t>
            </a:r>
            <a:r>
              <a:rPr lang="fa-IR" sz="2000" b="1" dirty="0">
                <a:latin typeface="_PDMS_Saleem_QuranFont" panose="02010000000000000000" pitchFamily="2" charset="-78"/>
                <a:cs typeface="B Nazanin" panose="00000400000000000000" pitchFamily="2" charset="-78"/>
              </a:rPr>
              <a:t> </a:t>
            </a:r>
            <a:r>
              <a:rPr lang="ar-SA" sz="2000" b="1" dirty="0">
                <a:latin typeface="_PDMS_Saleem_QuranFont" panose="02010000000000000000" pitchFamily="2" charset="-78"/>
                <a:cs typeface="B Nazanin" panose="00000400000000000000" pitchFamily="2" charset="-78"/>
              </a:rPr>
              <a:t>باید برای جلوگیری از بوی بد دهان روی زبان را هم مسواک بزنند. </a:t>
            </a:r>
            <a:endParaRPr lang="en-US" sz="2000" b="1" dirty="0">
              <a:latin typeface="_PDMS_Saleem_QuranFont" panose="02010000000000000000" pitchFamily="2" charset="-78"/>
              <a:cs typeface="B Nazanin" panose="00000400000000000000" pitchFamily="2" charset="-78"/>
            </a:endParaRPr>
          </a:p>
          <a:p>
            <a:pPr eaLnBrk="1" hangingPunct="1">
              <a:lnSpc>
                <a:spcPct val="150000"/>
              </a:lnSpc>
            </a:pPr>
            <a:r>
              <a:rPr lang="ar-SA" sz="2000" b="1" dirty="0" smtClean="0">
                <a:latin typeface="_PDMS_Saleem_QuranFont" panose="02010000000000000000" pitchFamily="2" charset="-78"/>
                <a:cs typeface="B Nazanin" panose="00000400000000000000" pitchFamily="2" charset="-78"/>
              </a:rPr>
              <a:t>مو </a:t>
            </a:r>
            <a:r>
              <a:rPr lang="ar-SA" sz="2000" b="1" dirty="0">
                <a:latin typeface="_PDMS_Saleem_QuranFont" panose="02010000000000000000" pitchFamily="2" charset="-78"/>
                <a:cs typeface="B Nazanin" panose="00000400000000000000" pitchFamily="2" charset="-78"/>
              </a:rPr>
              <a:t>های مسواک با زاویه 45 </a:t>
            </a:r>
            <a:r>
              <a:rPr lang="ar-SA" sz="2000" b="1" dirty="0" smtClean="0">
                <a:latin typeface="_PDMS_Saleem_QuranFont" panose="02010000000000000000" pitchFamily="2" charset="-78"/>
                <a:cs typeface="B Nazanin" panose="00000400000000000000" pitchFamily="2" charset="-78"/>
              </a:rPr>
              <a:t>در</a:t>
            </a:r>
            <a:r>
              <a:rPr lang="fa-IR" sz="2000" b="1" dirty="0" smtClean="0">
                <a:latin typeface="_PDMS_Saleem_QuranFont" panose="02010000000000000000" pitchFamily="2" charset="-78"/>
                <a:cs typeface="B Nazanin" panose="00000400000000000000" pitchFamily="2" charset="-78"/>
              </a:rPr>
              <a:t>ج</a:t>
            </a:r>
            <a:r>
              <a:rPr lang="ar-SA" sz="2000" b="1" dirty="0" smtClean="0">
                <a:latin typeface="_PDMS_Saleem_QuranFont" panose="02010000000000000000" pitchFamily="2" charset="-78"/>
                <a:cs typeface="B Nazanin" panose="00000400000000000000" pitchFamily="2" charset="-78"/>
              </a:rPr>
              <a:t>ه </a:t>
            </a:r>
            <a:r>
              <a:rPr lang="ar-SA" sz="2000" b="1" dirty="0">
                <a:latin typeface="_PDMS_Saleem_QuranFont" panose="02010000000000000000" pitchFamily="2" charset="-78"/>
                <a:cs typeface="B Nazanin" panose="00000400000000000000" pitchFamily="2" charset="-78"/>
              </a:rPr>
              <a:t>نسبت به محور طولی دندانها </a:t>
            </a:r>
            <a:r>
              <a:rPr lang="fa-IR" sz="2000" b="1" dirty="0" smtClean="0">
                <a:latin typeface="_PDMS_Saleem_QuranFont" panose="02010000000000000000" pitchFamily="2" charset="-78"/>
                <a:cs typeface="B Nazanin" panose="00000400000000000000" pitchFamily="2" charset="-78"/>
              </a:rPr>
              <a:t>قرار گرفته حرکت مسواک در سطوح خارجی </a:t>
            </a:r>
            <a:r>
              <a:rPr lang="ar-SA" sz="2000" b="1" dirty="0" smtClean="0">
                <a:latin typeface="_PDMS_Saleem_QuranFont" panose="02010000000000000000" pitchFamily="2" charset="-78"/>
                <a:cs typeface="B Nazanin" panose="00000400000000000000" pitchFamily="2" charset="-78"/>
              </a:rPr>
              <a:t>به </a:t>
            </a:r>
            <a:r>
              <a:rPr lang="ar-SA" sz="2000" b="1" dirty="0">
                <a:latin typeface="_PDMS_Saleem_QuranFont" panose="02010000000000000000" pitchFamily="2" charset="-78"/>
                <a:cs typeface="B Nazanin" panose="00000400000000000000" pitchFamily="2" charset="-78"/>
              </a:rPr>
              <a:t>صورت لرزشی از لثه به طرف دندانها می باشد. حرکت مسواک در سطوح جونده دندانها به صورت افقی ( رفت و برگشت) می باشد. حرکت مسواک در سطوح داخلی دندانها به صورت عمودی (از لثه به طرف سطح جونده</a:t>
            </a:r>
            <a:r>
              <a:rPr lang="fa-IR" sz="2000" b="1" dirty="0">
                <a:latin typeface="_PDMS_Saleem_QuranFont" panose="02010000000000000000" pitchFamily="2" charset="-78"/>
                <a:cs typeface="B Nazanin" panose="00000400000000000000" pitchFamily="2" charset="-78"/>
              </a:rPr>
              <a:t>  </a:t>
            </a:r>
            <a:r>
              <a:rPr lang="ar-SA" sz="2000" b="1" dirty="0">
                <a:latin typeface="_PDMS_Saleem_QuranFont" panose="02010000000000000000" pitchFamily="2" charset="-78"/>
                <a:cs typeface="B Nazanin" panose="00000400000000000000" pitchFamily="2" charset="-78"/>
              </a:rPr>
              <a:t>دندانها) می باشد</a:t>
            </a:r>
            <a:r>
              <a:rPr lang="ar-SA" b="1" dirty="0">
                <a:latin typeface="_PDMS_Saleem_QuranFont" panose="02010000000000000000" pitchFamily="2" charset="-78"/>
                <a:cs typeface="B Nazanin" panose="00000400000000000000" pitchFamily="2" charset="-78"/>
              </a:rPr>
              <a:t>.</a:t>
            </a:r>
            <a:r>
              <a:rPr lang="ar-SA" dirty="0">
                <a:latin typeface="_PDMS_Saleem_QuranFont" panose="02010000000000000000" pitchFamily="2" charset="-78"/>
                <a:cs typeface="B Nazanin" panose="00000400000000000000" pitchFamily="2" charset="-78"/>
              </a:rPr>
              <a:t> </a:t>
            </a:r>
          </a:p>
        </p:txBody>
      </p:sp>
      <p:sp>
        <p:nvSpPr>
          <p:cNvPr id="2" name="Rectangle 1"/>
          <p:cNvSpPr/>
          <p:nvPr/>
        </p:nvSpPr>
        <p:spPr>
          <a:xfrm>
            <a:off x="251520" y="548680"/>
            <a:ext cx="7058344" cy="584775"/>
          </a:xfrm>
          <a:prstGeom prst="rect">
            <a:avLst/>
          </a:prstGeom>
        </p:spPr>
        <p:txBody>
          <a:bodyPr wrap="none">
            <a:spAutoFit/>
          </a:bodyPr>
          <a:lstStyle/>
          <a:p>
            <a:pPr algn="ctr" eaLnBrk="1" hangingPunct="1"/>
            <a:r>
              <a:rPr lang="ar-SA" sz="3200" b="1" dirty="0">
                <a:solidFill>
                  <a:schemeClr val="accent1"/>
                </a:solidFill>
                <a:latin typeface="+mj-lt"/>
                <a:ea typeface="+mj-ea"/>
                <a:cs typeface="B Mitra" panose="00000400000000000000" pitchFamily="2" charset="-78"/>
              </a:rPr>
              <a:t>روش مسواک زدن در بزرگسالان( بالای</a:t>
            </a:r>
            <a:r>
              <a:rPr lang="ar-SA" b="1" dirty="0">
                <a:latin typeface="_PDMS_Saleem_QuranFont" panose="02010000000000000000" pitchFamily="2" charset="-78"/>
                <a:cs typeface="B Mitra" panose="00000400000000000000" pitchFamily="2" charset="-78"/>
              </a:rPr>
              <a:t> </a:t>
            </a:r>
            <a:r>
              <a:rPr lang="ar-SA" sz="3200" b="1" dirty="0">
                <a:solidFill>
                  <a:schemeClr val="accent1"/>
                </a:solidFill>
                <a:latin typeface="+mj-lt"/>
                <a:ea typeface="+mj-ea"/>
                <a:cs typeface="B Mitra" panose="00000400000000000000" pitchFamily="2" charset="-78"/>
              </a:rPr>
              <a:t>12 سال)</a:t>
            </a:r>
            <a:endParaRPr lang="en-US" sz="3200" b="1" dirty="0">
              <a:solidFill>
                <a:schemeClr val="accent1"/>
              </a:solidFill>
              <a:latin typeface="+mj-lt"/>
              <a:ea typeface="+mj-ea"/>
              <a:cs typeface="B Mitra" panose="000004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988840"/>
            <a:ext cx="6347714" cy="1320800"/>
          </a:xfrm>
        </p:spPr>
        <p:txBody>
          <a:bodyPr>
            <a:normAutofit/>
          </a:bodyPr>
          <a:lstStyle/>
          <a:p>
            <a:pPr algn="ctr"/>
            <a:r>
              <a:rPr lang="fa-IR" sz="4800" dirty="0" smtClean="0">
                <a:ln w="0">
                  <a:solidFill>
                    <a:schemeClr val="accent3"/>
                  </a:solidFill>
                </a:ln>
                <a:effectLst>
                  <a:outerShdw blurRad="38100" dist="25400" dir="5400000" algn="ctr" rotWithShape="0">
                    <a:srgbClr val="6E747A">
                      <a:alpha val="43000"/>
                    </a:srgbClr>
                  </a:outerShdw>
                  <a:reflection blurRad="6350" stA="60000" endA="900" endPos="58000" dir="5400000" sy="-100000" algn="bl" rotWithShape="0"/>
                </a:effectLst>
                <a:cs typeface="B Nazanin" panose="00000400000000000000" pitchFamily="2" charset="-78"/>
              </a:rPr>
              <a:t>چگونه مسواک بزنیم ؟</a:t>
            </a:r>
            <a:endParaRPr lang="fa-IR" sz="4800" dirty="0">
              <a:ln w="0">
                <a:solidFill>
                  <a:schemeClr val="accent3"/>
                </a:solidFill>
              </a:ln>
              <a:effectLst>
                <a:outerShdw blurRad="38100" dist="25400" dir="5400000" algn="ctr" rotWithShape="0">
                  <a:srgbClr val="6E747A">
                    <a:alpha val="43000"/>
                  </a:srgbClr>
                </a:outerShdw>
                <a:reflection blurRad="6350" stA="60000" endA="900" endPos="58000" dir="5400000" sy="-100000" algn="bl" rotWithShape="0"/>
              </a:effectLst>
              <a:cs typeface="B Nazanin" panose="00000400000000000000" pitchFamily="2" charset="-78"/>
            </a:endParaRPr>
          </a:p>
        </p:txBody>
      </p:sp>
      <p:sp>
        <p:nvSpPr>
          <p:cNvPr id="13824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BA63C49-D06A-4ACC-9B8D-008364527699}" type="slidenum">
              <a:rPr lang="ar-SA">
                <a:latin typeface="_PDMS_Saleem_QuranFont" panose="02010000000000000000" pitchFamily="2" charset="-78"/>
                <a:cs typeface="_PDMS_Saleem_QuranFont" panose="02010000000000000000" pitchFamily="2" charset="-78"/>
              </a:rPr>
              <a:pPr eaLnBrk="1" hangingPunct="1"/>
              <a:t>132</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8" name="Picture 2" descr="8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755576" y="608084"/>
            <a:ext cx="5302250" cy="5184775"/>
          </a:xfrm>
          <a:noFill/>
        </p:spPr>
      </p:pic>
      <p:sp>
        <p:nvSpPr>
          <p:cNvPr id="139267"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D1B32AD-F237-48A5-8929-A8B9C3188CB1}" type="slidenum">
              <a:rPr lang="ar-SA">
                <a:latin typeface="_PDMS_Saleem_QuranFont" panose="02010000000000000000" pitchFamily="2" charset="-78"/>
                <a:cs typeface="_PDMS_Saleem_QuranFont" panose="02010000000000000000" pitchFamily="2" charset="-78"/>
              </a:rPr>
              <a:pPr eaLnBrk="1" hangingPunct="1"/>
              <a:t>133</a:t>
            </a:fld>
            <a:endParaRPr lang="en-US" dirty="0">
              <a:latin typeface="_PDMS_Saleem_QuranFont" panose="02010000000000000000" pitchFamily="2" charset="-78"/>
              <a:cs typeface="_PDMS_Saleem_QuranFont" panose="02010000000000000000" pitchFamily="2" charset="-78"/>
            </a:endParaRPr>
          </a:p>
        </p:txBody>
      </p:sp>
      <p:sp>
        <p:nvSpPr>
          <p:cNvPr id="139269" name="Text Box 3"/>
          <p:cNvSpPr txBox="1">
            <a:spLocks noChangeArrowheads="1"/>
          </p:cNvSpPr>
          <p:nvPr/>
        </p:nvSpPr>
        <p:spPr bwMode="auto">
          <a:xfrm>
            <a:off x="0" y="5568288"/>
            <a:ext cx="6876256"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fa-IR" sz="2500" b="1" dirty="0">
                <a:latin typeface="_PDMS_Saleem_QuranFont" panose="02010000000000000000" pitchFamily="2" charset="-78"/>
                <a:cs typeface="_PDMS_Saleem_QuranFont" panose="02010000000000000000" pitchFamily="2" charset="-78"/>
              </a:rPr>
              <a:t>مسواک نامناسب با موهای خمیده که باید تعویض گردد</a:t>
            </a:r>
            <a:endParaRPr lang="en-US" sz="2500" b="1" dirty="0">
              <a:latin typeface="_PDMS_Saleem_QuranFont" panose="02010000000000000000" pitchFamily="2" charset="-78"/>
              <a:cs typeface="_PDMS_Saleem_QuranFont" panose="02010000000000000000" pitchFamily="2" charset="-78"/>
            </a:endParaRPr>
          </a:p>
        </p:txBody>
      </p:sp>
    </p:spTree>
  </p:cSld>
  <p:clrMapOvr>
    <a:masterClrMapping/>
  </p:clrMapOvr>
  <p:transition spd="slow">
    <p:cover/>
  </p:transition>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92" name="Picture 2" descr="p1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a:noFill/>
        </p:spPr>
      </p:pic>
      <p:sp>
        <p:nvSpPr>
          <p:cNvPr id="140291"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1602AF7-C351-4051-8CBA-C21B01B77C25}" type="slidenum">
              <a:rPr lang="ar-SA">
                <a:latin typeface="_PDMS_Saleem_QuranFont" panose="02010000000000000000" pitchFamily="2" charset="-78"/>
                <a:cs typeface="_PDMS_Saleem_QuranFont" panose="02010000000000000000" pitchFamily="2" charset="-78"/>
              </a:rPr>
              <a:pPr eaLnBrk="1" hangingPunct="1"/>
              <a:t>134</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p:transition spd="slow">
    <p:randomBar dir="vert"/>
  </p:transition>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C77A128-A697-4A54-A07D-2DB62B579249}" type="slidenum">
              <a:rPr lang="ar-SA">
                <a:latin typeface="_PDMS_Saleem_QuranFont" panose="02010000000000000000" pitchFamily="2" charset="-78"/>
                <a:cs typeface="_PDMS_Saleem_QuranFont" panose="02010000000000000000" pitchFamily="2" charset="-78"/>
              </a:rPr>
              <a:pPr eaLnBrk="1" hangingPunct="1"/>
              <a:t>135</a:t>
            </a:fld>
            <a:endParaRPr lang="en-US" dirty="0">
              <a:latin typeface="_PDMS_Saleem_QuranFont" panose="02010000000000000000" pitchFamily="2" charset="-78"/>
              <a:cs typeface="_PDMS_Saleem_QuranFont" panose="02010000000000000000" pitchFamily="2" charset="-78"/>
            </a:endParaRPr>
          </a:p>
        </p:txBody>
      </p:sp>
      <p:pic>
        <p:nvPicPr>
          <p:cNvPr id="141317" name="Picture 4" descr="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317" y="354475"/>
            <a:ext cx="6702896" cy="544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1318" name="Text Box 5"/>
          <p:cNvSpPr txBox="1">
            <a:spLocks noChangeArrowheads="1"/>
          </p:cNvSpPr>
          <p:nvPr/>
        </p:nvSpPr>
        <p:spPr bwMode="auto">
          <a:xfrm>
            <a:off x="245837" y="5447406"/>
            <a:ext cx="6480175"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1" eaLnBrk="1" hangingPunct="1">
              <a:spcBef>
                <a:spcPct val="50000"/>
              </a:spcBef>
            </a:pPr>
            <a:r>
              <a:rPr lang="fa-IR" sz="2500" b="1" dirty="0" smtClean="0">
                <a:latin typeface="_PDMS_Saleem_QuranFont" panose="02010000000000000000" pitchFamily="2" charset="-78"/>
                <a:cs typeface="_PDMS_Saleem_QuranFont" panose="02010000000000000000" pitchFamily="2" charset="-78"/>
              </a:rPr>
              <a:t>درفک بالا مسواک </a:t>
            </a:r>
            <a:r>
              <a:rPr lang="fa-IR" sz="2500" b="1" dirty="0">
                <a:latin typeface="_PDMS_Saleem_QuranFont" panose="02010000000000000000" pitchFamily="2" charset="-78"/>
                <a:cs typeface="_PDMS_Saleem_QuranFont" panose="02010000000000000000" pitchFamily="2" charset="-78"/>
              </a:rPr>
              <a:t>را </a:t>
            </a:r>
            <a:r>
              <a:rPr lang="fa-IR" sz="2500" b="1" dirty="0" smtClean="0">
                <a:latin typeface="_PDMS_Saleem_QuranFont" panose="02010000000000000000" pitchFamily="2" charset="-78"/>
                <a:cs typeface="_PDMS_Saleem_QuranFont" panose="02010000000000000000" pitchFamily="2" charset="-78"/>
              </a:rPr>
              <a:t>به صورت مایل </a:t>
            </a:r>
            <a:r>
              <a:rPr lang="fa-IR" sz="2500" b="1" dirty="0">
                <a:latin typeface="_PDMS_Saleem_QuranFont" panose="02010000000000000000" pitchFamily="2" charset="-78"/>
                <a:cs typeface="_PDMS_Saleem_QuranFont" panose="02010000000000000000" pitchFamily="2" charset="-78"/>
              </a:rPr>
              <a:t>بین لثه و </a:t>
            </a:r>
            <a:r>
              <a:rPr lang="fa-IR" sz="2500" b="1" dirty="0" smtClean="0">
                <a:latin typeface="_PDMS_Saleem_QuranFont" panose="02010000000000000000" pitchFamily="2" charset="-78"/>
                <a:cs typeface="_PDMS_Saleem_QuranFont" panose="02010000000000000000" pitchFamily="2" charset="-78"/>
              </a:rPr>
              <a:t>دندان </a:t>
            </a:r>
            <a:r>
              <a:rPr lang="fa-IR" sz="2500" b="1" dirty="0">
                <a:latin typeface="_PDMS_Saleem_QuranFont" panose="02010000000000000000" pitchFamily="2" charset="-78"/>
                <a:cs typeface="_PDMS_Saleem_QuranFont" panose="02010000000000000000" pitchFamily="2" charset="-78"/>
              </a:rPr>
              <a:t>قرارمی دهیم.</a:t>
            </a:r>
            <a:endParaRPr lang="en-US" sz="2500" b="1"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40" name="Picture 2" descr="87"/>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23528" y="389268"/>
            <a:ext cx="6553348" cy="5081588"/>
          </a:xfrm>
          <a:noFill/>
        </p:spPr>
      </p:pic>
      <p:sp>
        <p:nvSpPr>
          <p:cNvPr id="14233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C80CAE6-F109-4E80-A3D2-3C4018A9A512}" type="slidenum">
              <a:rPr lang="ar-SA">
                <a:latin typeface="_PDMS_Saleem_QuranFont" panose="02010000000000000000" pitchFamily="2" charset="-78"/>
                <a:cs typeface="_PDMS_Saleem_QuranFont" panose="02010000000000000000" pitchFamily="2" charset="-78"/>
              </a:rPr>
              <a:pPr eaLnBrk="1" hangingPunct="1"/>
              <a:t>136</a:t>
            </a:fld>
            <a:endParaRPr lang="en-US" dirty="0">
              <a:latin typeface="_PDMS_Saleem_QuranFont" panose="02010000000000000000" pitchFamily="2" charset="-78"/>
              <a:cs typeface="_PDMS_Saleem_QuranFont" panose="02010000000000000000" pitchFamily="2" charset="-78"/>
            </a:endParaRPr>
          </a:p>
        </p:txBody>
      </p:sp>
      <p:sp>
        <p:nvSpPr>
          <p:cNvPr id="142341" name="Text Box 3"/>
          <p:cNvSpPr txBox="1">
            <a:spLocks noChangeArrowheads="1"/>
          </p:cNvSpPr>
          <p:nvPr/>
        </p:nvSpPr>
        <p:spPr bwMode="auto">
          <a:xfrm>
            <a:off x="360114" y="5568288"/>
            <a:ext cx="6480175"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1" eaLnBrk="1" hangingPunct="1">
              <a:spcBef>
                <a:spcPct val="50000"/>
              </a:spcBef>
            </a:pPr>
            <a:r>
              <a:rPr lang="fa-IR" sz="2500" b="1" dirty="0" smtClean="0">
                <a:latin typeface="_PDMS_Saleem_QuranFont" panose="02010000000000000000" pitchFamily="2" charset="-78"/>
                <a:cs typeface="_PDMS_Saleem_QuranFont" panose="02010000000000000000" pitchFamily="2" charset="-78"/>
              </a:rPr>
              <a:t>درفک پایین مسواک </a:t>
            </a:r>
            <a:r>
              <a:rPr lang="fa-IR" sz="2500" b="1" dirty="0">
                <a:latin typeface="_PDMS_Saleem_QuranFont" panose="02010000000000000000" pitchFamily="2" charset="-78"/>
                <a:cs typeface="_PDMS_Saleem_QuranFont" panose="02010000000000000000" pitchFamily="2" charset="-78"/>
              </a:rPr>
              <a:t>را </a:t>
            </a:r>
            <a:r>
              <a:rPr lang="fa-IR" sz="2500" b="1" dirty="0" smtClean="0">
                <a:latin typeface="_PDMS_Saleem_QuranFont" panose="02010000000000000000" pitchFamily="2" charset="-78"/>
                <a:cs typeface="_PDMS_Saleem_QuranFont" panose="02010000000000000000" pitchFamily="2" charset="-78"/>
              </a:rPr>
              <a:t>به صورت مایل </a:t>
            </a:r>
            <a:r>
              <a:rPr lang="fa-IR" sz="2500" b="1" dirty="0">
                <a:latin typeface="_PDMS_Saleem_QuranFont" panose="02010000000000000000" pitchFamily="2" charset="-78"/>
                <a:cs typeface="_PDMS_Saleem_QuranFont" panose="02010000000000000000" pitchFamily="2" charset="-78"/>
              </a:rPr>
              <a:t>بین لثه و دندان قرارمی دهیم.</a:t>
            </a:r>
            <a:endParaRPr lang="en-US" sz="2500" b="1" dirty="0">
              <a:latin typeface="_PDMS_Saleem_QuranFont" panose="02010000000000000000" pitchFamily="2" charset="-78"/>
              <a:cs typeface="_PDMS_Saleem_QuranFont" panose="02010000000000000000" pitchFamily="2" charset="-78"/>
            </a:endParaRPr>
          </a:p>
        </p:txBody>
      </p:sp>
    </p:spTree>
  </p:cSld>
  <p:clrMapOvr>
    <a:masterClrMapping/>
  </p:clrMapOvr>
  <p:transition spd="med">
    <p:pull/>
  </p:transition>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4" name="Picture 2" descr="89"/>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95536" y="836712"/>
            <a:ext cx="6696546" cy="4320480"/>
          </a:xfrm>
          <a:noFill/>
        </p:spPr>
      </p:pic>
      <p:sp>
        <p:nvSpPr>
          <p:cNvPr id="14336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B5D9547-5A89-427B-9CBF-D81619979A8B}" type="slidenum">
              <a:rPr lang="ar-SA">
                <a:latin typeface="_PDMS_Saleem_QuranFont" panose="02010000000000000000" pitchFamily="2" charset="-78"/>
                <a:cs typeface="_PDMS_Saleem_QuranFont" panose="02010000000000000000" pitchFamily="2" charset="-78"/>
              </a:rPr>
              <a:pPr eaLnBrk="1" hangingPunct="1"/>
              <a:t>137</a:t>
            </a:fld>
            <a:endParaRPr lang="en-US" dirty="0">
              <a:latin typeface="_PDMS_Saleem_QuranFont" panose="02010000000000000000" pitchFamily="2" charset="-78"/>
              <a:cs typeface="_PDMS_Saleem_QuranFont" panose="02010000000000000000" pitchFamily="2" charset="-78"/>
            </a:endParaRPr>
          </a:p>
        </p:txBody>
      </p:sp>
      <p:sp>
        <p:nvSpPr>
          <p:cNvPr id="143365" name="Text Box 3"/>
          <p:cNvSpPr txBox="1">
            <a:spLocks noChangeArrowheads="1"/>
          </p:cNvSpPr>
          <p:nvPr/>
        </p:nvSpPr>
        <p:spPr bwMode="auto">
          <a:xfrm>
            <a:off x="323528" y="5362740"/>
            <a:ext cx="6278417"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1" eaLnBrk="1" hangingPunct="1">
              <a:spcBef>
                <a:spcPct val="50000"/>
              </a:spcBef>
            </a:pPr>
            <a:r>
              <a:rPr lang="fa-IR" sz="2500" b="1" dirty="0">
                <a:latin typeface="_PDMS_Saleem_QuranFont" panose="02010000000000000000" pitchFamily="2" charset="-78"/>
                <a:cs typeface="_PDMS_Saleem_QuranFont" panose="02010000000000000000" pitchFamily="2" charset="-78"/>
              </a:rPr>
              <a:t>دندانهای فک پایین را با حرکت مسواک به سمت بالا تمیز می کنیم.</a:t>
            </a:r>
            <a:endParaRPr lang="en-US" sz="2500" b="1" dirty="0">
              <a:latin typeface="_PDMS_Saleem_QuranFont" panose="02010000000000000000" pitchFamily="2" charset="-78"/>
              <a:cs typeface="_PDMS_Saleem_QuranFont" panose="02010000000000000000" pitchFamily="2" charset="-78"/>
            </a:endParaRPr>
          </a:p>
        </p:txBody>
      </p:sp>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388" name="Picture 2" descr="90"/>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23528" y="980728"/>
            <a:ext cx="6839991" cy="3959721"/>
          </a:xfrm>
          <a:noFill/>
        </p:spPr>
      </p:pic>
      <p:sp>
        <p:nvSpPr>
          <p:cNvPr id="144387"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3839E05-6E76-4F75-B87F-90B07A9DFB89}" type="slidenum">
              <a:rPr lang="ar-SA">
                <a:latin typeface="_PDMS_Saleem_QuranFont" panose="02010000000000000000" pitchFamily="2" charset="-78"/>
                <a:cs typeface="_PDMS_Saleem_QuranFont" panose="02010000000000000000" pitchFamily="2" charset="-78"/>
              </a:rPr>
              <a:pPr eaLnBrk="1" hangingPunct="1"/>
              <a:t>138</a:t>
            </a:fld>
            <a:endParaRPr lang="en-US" dirty="0">
              <a:latin typeface="_PDMS_Saleem_QuranFont" panose="02010000000000000000" pitchFamily="2" charset="-78"/>
              <a:cs typeface="_PDMS_Saleem_QuranFont" panose="02010000000000000000" pitchFamily="2" charset="-78"/>
            </a:endParaRPr>
          </a:p>
        </p:txBody>
      </p:sp>
      <p:sp>
        <p:nvSpPr>
          <p:cNvPr id="144389" name="Text Box 3"/>
          <p:cNvSpPr txBox="1">
            <a:spLocks noChangeArrowheads="1"/>
          </p:cNvSpPr>
          <p:nvPr/>
        </p:nvSpPr>
        <p:spPr bwMode="auto">
          <a:xfrm>
            <a:off x="-324446" y="5090796"/>
            <a:ext cx="813593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1" eaLnBrk="1" hangingPunct="1">
              <a:spcBef>
                <a:spcPct val="50000"/>
              </a:spcBef>
            </a:pPr>
            <a:r>
              <a:rPr lang="fa-IR" sz="2000" b="1" dirty="0">
                <a:latin typeface="_PDMS_Saleem_QuranFont" panose="02010000000000000000" pitchFamily="2" charset="-78"/>
                <a:cs typeface="_PDMS_Saleem_QuranFont" panose="02010000000000000000" pitchFamily="2" charset="-78"/>
              </a:rPr>
              <a:t>با عمودی گرفتن  مسواک و بالا و پایین بردن آن سطح داخلی دندانهای جلوی فک </a:t>
            </a:r>
            <a:r>
              <a:rPr lang="fa-IR" sz="2000" b="1" dirty="0" smtClean="0">
                <a:latin typeface="_PDMS_Saleem_QuranFont" panose="02010000000000000000" pitchFamily="2" charset="-78"/>
                <a:cs typeface="_PDMS_Saleem_QuranFont" panose="02010000000000000000" pitchFamily="2" charset="-78"/>
              </a:rPr>
              <a:t>بالا </a:t>
            </a:r>
            <a:r>
              <a:rPr lang="fa-IR" sz="2000" b="1" dirty="0">
                <a:latin typeface="_PDMS_Saleem_QuranFont" panose="02010000000000000000" pitchFamily="2" charset="-78"/>
                <a:cs typeface="_PDMS_Saleem_QuranFont" panose="02010000000000000000" pitchFamily="2" charset="-78"/>
              </a:rPr>
              <a:t>را مسواک می کنیم.</a:t>
            </a:r>
            <a:endParaRPr lang="en-US" sz="2000" b="1" dirty="0">
              <a:latin typeface="_PDMS_Saleem_QuranFont" panose="02010000000000000000" pitchFamily="2" charset="-78"/>
              <a:cs typeface="_PDMS_Saleem_QuranFont" panose="02010000000000000000" pitchFamily="2" charset="-78"/>
            </a:endParaRPr>
          </a:p>
        </p:txBody>
      </p:sp>
    </p:spTree>
  </p:cSld>
  <p:clrMapOvr>
    <a:masterClrMapping/>
  </p:clrMapOvr>
  <p:transition spd="slow">
    <p:push dir="u"/>
  </p:transition>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412" name="Picture 2" descr="91"/>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28797" y="692696"/>
            <a:ext cx="6480646" cy="4465538"/>
          </a:xfrm>
          <a:noFill/>
        </p:spPr>
      </p:pic>
      <p:sp>
        <p:nvSpPr>
          <p:cNvPr id="145411"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CC576FE-F301-42AD-BD23-7B2221654246}" type="slidenum">
              <a:rPr lang="ar-SA">
                <a:latin typeface="_PDMS_Saleem_QuranFont" panose="02010000000000000000" pitchFamily="2" charset="-78"/>
                <a:cs typeface="_PDMS_Saleem_QuranFont" panose="02010000000000000000" pitchFamily="2" charset="-78"/>
              </a:rPr>
              <a:pPr eaLnBrk="1" hangingPunct="1"/>
              <a:t>139</a:t>
            </a:fld>
            <a:endParaRPr lang="en-US" dirty="0">
              <a:latin typeface="_PDMS_Saleem_QuranFont" panose="02010000000000000000" pitchFamily="2" charset="-78"/>
              <a:cs typeface="_PDMS_Saleem_QuranFont" panose="02010000000000000000" pitchFamily="2" charset="-78"/>
            </a:endParaRPr>
          </a:p>
        </p:txBody>
      </p:sp>
      <p:sp>
        <p:nvSpPr>
          <p:cNvPr id="145413" name="Text Box 3"/>
          <p:cNvSpPr txBox="1">
            <a:spLocks noChangeArrowheads="1"/>
          </p:cNvSpPr>
          <p:nvPr/>
        </p:nvSpPr>
        <p:spPr bwMode="auto">
          <a:xfrm>
            <a:off x="107504" y="5301208"/>
            <a:ext cx="813593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1" eaLnBrk="1" hangingPunct="1">
              <a:spcBef>
                <a:spcPct val="50000"/>
              </a:spcBef>
            </a:pPr>
            <a:r>
              <a:rPr lang="fa-IR" sz="2000" b="1" dirty="0">
                <a:latin typeface="_PDMS_Saleem_QuranFont" panose="02010000000000000000" pitchFamily="2" charset="-78"/>
                <a:cs typeface="_PDMS_Saleem_QuranFont" panose="02010000000000000000" pitchFamily="2" charset="-78"/>
              </a:rPr>
              <a:t>با عمودی گرفتن  مسواک و بالا و پایین بردن آن سطح داخلی دندانهای جلوی </a:t>
            </a:r>
            <a:r>
              <a:rPr lang="fa-IR" sz="2000" b="1" dirty="0" smtClean="0">
                <a:latin typeface="_PDMS_Saleem_QuranFont" panose="02010000000000000000" pitchFamily="2" charset="-78"/>
                <a:cs typeface="_PDMS_Saleem_QuranFont" panose="02010000000000000000" pitchFamily="2" charset="-78"/>
              </a:rPr>
              <a:t>فک </a:t>
            </a:r>
            <a:r>
              <a:rPr lang="fa-IR" sz="2000" b="1" dirty="0">
                <a:latin typeface="_PDMS_Saleem_QuranFont" panose="02010000000000000000" pitchFamily="2" charset="-78"/>
                <a:cs typeface="_PDMS_Saleem_QuranFont" panose="02010000000000000000" pitchFamily="2" charset="-78"/>
              </a:rPr>
              <a:t>پایین را مسواک می کنیم.</a:t>
            </a:r>
            <a:endParaRPr lang="en-US" sz="2000" b="1"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512DCCA-5E22-4051-A9DC-2618482DFBCB}" type="slidenum">
              <a:rPr lang="ar-SA">
                <a:latin typeface="_PDMS_Saleem_QuranFont" panose="02010000000000000000" pitchFamily="2" charset="-78"/>
                <a:cs typeface="_PDMS_Saleem_QuranFont" panose="02010000000000000000" pitchFamily="2" charset="-78"/>
              </a:rPr>
              <a:pPr eaLnBrk="1" hangingPunct="1"/>
              <a:t>14</a:t>
            </a:fld>
            <a:endParaRPr lang="en-US" dirty="0">
              <a:latin typeface="_PDMS_Saleem_QuranFont" panose="02010000000000000000" pitchFamily="2" charset="-78"/>
              <a:cs typeface="_PDMS_Saleem_QuranFont" panose="02010000000000000000" pitchFamily="2" charset="-78"/>
            </a:endParaRPr>
          </a:p>
        </p:txBody>
      </p:sp>
      <p:sp>
        <p:nvSpPr>
          <p:cNvPr id="19465" name="Text Box 7"/>
          <p:cNvSpPr txBox="1">
            <a:spLocks noChangeArrowheads="1"/>
          </p:cNvSpPr>
          <p:nvPr/>
        </p:nvSpPr>
        <p:spPr bwMode="auto">
          <a:xfrm>
            <a:off x="2339975" y="0"/>
            <a:ext cx="304800" cy="457200"/>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spcBef>
                <a:spcPct val="50000"/>
              </a:spcBef>
            </a:pPr>
            <a:endParaRPr lang="en-US" sz="2400" b="1" dirty="0">
              <a:solidFill>
                <a:srgbClr val="FF0000"/>
              </a:solidFill>
              <a:latin typeface="_PDMS_Saleem_QuranFont" panose="02010000000000000000" pitchFamily="2" charset="-78"/>
              <a:cs typeface="_PDMS_Saleem_QuranFont" panose="02010000000000000000" pitchFamily="2" charset="-78"/>
            </a:endParaRPr>
          </a:p>
        </p:txBody>
      </p:sp>
      <p:sp>
        <p:nvSpPr>
          <p:cNvPr id="19466" name="Text Box 8"/>
          <p:cNvSpPr txBox="1">
            <a:spLocks noChangeArrowheads="1"/>
          </p:cNvSpPr>
          <p:nvPr/>
        </p:nvSpPr>
        <p:spPr bwMode="auto">
          <a:xfrm>
            <a:off x="3924300" y="260350"/>
            <a:ext cx="304800" cy="457200"/>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spcBef>
                <a:spcPct val="50000"/>
              </a:spcBef>
            </a:pPr>
            <a:endParaRPr lang="en-US" sz="2400" b="1" dirty="0">
              <a:solidFill>
                <a:srgbClr val="FF0000"/>
              </a:solidFill>
              <a:latin typeface="_PDMS_Saleem_QuranFont" panose="02010000000000000000" pitchFamily="2" charset="-78"/>
              <a:cs typeface="_PDMS_Saleem_QuranFont" panose="02010000000000000000" pitchFamily="2" charset="-78"/>
            </a:endParaRPr>
          </a:p>
        </p:txBody>
      </p:sp>
      <p:sp>
        <p:nvSpPr>
          <p:cNvPr id="19467" name="Text Box 9"/>
          <p:cNvSpPr txBox="1">
            <a:spLocks noChangeArrowheads="1"/>
          </p:cNvSpPr>
          <p:nvPr/>
        </p:nvSpPr>
        <p:spPr bwMode="auto">
          <a:xfrm>
            <a:off x="4932363" y="333375"/>
            <a:ext cx="304800" cy="457200"/>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spcBef>
                <a:spcPct val="50000"/>
              </a:spcBef>
            </a:pPr>
            <a:endParaRPr lang="en-US" sz="2400" b="1" dirty="0">
              <a:solidFill>
                <a:srgbClr val="FF0000"/>
              </a:solidFill>
              <a:latin typeface="_PDMS_Saleem_QuranFont" panose="02010000000000000000" pitchFamily="2" charset="-78"/>
              <a:cs typeface="_PDMS_Saleem_QuranFont" panose="02010000000000000000" pitchFamily="2" charset="-78"/>
            </a:endParaRPr>
          </a:p>
        </p:txBody>
      </p:sp>
      <p:sp>
        <p:nvSpPr>
          <p:cNvPr id="19468" name="Text Box 10"/>
          <p:cNvSpPr txBox="1">
            <a:spLocks noChangeArrowheads="1"/>
          </p:cNvSpPr>
          <p:nvPr/>
        </p:nvSpPr>
        <p:spPr bwMode="auto">
          <a:xfrm>
            <a:off x="2124075" y="6092825"/>
            <a:ext cx="304800" cy="457200"/>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spcBef>
                <a:spcPct val="50000"/>
              </a:spcBef>
            </a:pPr>
            <a:endParaRPr lang="en-US" sz="2400" b="1" dirty="0">
              <a:solidFill>
                <a:srgbClr val="FF0000"/>
              </a:solidFill>
              <a:latin typeface="_PDMS_Saleem_QuranFont" panose="02010000000000000000" pitchFamily="2" charset="-78"/>
              <a:cs typeface="_PDMS_Saleem_QuranFont" panose="02010000000000000000" pitchFamily="2" charset="-78"/>
            </a:endParaRPr>
          </a:p>
        </p:txBody>
      </p:sp>
      <p:sp>
        <p:nvSpPr>
          <p:cNvPr id="19469" name="Text Box 11"/>
          <p:cNvSpPr txBox="1">
            <a:spLocks noChangeArrowheads="1"/>
          </p:cNvSpPr>
          <p:nvPr/>
        </p:nvSpPr>
        <p:spPr bwMode="auto">
          <a:xfrm>
            <a:off x="3779838" y="5876925"/>
            <a:ext cx="304800" cy="457200"/>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spcBef>
                <a:spcPct val="50000"/>
              </a:spcBef>
            </a:pPr>
            <a:endParaRPr lang="en-US" sz="2400" b="1" dirty="0">
              <a:solidFill>
                <a:srgbClr val="FF0000"/>
              </a:solidFill>
              <a:latin typeface="_PDMS_Saleem_QuranFont" panose="02010000000000000000" pitchFamily="2" charset="-78"/>
              <a:cs typeface="_PDMS_Saleem_QuranFont" panose="02010000000000000000" pitchFamily="2" charset="-78"/>
            </a:endParaRPr>
          </a:p>
        </p:txBody>
      </p:sp>
      <p:sp>
        <p:nvSpPr>
          <p:cNvPr id="19470" name="Text Box 12"/>
          <p:cNvSpPr txBox="1">
            <a:spLocks noChangeArrowheads="1"/>
          </p:cNvSpPr>
          <p:nvPr/>
        </p:nvSpPr>
        <p:spPr bwMode="auto">
          <a:xfrm>
            <a:off x="4859338" y="5949950"/>
            <a:ext cx="304800" cy="457200"/>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spcBef>
                <a:spcPct val="50000"/>
              </a:spcBef>
            </a:pPr>
            <a:endParaRPr lang="en-US" sz="2400" b="1" dirty="0">
              <a:solidFill>
                <a:srgbClr val="FF0000"/>
              </a:solidFill>
              <a:latin typeface="_PDMS_Saleem_QuranFont" panose="02010000000000000000" pitchFamily="2" charset="-78"/>
              <a:cs typeface="_PDMS_Saleem_QuranFont" panose="02010000000000000000" pitchFamily="2" charset="-78"/>
            </a:endParaRPr>
          </a:p>
        </p:txBody>
      </p:sp>
      <p:sp>
        <p:nvSpPr>
          <p:cNvPr id="19471" name="Text Box 13"/>
          <p:cNvSpPr txBox="1">
            <a:spLocks noChangeArrowheads="1"/>
          </p:cNvSpPr>
          <p:nvPr/>
        </p:nvSpPr>
        <p:spPr bwMode="auto">
          <a:xfrm>
            <a:off x="5724525" y="6165850"/>
            <a:ext cx="304800" cy="457200"/>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spcBef>
                <a:spcPct val="50000"/>
              </a:spcBef>
            </a:pPr>
            <a:endParaRPr lang="en-US" sz="2400" b="1" dirty="0">
              <a:solidFill>
                <a:srgbClr val="FF0000"/>
              </a:solidFill>
              <a:latin typeface="_PDMS_Saleem_QuranFont" panose="02010000000000000000" pitchFamily="2" charset="-78"/>
              <a:cs typeface="_PDMS_Saleem_QuranFont" panose="02010000000000000000" pitchFamily="2" charset="-78"/>
            </a:endParaRPr>
          </a:p>
        </p:txBody>
      </p:sp>
      <p:sp>
        <p:nvSpPr>
          <p:cNvPr id="19472" name="Text Box 14"/>
          <p:cNvSpPr txBox="1">
            <a:spLocks noChangeArrowheads="1"/>
          </p:cNvSpPr>
          <p:nvPr/>
        </p:nvSpPr>
        <p:spPr bwMode="auto">
          <a:xfrm>
            <a:off x="6659563" y="5876925"/>
            <a:ext cx="304800" cy="457200"/>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spcBef>
                <a:spcPct val="50000"/>
              </a:spcBef>
            </a:pPr>
            <a:endParaRPr lang="en-US" sz="2400" b="1" dirty="0">
              <a:solidFill>
                <a:srgbClr val="FF0000"/>
              </a:solidFill>
              <a:latin typeface="_PDMS_Saleem_QuranFont" panose="02010000000000000000" pitchFamily="2" charset="-78"/>
              <a:cs typeface="_PDMS_Saleem_QuranFont" panose="02010000000000000000" pitchFamily="2" charset="-78"/>
            </a:endParaRPr>
          </a:p>
        </p:txBody>
      </p:sp>
      <p:sp>
        <p:nvSpPr>
          <p:cNvPr id="19473" name="Text Box 15"/>
          <p:cNvSpPr txBox="1">
            <a:spLocks noChangeArrowheads="1"/>
          </p:cNvSpPr>
          <p:nvPr/>
        </p:nvSpPr>
        <p:spPr bwMode="auto">
          <a:xfrm>
            <a:off x="1476375" y="5949950"/>
            <a:ext cx="304800" cy="457200"/>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spcBef>
                <a:spcPct val="50000"/>
              </a:spcBef>
            </a:pPr>
            <a:endParaRPr lang="en-US" sz="2400" b="1" dirty="0">
              <a:solidFill>
                <a:srgbClr val="FF0000"/>
              </a:solidFill>
              <a:latin typeface="_PDMS_Saleem_QuranFont" panose="02010000000000000000" pitchFamily="2" charset="-78"/>
              <a:cs typeface="_PDMS_Saleem_QuranFont" panose="02010000000000000000" pitchFamily="2" charset="-78"/>
            </a:endParaRPr>
          </a:p>
        </p:txBody>
      </p:sp>
      <p:sp>
        <p:nvSpPr>
          <p:cNvPr id="19474" name="Text Box 16"/>
          <p:cNvSpPr txBox="1">
            <a:spLocks noChangeArrowheads="1"/>
          </p:cNvSpPr>
          <p:nvPr/>
        </p:nvSpPr>
        <p:spPr bwMode="auto">
          <a:xfrm>
            <a:off x="2916238" y="5805488"/>
            <a:ext cx="304800" cy="457200"/>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spcBef>
                <a:spcPct val="50000"/>
              </a:spcBef>
            </a:pPr>
            <a:endParaRPr lang="en-US" sz="2400" b="1" dirty="0">
              <a:solidFill>
                <a:srgbClr val="FF0000"/>
              </a:solidFill>
              <a:latin typeface="_PDMS_Saleem_QuranFont" panose="02010000000000000000" pitchFamily="2" charset="-78"/>
              <a:cs typeface="_PDMS_Saleem_QuranFont" panose="02010000000000000000" pitchFamily="2" charset="-78"/>
            </a:endParaRPr>
          </a:p>
        </p:txBody>
      </p:sp>
      <p:sp>
        <p:nvSpPr>
          <p:cNvPr id="19475" name="Text Box 17"/>
          <p:cNvSpPr txBox="1">
            <a:spLocks noChangeArrowheads="1"/>
          </p:cNvSpPr>
          <p:nvPr/>
        </p:nvSpPr>
        <p:spPr bwMode="auto">
          <a:xfrm>
            <a:off x="1763713" y="0"/>
            <a:ext cx="304800" cy="457200"/>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spcBef>
                <a:spcPct val="50000"/>
              </a:spcBef>
            </a:pPr>
            <a:endParaRPr lang="en-US" sz="2400" b="1" dirty="0">
              <a:solidFill>
                <a:srgbClr val="FF0000"/>
              </a:solidFill>
              <a:latin typeface="_PDMS_Saleem_QuranFont" panose="02010000000000000000" pitchFamily="2" charset="-78"/>
              <a:cs typeface="_PDMS_Saleem_QuranFont" panose="02010000000000000000" pitchFamily="2" charset="-78"/>
            </a:endParaRPr>
          </a:p>
        </p:txBody>
      </p:sp>
      <p:sp>
        <p:nvSpPr>
          <p:cNvPr id="19479" name="Text Box 21"/>
          <p:cNvSpPr txBox="1">
            <a:spLocks noChangeArrowheads="1"/>
          </p:cNvSpPr>
          <p:nvPr/>
        </p:nvSpPr>
        <p:spPr bwMode="auto">
          <a:xfrm>
            <a:off x="1042988" y="188913"/>
            <a:ext cx="304800"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spcBef>
                <a:spcPct val="50000"/>
              </a:spcBef>
            </a:pPr>
            <a:endParaRPr lang="en-US" sz="2400" b="1" dirty="0">
              <a:solidFill>
                <a:srgbClr val="FF0000"/>
              </a:solidFill>
              <a:latin typeface="_PDMS_Saleem_QuranFont" panose="02010000000000000000" pitchFamily="2" charset="-78"/>
              <a:cs typeface="_PDMS_Saleem_QuranFont" panose="02010000000000000000" pitchFamily="2" charset="-78"/>
            </a:endParaRPr>
          </a:p>
        </p:txBody>
      </p:sp>
      <p:pic>
        <p:nvPicPr>
          <p:cNvPr id="2" name="Picture 1"/>
          <p:cNvPicPr>
            <a:picLocks noChangeAspect="1"/>
          </p:cNvPicPr>
          <p:nvPr/>
        </p:nvPicPr>
        <p:blipFill>
          <a:blip r:embed="rId2"/>
          <a:stretch>
            <a:fillRect/>
          </a:stretch>
        </p:blipFill>
        <p:spPr>
          <a:xfrm>
            <a:off x="0" y="0"/>
            <a:ext cx="9252520" cy="6858000"/>
          </a:xfrm>
          <a:prstGeom prst="rect">
            <a:avLst/>
          </a:prstGeom>
        </p:spPr>
      </p:pic>
    </p:spTree>
  </p:cSld>
  <p:clrMapOvr>
    <a:masterClrMapping/>
  </p:clrMapOvr>
  <p:transition spd="slow">
    <p:push dir="u"/>
  </p:transition>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36" name="Picture 2" descr="9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51520" y="692696"/>
            <a:ext cx="6768752" cy="4828952"/>
          </a:xfrm>
          <a:noFill/>
        </p:spPr>
      </p:pic>
      <p:sp>
        <p:nvSpPr>
          <p:cNvPr id="14643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0C60028-7C03-4623-B118-769515BD9B89}" type="slidenum">
              <a:rPr lang="ar-SA">
                <a:latin typeface="_PDMS_Saleem_QuranFont" panose="02010000000000000000" pitchFamily="2" charset="-78"/>
                <a:cs typeface="_PDMS_Saleem_QuranFont" panose="02010000000000000000" pitchFamily="2" charset="-78"/>
              </a:rPr>
              <a:pPr eaLnBrk="1" hangingPunct="1"/>
              <a:t>140</a:t>
            </a:fld>
            <a:endParaRPr lang="en-US" dirty="0">
              <a:latin typeface="_PDMS_Saleem_QuranFont" panose="02010000000000000000" pitchFamily="2" charset="-78"/>
              <a:cs typeface="_PDMS_Saleem_QuranFont" panose="02010000000000000000" pitchFamily="2" charset="-78"/>
            </a:endParaRPr>
          </a:p>
        </p:txBody>
      </p:sp>
      <p:sp>
        <p:nvSpPr>
          <p:cNvPr id="146437" name="Text Box 3"/>
          <p:cNvSpPr txBox="1">
            <a:spLocks noChangeArrowheads="1"/>
          </p:cNvSpPr>
          <p:nvPr/>
        </p:nvSpPr>
        <p:spPr bwMode="auto">
          <a:xfrm>
            <a:off x="-323937" y="5609128"/>
            <a:ext cx="8135938"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1" eaLnBrk="1" hangingPunct="1">
              <a:spcBef>
                <a:spcPct val="50000"/>
              </a:spcBef>
            </a:pPr>
            <a:r>
              <a:rPr lang="fa-IR" sz="2300" b="1" dirty="0">
                <a:latin typeface="_PDMS_Saleem_QuranFont" panose="02010000000000000000" pitchFamily="2" charset="-78"/>
                <a:cs typeface="_PDMS_Saleem_QuranFont" panose="02010000000000000000" pitchFamily="2" charset="-78"/>
              </a:rPr>
              <a:t>سطح جونده دندانهای فک پایین را با عقب و جلوبردن مسواک تمیزمی کنیم.</a:t>
            </a:r>
            <a:endParaRPr lang="en-US" sz="2300" b="1"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60" name="Rectangle 2"/>
          <p:cNvSpPr>
            <a:spLocks noGrp="1" noChangeArrowheads="1"/>
          </p:cNvSpPr>
          <p:nvPr>
            <p:ph type="title"/>
          </p:nvPr>
        </p:nvSpPr>
        <p:spPr>
          <a:xfrm>
            <a:off x="468313" y="260350"/>
            <a:ext cx="6191919" cy="1008410"/>
          </a:xfrm>
        </p:spPr>
        <p:txBody>
          <a:bodyPr>
            <a:normAutofit/>
          </a:bodyPr>
          <a:lstStyle/>
          <a:p>
            <a:pPr algn="ctr" eaLnBrk="1" hangingPunct="1"/>
            <a:r>
              <a:rPr lang="fa-IR" sz="2800" b="1" dirty="0" smtClean="0">
                <a:solidFill>
                  <a:schemeClr val="accent1"/>
                </a:solidFill>
                <a:cs typeface="B Mitra" panose="00000400000000000000" pitchFamily="2" charset="-78"/>
              </a:rPr>
              <a:t>80 تا 90 درصد بوی بد دهان مربوط به دهان و دندانها است.</a:t>
            </a:r>
            <a:endParaRPr lang="en-US" sz="2800" b="1" dirty="0" smtClean="0">
              <a:solidFill>
                <a:schemeClr val="accent1"/>
              </a:solidFill>
              <a:cs typeface="B Mitra" panose="00000400000000000000" pitchFamily="2" charset="-78"/>
            </a:endParaRPr>
          </a:p>
        </p:txBody>
      </p:sp>
      <p:sp>
        <p:nvSpPr>
          <p:cNvPr id="147461" name="Rectangle 3"/>
          <p:cNvSpPr>
            <a:spLocks noGrp="1" noChangeArrowheads="1"/>
          </p:cNvSpPr>
          <p:nvPr>
            <p:ph idx="1"/>
          </p:nvPr>
        </p:nvSpPr>
        <p:spPr>
          <a:xfrm>
            <a:off x="323528" y="1645081"/>
            <a:ext cx="6985024" cy="3976687"/>
          </a:xfrm>
        </p:spPr>
        <p:txBody>
          <a:bodyPr/>
          <a:lstStyle/>
          <a:p>
            <a:pPr algn="ctr" eaLnBrk="1" hangingPunct="1">
              <a:buFontTx/>
              <a:buNone/>
            </a:pPr>
            <a:r>
              <a:rPr lang="fa-IR" sz="3600" dirty="0" smtClean="0">
                <a:cs typeface="B Nazanin" panose="00000400000000000000" pitchFamily="2" charset="-78"/>
              </a:rPr>
              <a:t>قسمت خلفی زبان بیشترین  نقش را دارد.</a:t>
            </a:r>
          </a:p>
          <a:p>
            <a:pPr eaLnBrk="1" hangingPunct="1">
              <a:buFontTx/>
              <a:buNone/>
            </a:pPr>
            <a:r>
              <a:rPr lang="fa-IR" sz="3600" dirty="0" smtClean="0">
                <a:cs typeface="B Nazanin" panose="00000400000000000000" pitchFamily="2" charset="-78"/>
              </a:rPr>
              <a:t>     به علت:</a:t>
            </a:r>
          </a:p>
          <a:p>
            <a:pPr algn="r" rtl="1" eaLnBrk="1" hangingPunct="1">
              <a:buClr>
                <a:srgbClr val="00FF00"/>
              </a:buClr>
              <a:buFont typeface="Wingdings" panose="05000000000000000000" pitchFamily="2" charset="2"/>
              <a:buChar char="Ø"/>
            </a:pPr>
            <a:endParaRPr lang="fa-IR" dirty="0" smtClean="0">
              <a:solidFill>
                <a:schemeClr val="accent2"/>
              </a:solidFill>
              <a:cs typeface="B Nazanin" panose="00000400000000000000" pitchFamily="2" charset="-78"/>
            </a:endParaRPr>
          </a:p>
          <a:p>
            <a:pPr algn="r" rtl="1" eaLnBrk="1" hangingPunct="1">
              <a:buClr>
                <a:schemeClr val="accent1"/>
              </a:buClr>
              <a:buFont typeface="Wingdings" panose="05000000000000000000" pitchFamily="2" charset="2"/>
              <a:buChar char="Ø"/>
            </a:pPr>
            <a:r>
              <a:rPr lang="fa-IR" sz="2000" b="1" dirty="0" smtClean="0">
                <a:solidFill>
                  <a:schemeClr val="accent2"/>
                </a:solidFill>
                <a:cs typeface="B Nazanin" panose="00000400000000000000" pitchFamily="2" charset="-78"/>
              </a:rPr>
              <a:t>دسترسی کمتردر حین مسواک زدن</a:t>
            </a:r>
          </a:p>
          <a:p>
            <a:pPr algn="r" rtl="1" eaLnBrk="1" hangingPunct="1">
              <a:buClr>
                <a:schemeClr val="accent1"/>
              </a:buClr>
              <a:buFont typeface="Wingdings" panose="05000000000000000000" pitchFamily="2" charset="2"/>
              <a:buChar char="Ø"/>
            </a:pPr>
            <a:r>
              <a:rPr lang="fa-IR" sz="2000" b="1" dirty="0" smtClean="0">
                <a:solidFill>
                  <a:schemeClr val="accent2"/>
                </a:solidFill>
                <a:cs typeface="B Nazanin" panose="00000400000000000000" pitchFamily="2" charset="-78"/>
              </a:rPr>
              <a:t>وجود پرزهای زبان </a:t>
            </a:r>
          </a:p>
          <a:p>
            <a:pPr algn="r" rtl="1" eaLnBrk="1" hangingPunct="1">
              <a:buClr>
                <a:schemeClr val="accent1"/>
              </a:buClr>
              <a:buFont typeface="Wingdings" panose="05000000000000000000" pitchFamily="2" charset="2"/>
              <a:buChar char="Ø"/>
            </a:pPr>
            <a:r>
              <a:rPr lang="fa-IR" sz="2000" b="1" dirty="0" smtClean="0">
                <a:solidFill>
                  <a:schemeClr val="accent2"/>
                </a:solidFill>
                <a:cs typeface="B Nazanin" panose="00000400000000000000" pitchFamily="2" charset="-78"/>
              </a:rPr>
              <a:t>وسعت بیشتر زبان در مقایسه با سایر قسمتهای دهان</a:t>
            </a:r>
          </a:p>
          <a:p>
            <a:pPr algn="r" rtl="1" eaLnBrk="1" hangingPunct="1">
              <a:buClr>
                <a:schemeClr val="accent1"/>
              </a:buClr>
              <a:buFont typeface="Wingdings" panose="05000000000000000000" pitchFamily="2" charset="2"/>
              <a:buChar char="Ø"/>
            </a:pPr>
            <a:r>
              <a:rPr lang="fa-IR" sz="2000" b="1" dirty="0" smtClean="0">
                <a:solidFill>
                  <a:schemeClr val="accent2"/>
                </a:solidFill>
                <a:cs typeface="B Nazanin" panose="00000400000000000000" pitchFamily="2" charset="-78"/>
              </a:rPr>
              <a:t>وجود شیارهای وسیع در بعضی از افراد</a:t>
            </a:r>
            <a:endParaRPr lang="en-US" sz="2000" b="1" dirty="0" smtClean="0">
              <a:solidFill>
                <a:schemeClr val="accent2"/>
              </a:solidFill>
              <a:cs typeface="B Nazanin" panose="00000400000000000000" pitchFamily="2" charset="-78"/>
            </a:endParaRPr>
          </a:p>
        </p:txBody>
      </p:sp>
      <p:sp>
        <p:nvSpPr>
          <p:cNvPr id="14745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3B1E265-E78E-4551-8613-C599AA2696BA}" type="slidenum">
              <a:rPr lang="ar-SA">
                <a:latin typeface="_PDMS_Saleem_QuranFont" panose="02010000000000000000" pitchFamily="2" charset="-78"/>
                <a:cs typeface="_PDMS_Saleem_QuranFont" panose="02010000000000000000" pitchFamily="2" charset="-78"/>
              </a:rPr>
              <a:pPr eaLnBrk="1" hangingPunct="1"/>
              <a:t>141</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3"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D932275-B36D-44A6-BBBC-8D13AF8FB237}" type="slidenum">
              <a:rPr lang="ar-SA">
                <a:latin typeface="_PDMS_Saleem_QuranFont" panose="02010000000000000000" pitchFamily="2" charset="-78"/>
                <a:cs typeface="_PDMS_Saleem_QuranFont" panose="02010000000000000000" pitchFamily="2" charset="-78"/>
              </a:rPr>
              <a:pPr eaLnBrk="1" hangingPunct="1"/>
              <a:t>142</a:t>
            </a:fld>
            <a:endParaRPr lang="en-US" dirty="0">
              <a:latin typeface="_PDMS_Saleem_QuranFont" panose="02010000000000000000" pitchFamily="2" charset="-78"/>
              <a:cs typeface="_PDMS_Saleem_QuranFont" panose="02010000000000000000" pitchFamily="2" charset="-78"/>
            </a:endParaRPr>
          </a:p>
        </p:txBody>
      </p:sp>
      <p:pic>
        <p:nvPicPr>
          <p:cNvPr id="148484" name="Picture 2" descr="r7_halitos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558345"/>
            <a:ext cx="4896271" cy="5472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E53F6C8-164A-4272-A490-5C183A533D75}" type="slidenum">
              <a:rPr lang="ar-SA">
                <a:latin typeface="_PDMS_Saleem_QuranFont" panose="02010000000000000000" pitchFamily="2" charset="-78"/>
                <a:cs typeface="_PDMS_Saleem_QuranFont" panose="02010000000000000000" pitchFamily="2" charset="-78"/>
              </a:rPr>
              <a:pPr eaLnBrk="1" hangingPunct="1"/>
              <a:t>143</a:t>
            </a:fld>
            <a:endParaRPr lang="en-US" dirty="0">
              <a:latin typeface="_PDMS_Saleem_QuranFont" panose="02010000000000000000" pitchFamily="2" charset="-78"/>
              <a:cs typeface="_PDMS_Saleem_QuranFont" panose="02010000000000000000" pitchFamily="2" charset="-78"/>
            </a:endParaRPr>
          </a:p>
        </p:txBody>
      </p:sp>
      <p:pic>
        <p:nvPicPr>
          <p:cNvPr id="2" name="Picture 1"/>
          <p:cNvPicPr>
            <a:picLocks noChangeAspect="1"/>
          </p:cNvPicPr>
          <p:nvPr/>
        </p:nvPicPr>
        <p:blipFill>
          <a:blip r:embed="rId2"/>
          <a:stretch>
            <a:fillRect/>
          </a:stretch>
        </p:blipFill>
        <p:spPr>
          <a:xfrm>
            <a:off x="827584" y="1196752"/>
            <a:ext cx="5715000" cy="4333875"/>
          </a:xfrm>
          <a:prstGeom prst="rect">
            <a:avLst/>
          </a:prstGeom>
        </p:spPr>
      </p:pic>
      <p:sp>
        <p:nvSpPr>
          <p:cNvPr id="3" name="TextBox 2"/>
          <p:cNvSpPr txBox="1"/>
          <p:nvPr/>
        </p:nvSpPr>
        <p:spPr>
          <a:xfrm>
            <a:off x="4139952" y="4869160"/>
            <a:ext cx="1584176" cy="584775"/>
          </a:xfrm>
          <a:prstGeom prst="rect">
            <a:avLst/>
          </a:prstGeom>
        </p:spPr>
        <p:style>
          <a:lnRef idx="2">
            <a:schemeClr val="dk1"/>
          </a:lnRef>
          <a:fillRef idx="1">
            <a:schemeClr val="lt1"/>
          </a:fillRef>
          <a:effectRef idx="0">
            <a:schemeClr val="dk1"/>
          </a:effectRef>
          <a:fontRef idx="minor">
            <a:schemeClr val="dk1"/>
          </a:fontRef>
        </p:style>
        <p:txBody>
          <a:bodyPr wrap="square" rtlCol="1">
            <a:spAutoFit/>
          </a:bodyPr>
          <a:lstStyle/>
          <a:p>
            <a:r>
              <a:rPr lang="fa-IR" sz="3200" dirty="0" smtClean="0">
                <a:cs typeface="B Mitra" panose="00000400000000000000" pitchFamily="2" charset="-78"/>
              </a:rPr>
              <a:t>زبان شیاردار</a:t>
            </a:r>
            <a:endParaRPr lang="fa-IR" sz="3200" dirty="0">
              <a:cs typeface="B Mitra" panose="000004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988840"/>
            <a:ext cx="6347714" cy="1320800"/>
          </a:xfrm>
        </p:spPr>
        <p:txBody>
          <a:bodyPr>
            <a:prstTxWarp prst="textInflateTop">
              <a:avLst/>
            </a:prstTxWarp>
            <a:normAutofit/>
          </a:bodyPr>
          <a:lstStyle/>
          <a:p>
            <a:pPr algn="ctr"/>
            <a:r>
              <a:rPr lang="fa-IR" sz="4800" dirty="0">
                <a:ln w="0">
                  <a:solidFill>
                    <a:schemeClr val="accent3"/>
                  </a:solidFill>
                </a:ln>
                <a:effectLst>
                  <a:outerShdw blurRad="38100" dist="25400" dir="5400000" algn="ctr" rotWithShape="0">
                    <a:srgbClr val="6E747A">
                      <a:alpha val="43000"/>
                    </a:srgbClr>
                  </a:outerShdw>
                  <a:reflection blurRad="6350" stA="60000" endA="900" endPos="58000" dir="5400000" sy="-100000" algn="bl" rotWithShape="0"/>
                </a:effectLst>
                <a:cs typeface="B Nazanin" panose="00000400000000000000" pitchFamily="2" charset="-78"/>
              </a:rPr>
              <a:t>نحوه استفاده از نخ دندان</a:t>
            </a:r>
          </a:p>
        </p:txBody>
      </p:sp>
      <p:sp>
        <p:nvSpPr>
          <p:cNvPr id="150531"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C68601B-90AC-4053-AFD7-3857952BFD1B}" type="slidenum">
              <a:rPr lang="ar-SA">
                <a:latin typeface="_PDMS_Saleem_QuranFont" panose="02010000000000000000" pitchFamily="2" charset="-78"/>
                <a:cs typeface="_PDMS_Saleem_QuranFont" panose="02010000000000000000" pitchFamily="2" charset="-78"/>
              </a:rPr>
              <a:pPr eaLnBrk="1" hangingPunct="1"/>
              <a:t>144</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6" name="Picture 2" descr="9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755651" y="260350"/>
            <a:ext cx="5544542" cy="5148263"/>
          </a:xfrm>
          <a:noFill/>
        </p:spPr>
      </p:pic>
      <p:sp>
        <p:nvSpPr>
          <p:cNvPr id="15155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174CCE3-7687-4676-9E6E-EB72021BC3E3}" type="slidenum">
              <a:rPr lang="ar-SA">
                <a:latin typeface="_PDMS_Saleem_QuranFont" panose="02010000000000000000" pitchFamily="2" charset="-78"/>
                <a:cs typeface="_PDMS_Saleem_QuranFont" panose="02010000000000000000" pitchFamily="2" charset="-78"/>
              </a:rPr>
              <a:pPr eaLnBrk="1" hangingPunct="1"/>
              <a:t>145</a:t>
            </a:fld>
            <a:endParaRPr lang="en-US" dirty="0">
              <a:latin typeface="_PDMS_Saleem_QuranFont" panose="02010000000000000000" pitchFamily="2" charset="-78"/>
              <a:cs typeface="_PDMS_Saleem_QuranFont" panose="02010000000000000000" pitchFamily="2" charset="-78"/>
            </a:endParaRPr>
          </a:p>
        </p:txBody>
      </p:sp>
      <p:sp>
        <p:nvSpPr>
          <p:cNvPr id="151557" name="Text Box 3"/>
          <p:cNvSpPr txBox="1">
            <a:spLocks noChangeArrowheads="1"/>
          </p:cNvSpPr>
          <p:nvPr/>
        </p:nvSpPr>
        <p:spPr bwMode="auto">
          <a:xfrm>
            <a:off x="0" y="5568288"/>
            <a:ext cx="691197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1" eaLnBrk="1" hangingPunct="1">
              <a:spcBef>
                <a:spcPct val="50000"/>
              </a:spcBef>
            </a:pPr>
            <a:r>
              <a:rPr lang="fa-IR" sz="2500" b="1" dirty="0">
                <a:latin typeface="_PDMS_Saleem_QuranFont" panose="02010000000000000000" pitchFamily="2" charset="-78"/>
                <a:cs typeface="_PDMS_Saleem_QuranFont" panose="02010000000000000000" pitchFamily="2" charset="-78"/>
              </a:rPr>
              <a:t>برای نخ کشیدن دندانها، حداقل </a:t>
            </a:r>
            <a:r>
              <a:rPr lang="fa-IR" sz="2500" b="1" dirty="0">
                <a:solidFill>
                  <a:srgbClr val="FF0000"/>
                </a:solidFill>
                <a:latin typeface="_PDMS_Saleem_QuranFont" panose="02010000000000000000" pitchFamily="2" charset="-78"/>
                <a:cs typeface="_PDMS_Saleem_QuranFont" panose="02010000000000000000" pitchFamily="2" charset="-78"/>
              </a:rPr>
              <a:t>30</a:t>
            </a:r>
            <a:r>
              <a:rPr lang="fa-IR" sz="2500" b="1" dirty="0">
                <a:latin typeface="_PDMS_Saleem_QuranFont" panose="02010000000000000000" pitchFamily="2" charset="-78"/>
                <a:cs typeface="_PDMS_Saleem_QuranFont" panose="02010000000000000000" pitchFamily="2" charset="-78"/>
              </a:rPr>
              <a:t>تا </a:t>
            </a:r>
            <a:r>
              <a:rPr lang="fa-IR" sz="2500" b="1" dirty="0">
                <a:solidFill>
                  <a:srgbClr val="FF0000"/>
                </a:solidFill>
                <a:latin typeface="_PDMS_Saleem_QuranFont" panose="02010000000000000000" pitchFamily="2" charset="-78"/>
                <a:cs typeface="_PDMS_Saleem_QuranFont" panose="02010000000000000000" pitchFamily="2" charset="-78"/>
              </a:rPr>
              <a:t>45</a:t>
            </a:r>
            <a:r>
              <a:rPr lang="fa-IR" sz="2500" b="1" dirty="0">
                <a:latin typeface="_PDMS_Saleem_QuranFont" panose="02010000000000000000" pitchFamily="2" charset="-78"/>
                <a:cs typeface="_PDMS_Saleem_QuranFont" panose="02010000000000000000" pitchFamily="2" charset="-78"/>
              </a:rPr>
              <a:t> سانتی متر نخ جدا کنید.</a:t>
            </a:r>
            <a:endParaRPr lang="en-US" sz="2500" b="1" dirty="0">
              <a:latin typeface="_PDMS_Saleem_QuranFont" panose="02010000000000000000" pitchFamily="2" charset="-78"/>
              <a:cs typeface="_PDMS_Saleem_QuranFont" panose="02010000000000000000" pitchFamily="2" charset="-78"/>
            </a:endParaRPr>
          </a:p>
        </p:txBody>
      </p:sp>
    </p:spTree>
  </p:cSld>
  <p:clrMapOvr>
    <a:masterClrMapping/>
  </p:clrMapOvr>
  <p:transition spd="med">
    <p:pull/>
  </p:transition>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80" name="Picture 2" descr="9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827089" y="260350"/>
            <a:ext cx="5329088" cy="4770438"/>
          </a:xfrm>
          <a:noFill/>
        </p:spPr>
      </p:pic>
      <p:sp>
        <p:nvSpPr>
          <p:cNvPr id="15257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E508096-4D94-43C3-8005-136744DC0CA4}" type="slidenum">
              <a:rPr lang="ar-SA">
                <a:latin typeface="_PDMS_Saleem_QuranFont" panose="02010000000000000000" pitchFamily="2" charset="-78"/>
                <a:cs typeface="_PDMS_Saleem_QuranFont" panose="02010000000000000000" pitchFamily="2" charset="-78"/>
              </a:rPr>
              <a:pPr eaLnBrk="1" hangingPunct="1"/>
              <a:t>146</a:t>
            </a:fld>
            <a:endParaRPr lang="en-US" dirty="0">
              <a:latin typeface="_PDMS_Saleem_QuranFont" panose="02010000000000000000" pitchFamily="2" charset="-78"/>
              <a:cs typeface="_PDMS_Saleem_QuranFont" panose="02010000000000000000" pitchFamily="2" charset="-78"/>
            </a:endParaRPr>
          </a:p>
        </p:txBody>
      </p:sp>
      <p:sp>
        <p:nvSpPr>
          <p:cNvPr id="152581" name="Text Box 3"/>
          <p:cNvSpPr txBox="1">
            <a:spLocks noChangeArrowheads="1"/>
          </p:cNvSpPr>
          <p:nvPr/>
        </p:nvSpPr>
        <p:spPr bwMode="auto">
          <a:xfrm>
            <a:off x="-252536" y="5229200"/>
            <a:ext cx="77057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1" eaLnBrk="1" hangingPunct="1">
              <a:spcBef>
                <a:spcPct val="50000"/>
              </a:spcBef>
            </a:pPr>
            <a:r>
              <a:rPr lang="fa-IR" sz="2000" b="1" dirty="0">
                <a:latin typeface="_PDMS_Saleem_QuranFont" panose="02010000000000000000" pitchFamily="2" charset="-78"/>
                <a:cs typeface="_PDMS_Saleem_QuranFont" panose="02010000000000000000" pitchFamily="2" charset="-78"/>
              </a:rPr>
              <a:t>با بستن سه انگشت آخر، انگشت نشانه و شست دو دست آزاد مانده و قدرت مانور بالایی به شما می دهد.</a:t>
            </a:r>
            <a:endParaRPr lang="en-US" sz="2000" b="1"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4" name="Picture 2" descr="96"/>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39751" y="476250"/>
            <a:ext cx="6192490" cy="4752975"/>
          </a:xfrm>
          <a:noFill/>
        </p:spPr>
      </p:pic>
      <p:sp>
        <p:nvSpPr>
          <p:cNvPr id="15360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BA9EE15-672B-4884-924D-F2B9AA22AD57}" type="slidenum">
              <a:rPr lang="ar-SA">
                <a:latin typeface="_PDMS_Saleem_QuranFont" panose="02010000000000000000" pitchFamily="2" charset="-78"/>
                <a:cs typeface="_PDMS_Saleem_QuranFont" panose="02010000000000000000" pitchFamily="2" charset="-78"/>
              </a:rPr>
              <a:pPr eaLnBrk="1" hangingPunct="1"/>
              <a:t>147</a:t>
            </a:fld>
            <a:endParaRPr lang="en-US" dirty="0">
              <a:latin typeface="_PDMS_Saleem_QuranFont" panose="02010000000000000000" pitchFamily="2" charset="-78"/>
              <a:cs typeface="_PDMS_Saleem_QuranFont" panose="02010000000000000000" pitchFamily="2" charset="-78"/>
            </a:endParaRPr>
          </a:p>
        </p:txBody>
      </p:sp>
      <p:sp>
        <p:nvSpPr>
          <p:cNvPr id="153605" name="Text Box 3"/>
          <p:cNvSpPr txBox="1">
            <a:spLocks noChangeArrowheads="1"/>
          </p:cNvSpPr>
          <p:nvPr/>
        </p:nvSpPr>
        <p:spPr bwMode="auto">
          <a:xfrm>
            <a:off x="-324544" y="5417451"/>
            <a:ext cx="7705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1" eaLnBrk="1" hangingPunct="1">
              <a:spcBef>
                <a:spcPct val="50000"/>
              </a:spcBef>
            </a:pPr>
            <a:r>
              <a:rPr lang="fa-IR" sz="2000" b="1" dirty="0">
                <a:latin typeface="_PDMS_Saleem_QuranFont" panose="02010000000000000000" pitchFamily="2" charset="-78"/>
                <a:cs typeface="_PDMS_Saleem_QuranFont" panose="02010000000000000000" pitchFamily="2" charset="-78"/>
              </a:rPr>
              <a:t>طول نخی که بین انگشتان  دست آزاد باقی می ماند </a:t>
            </a:r>
            <a:r>
              <a:rPr lang="fa-IR" sz="2000" b="1" dirty="0">
                <a:solidFill>
                  <a:srgbClr val="FF0000"/>
                </a:solidFill>
                <a:latin typeface="_PDMS_Saleem_QuranFont" panose="02010000000000000000" pitchFamily="2" charset="-78"/>
                <a:cs typeface="_PDMS_Saleem_QuranFont" panose="02010000000000000000" pitchFamily="2" charset="-78"/>
              </a:rPr>
              <a:t>2</a:t>
            </a:r>
            <a:r>
              <a:rPr lang="fa-IR" sz="2000" b="1" dirty="0">
                <a:latin typeface="_PDMS_Saleem_QuranFont" panose="02010000000000000000" pitchFamily="2" charset="-78"/>
                <a:cs typeface="_PDMS_Saleem_QuranFont" panose="02010000000000000000" pitchFamily="2" charset="-78"/>
              </a:rPr>
              <a:t> تا </a:t>
            </a:r>
            <a:r>
              <a:rPr lang="fa-IR" sz="2000" b="1" dirty="0" smtClean="0">
                <a:solidFill>
                  <a:srgbClr val="FF0000"/>
                </a:solidFill>
                <a:latin typeface="_PDMS_Saleem_QuranFont" panose="02010000000000000000" pitchFamily="2" charset="-78"/>
                <a:cs typeface="_PDMS_Saleem_QuranFont" panose="02010000000000000000" pitchFamily="2" charset="-78"/>
              </a:rPr>
              <a:t>2/5</a:t>
            </a:r>
            <a:r>
              <a:rPr lang="fa-IR" sz="2000" b="1" dirty="0" smtClean="0">
                <a:latin typeface="_PDMS_Saleem_QuranFont" panose="02010000000000000000" pitchFamily="2" charset="-78"/>
                <a:cs typeface="_PDMS_Saleem_QuranFont" panose="02010000000000000000" pitchFamily="2" charset="-78"/>
              </a:rPr>
              <a:t> </a:t>
            </a:r>
            <a:r>
              <a:rPr lang="fa-IR" sz="2000" b="1" dirty="0">
                <a:latin typeface="_PDMS_Saleem_QuranFont" panose="02010000000000000000" pitchFamily="2" charset="-78"/>
                <a:cs typeface="_PDMS_Saleem_QuranFont" panose="02010000000000000000" pitchFamily="2" charset="-78"/>
              </a:rPr>
              <a:t>سانتی متر طول دارد.</a:t>
            </a:r>
            <a:endParaRPr lang="en-US" sz="2000" b="1" dirty="0">
              <a:latin typeface="_PDMS_Saleem_QuranFont" panose="02010000000000000000" pitchFamily="2" charset="-78"/>
              <a:cs typeface="_PDMS_Saleem_QuranFont" panose="02010000000000000000" pitchFamily="2" charset="-78"/>
            </a:endParaRPr>
          </a:p>
        </p:txBody>
      </p:sp>
    </p:spTree>
  </p:cSld>
  <p:clrMapOvr>
    <a:masterClrMapping/>
  </p:clrMapOvr>
  <p:transition spd="slow">
    <p:push dir="u"/>
  </p:transition>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28" name="Picture 2" descr="97"/>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68313" y="260648"/>
            <a:ext cx="6048598" cy="5545137"/>
          </a:xfrm>
          <a:noFill/>
        </p:spPr>
      </p:pic>
      <p:sp>
        <p:nvSpPr>
          <p:cNvPr id="154627"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7715D8C-242D-480A-BD1C-CB3A3681FCAF}" type="slidenum">
              <a:rPr lang="ar-SA">
                <a:latin typeface="_PDMS_Saleem_QuranFont" panose="02010000000000000000" pitchFamily="2" charset="-78"/>
                <a:cs typeface="_PDMS_Saleem_QuranFont" panose="02010000000000000000" pitchFamily="2" charset="-78"/>
              </a:rPr>
              <a:pPr eaLnBrk="1" hangingPunct="1"/>
              <a:t>148</a:t>
            </a:fld>
            <a:endParaRPr lang="en-US" dirty="0">
              <a:latin typeface="_PDMS_Saleem_QuranFont" panose="02010000000000000000" pitchFamily="2" charset="-78"/>
              <a:cs typeface="_PDMS_Saleem_QuranFont" panose="02010000000000000000" pitchFamily="2" charset="-78"/>
            </a:endParaRPr>
          </a:p>
        </p:txBody>
      </p:sp>
      <p:sp>
        <p:nvSpPr>
          <p:cNvPr id="154629" name="Text Box 3"/>
          <p:cNvSpPr txBox="1">
            <a:spLocks noChangeArrowheads="1"/>
          </p:cNvSpPr>
          <p:nvPr/>
        </p:nvSpPr>
        <p:spPr bwMode="auto">
          <a:xfrm>
            <a:off x="-972616" y="5750850"/>
            <a:ext cx="9361040"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1" eaLnBrk="1" hangingPunct="1">
              <a:spcBef>
                <a:spcPct val="50000"/>
              </a:spcBef>
            </a:pPr>
            <a:r>
              <a:rPr lang="fa-IR" sz="2400" b="1" dirty="0">
                <a:latin typeface="_PDMS_Saleem_QuranFont" panose="02010000000000000000" pitchFamily="2" charset="-78"/>
                <a:cs typeface="_PDMS_Saleem_QuranFont" panose="02010000000000000000" pitchFamily="2" charset="-78"/>
              </a:rPr>
              <a:t>نخ به آرامی با حرکتی شبیه </a:t>
            </a:r>
            <a:r>
              <a:rPr lang="fa-IR" sz="2400" b="1" dirty="0">
                <a:solidFill>
                  <a:srgbClr val="FF0000"/>
                </a:solidFill>
                <a:latin typeface="_PDMS_Saleem_QuranFont" panose="02010000000000000000" pitchFamily="2" charset="-78"/>
                <a:cs typeface="_PDMS_Saleem_QuranFont" panose="02010000000000000000" pitchFamily="2" charset="-78"/>
              </a:rPr>
              <a:t>اره کشیدن</a:t>
            </a:r>
            <a:r>
              <a:rPr lang="fa-IR" sz="2400" b="1" dirty="0">
                <a:latin typeface="_PDMS_Saleem_QuranFont" panose="02010000000000000000" pitchFamily="2" charset="-78"/>
                <a:cs typeface="_PDMS_Saleem_QuranFont" panose="02010000000000000000" pitchFamily="2" charset="-78"/>
              </a:rPr>
              <a:t> به فضای بین دندانها وارد می شود.</a:t>
            </a:r>
            <a:endParaRPr lang="en-US" sz="2400" b="1" dirty="0">
              <a:latin typeface="_PDMS_Saleem_QuranFont" panose="02010000000000000000" pitchFamily="2" charset="-78"/>
              <a:cs typeface="_PDMS_Saleem_QuranFont" panose="02010000000000000000" pitchFamily="2" charset="-78"/>
            </a:endParaRPr>
          </a:p>
        </p:txBody>
      </p:sp>
    </p:spTree>
  </p:cSld>
  <p:clrMapOvr>
    <a:masterClrMapping/>
  </p:clrMapOvr>
  <p:transition spd="med">
    <p:pull/>
  </p:transition>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652" name="Picture 2" descr="98"/>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11560" y="620688"/>
            <a:ext cx="5769864" cy="4393084"/>
          </a:xfrm>
          <a:noFill/>
        </p:spPr>
      </p:pic>
      <p:sp>
        <p:nvSpPr>
          <p:cNvPr id="155651"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2BB8AAA-CC5A-47AA-94C3-77D2AFC97194}" type="slidenum">
              <a:rPr lang="ar-SA">
                <a:latin typeface="_PDMS_Saleem_QuranFont" panose="02010000000000000000" pitchFamily="2" charset="-78"/>
                <a:cs typeface="_PDMS_Saleem_QuranFont" panose="02010000000000000000" pitchFamily="2" charset="-78"/>
              </a:rPr>
              <a:pPr eaLnBrk="1" hangingPunct="1"/>
              <a:t>149</a:t>
            </a:fld>
            <a:endParaRPr lang="en-US" dirty="0">
              <a:latin typeface="_PDMS_Saleem_QuranFont" panose="02010000000000000000" pitchFamily="2" charset="-78"/>
              <a:cs typeface="_PDMS_Saleem_QuranFont" panose="02010000000000000000" pitchFamily="2" charset="-78"/>
            </a:endParaRPr>
          </a:p>
        </p:txBody>
      </p:sp>
      <p:sp>
        <p:nvSpPr>
          <p:cNvPr id="155653" name="Text Box 3"/>
          <p:cNvSpPr txBox="1">
            <a:spLocks noChangeArrowheads="1"/>
          </p:cNvSpPr>
          <p:nvPr/>
        </p:nvSpPr>
        <p:spPr bwMode="auto">
          <a:xfrm>
            <a:off x="327906" y="5229200"/>
            <a:ext cx="633717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1" eaLnBrk="1" hangingPunct="1">
              <a:spcBef>
                <a:spcPct val="50000"/>
              </a:spcBef>
            </a:pPr>
            <a:r>
              <a:rPr lang="fa-IR" sz="2000" b="1" dirty="0">
                <a:latin typeface="_PDMS_Saleem_QuranFont" panose="02010000000000000000" pitchFamily="2" charset="-78"/>
                <a:cs typeface="_PDMS_Saleem_QuranFont" panose="02010000000000000000" pitchFamily="2" charset="-78"/>
              </a:rPr>
              <a:t>نخ را به کناره یکی از دندانها تکیه داده و به زیر لبه لثه ببرید و سپس به دیواره دندان کناری بچسبانید و چندبار به طرف بالا وپایین حرکت دهید. مواظب باشید به </a:t>
            </a:r>
            <a:r>
              <a:rPr lang="fa-IR" sz="2000" b="1" dirty="0" smtClean="0">
                <a:latin typeface="_PDMS_Saleem_QuranFont" panose="02010000000000000000" pitchFamily="2" charset="-78"/>
                <a:cs typeface="_PDMS_Saleem_QuranFont" panose="02010000000000000000" pitchFamily="2" charset="-78"/>
              </a:rPr>
              <a:t>لثه، </a:t>
            </a:r>
            <a:r>
              <a:rPr lang="fa-IR" sz="2000" b="1" dirty="0">
                <a:latin typeface="_PDMS_Saleem_QuranFont" panose="02010000000000000000" pitchFamily="2" charset="-78"/>
                <a:cs typeface="_PDMS_Saleem_QuranFont" panose="02010000000000000000" pitchFamily="2" charset="-78"/>
              </a:rPr>
              <a:t>فشاری توسط نخ وارد نشود.</a:t>
            </a:r>
            <a:endParaRPr lang="en-US" sz="2000" b="1"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FB6DD4E-336F-49E5-93FC-647488E61F90}" type="slidenum">
              <a:rPr lang="ar-SA">
                <a:latin typeface="_PDMS_Saleem_QuranFont" panose="02010000000000000000" pitchFamily="2" charset="-78"/>
                <a:cs typeface="_PDMS_Saleem_QuranFont" panose="02010000000000000000" pitchFamily="2" charset="-78"/>
              </a:rPr>
              <a:pPr eaLnBrk="1" hangingPunct="1"/>
              <a:t>15</a:t>
            </a:fld>
            <a:endParaRPr lang="en-US" dirty="0">
              <a:latin typeface="_PDMS_Saleem_QuranFont" panose="02010000000000000000" pitchFamily="2" charset="-78"/>
              <a:cs typeface="_PDMS_Saleem_QuranFont" panose="02010000000000000000" pitchFamily="2" charset="-78"/>
            </a:endParaRPr>
          </a:p>
        </p:txBody>
      </p:sp>
      <p:pic>
        <p:nvPicPr>
          <p:cNvPr id="2" name="Picture 1"/>
          <p:cNvPicPr>
            <a:picLocks noChangeAspect="1"/>
          </p:cNvPicPr>
          <p:nvPr/>
        </p:nvPicPr>
        <p:blipFill>
          <a:blip r:embed="rId2"/>
          <a:stretch>
            <a:fillRect/>
          </a:stretch>
        </p:blipFill>
        <p:spPr>
          <a:xfrm>
            <a:off x="907206" y="1412776"/>
            <a:ext cx="5400600" cy="5204651"/>
          </a:xfrm>
          <a:prstGeom prst="rect">
            <a:avLst/>
          </a:prstGeom>
        </p:spPr>
      </p:pic>
      <p:sp>
        <p:nvSpPr>
          <p:cNvPr id="4" name="Rectangle 2"/>
          <p:cNvSpPr txBox="1">
            <a:spLocks noChangeArrowheads="1"/>
          </p:cNvSpPr>
          <p:nvPr/>
        </p:nvSpPr>
        <p:spPr>
          <a:xfrm>
            <a:off x="290397" y="476672"/>
            <a:ext cx="6698705" cy="864096"/>
          </a:xfrm>
          <a:prstGeom prst="rect">
            <a:avLst/>
          </a:prstGeom>
        </p:spPr>
        <p:txBody>
          <a:bodyPr>
            <a:normAutofit/>
          </a:bodyPr>
          <a:lstStyle>
            <a:lvl1pPr algn="l" defTabSz="457200" rtl="1" eaLnBrk="1" latinLnBrk="0" hangingPunct="1">
              <a:spcBef>
                <a:spcPct val="0"/>
              </a:spcBef>
              <a:buNone/>
              <a:defRPr sz="3600" kern="1200">
                <a:solidFill>
                  <a:schemeClr val="accent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fontAlgn="auto">
              <a:spcAft>
                <a:spcPts val="0"/>
              </a:spcAft>
            </a:pPr>
            <a:r>
              <a:rPr lang="fa-IR" altLang="en-US" sz="3200" b="1" dirty="0" smtClean="0">
                <a:cs typeface="B Mitra" panose="00000400000000000000" pitchFamily="2" charset="-78"/>
              </a:rPr>
              <a:t>انواع دندان های دائمی</a:t>
            </a:r>
            <a:endParaRPr lang="en-US" altLang="en-US" sz="3200" b="1" dirty="0">
              <a:cs typeface="B Mitra" panose="00000400000000000000" pitchFamily="2" charset="-78"/>
            </a:endParaRPr>
          </a:p>
        </p:txBody>
      </p:sp>
    </p:spTree>
  </p:cSld>
  <p:clrMapOvr>
    <a:masterClrMapping/>
  </p:clrMapOvr>
  <p:transition spd="slow">
    <p:push dir="u"/>
  </p:transition>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7940" name="Rectangle 2"/>
          <p:cNvSpPr>
            <a:spLocks noGrp="1" noChangeArrowheads="1"/>
          </p:cNvSpPr>
          <p:nvPr>
            <p:ph type="title"/>
          </p:nvPr>
        </p:nvSpPr>
        <p:spPr/>
        <p:txBody>
          <a:bodyPr>
            <a:normAutofit/>
          </a:bodyPr>
          <a:lstStyle/>
          <a:p>
            <a:pPr algn="ctr" rtl="1" eaLnBrk="1" hangingPunct="1"/>
            <a:r>
              <a:rPr lang="fa-IR" sz="4000" b="1" dirty="0" smtClean="0">
                <a:solidFill>
                  <a:schemeClr val="accent1"/>
                </a:solidFill>
                <a:cs typeface="B Mitra" panose="00000400000000000000" pitchFamily="2" charset="-78"/>
              </a:rPr>
              <a:t>موارد ارجاع كودكان 6 تا 12 سال</a:t>
            </a:r>
            <a:endParaRPr lang="en-US" sz="4000" b="1" dirty="0" smtClean="0">
              <a:solidFill>
                <a:schemeClr val="accent1"/>
              </a:solidFill>
              <a:cs typeface="B Mitra" panose="00000400000000000000" pitchFamily="2" charset="-78"/>
            </a:endParaRPr>
          </a:p>
        </p:txBody>
      </p:sp>
      <p:sp>
        <p:nvSpPr>
          <p:cNvPr id="167941" name="Rectangle 3"/>
          <p:cNvSpPr>
            <a:spLocks noGrp="1" noChangeArrowheads="1"/>
          </p:cNvSpPr>
          <p:nvPr>
            <p:ph idx="1"/>
          </p:nvPr>
        </p:nvSpPr>
        <p:spPr/>
        <p:txBody>
          <a:bodyPr/>
          <a:lstStyle/>
          <a:p>
            <a:pPr algn="r" rtl="1" eaLnBrk="1" hangingPunct="1"/>
            <a:r>
              <a:rPr lang="fa-IR" b="1" dirty="0" smtClean="0">
                <a:cs typeface="B Nazanin" panose="00000400000000000000" pitchFamily="2" charset="-78"/>
              </a:rPr>
              <a:t>باقي ماندن دندان شيري يا تأخير بيش از 2 سال در رويش دندان شيري</a:t>
            </a:r>
          </a:p>
          <a:p>
            <a:pPr algn="r" rtl="1" eaLnBrk="1" hangingPunct="1"/>
            <a:r>
              <a:rPr lang="fa-IR" b="1" dirty="0" smtClean="0">
                <a:cs typeface="B Nazanin" panose="00000400000000000000" pitchFamily="2" charset="-78"/>
              </a:rPr>
              <a:t> وجود ضايعه مشكوك در لبها،گونه ها يا دهان</a:t>
            </a:r>
          </a:p>
          <a:p>
            <a:pPr algn="r" rtl="1" eaLnBrk="1" hangingPunct="1"/>
            <a:r>
              <a:rPr lang="fa-IR" b="1" dirty="0" smtClean="0">
                <a:cs typeface="B Nazanin" panose="00000400000000000000" pitchFamily="2" charset="-78"/>
              </a:rPr>
              <a:t> وجود پوسيدگي در دندانهاي آسياي شيري يا دائمي</a:t>
            </a:r>
          </a:p>
          <a:p>
            <a:pPr algn="r" rtl="1" eaLnBrk="1" hangingPunct="1"/>
            <a:r>
              <a:rPr lang="fa-IR" b="1" dirty="0" smtClean="0">
                <a:cs typeface="B Nazanin" panose="00000400000000000000" pitchFamily="2" charset="-78"/>
              </a:rPr>
              <a:t> وجود علائم بيماري لثه</a:t>
            </a:r>
          </a:p>
          <a:p>
            <a:pPr algn="r" rtl="1" eaLnBrk="1" hangingPunct="1"/>
            <a:r>
              <a:rPr lang="fa-IR" b="1" dirty="0" smtClean="0">
                <a:cs typeface="B Nazanin" panose="00000400000000000000" pitchFamily="2" charset="-78"/>
              </a:rPr>
              <a:t> وجود جرم دنداني</a:t>
            </a:r>
          </a:p>
          <a:p>
            <a:pPr algn="r" rtl="1" eaLnBrk="1" hangingPunct="1"/>
            <a:r>
              <a:rPr lang="fa-IR" b="1" dirty="0" smtClean="0">
                <a:cs typeface="B Nazanin" panose="00000400000000000000" pitchFamily="2" charset="-78"/>
              </a:rPr>
              <a:t> وجود درد دنداني (پس از دادن مسكن طبق جدول داروئي)</a:t>
            </a:r>
            <a:endParaRPr lang="en-US" b="1" dirty="0" smtClean="0">
              <a:cs typeface="B Nazanin" panose="00000400000000000000" pitchFamily="2" charset="-78"/>
            </a:endParaRPr>
          </a:p>
        </p:txBody>
      </p:sp>
      <p:sp>
        <p:nvSpPr>
          <p:cNvPr id="16793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C283548-B393-4165-88D2-A53104657E72}" type="slidenum">
              <a:rPr lang="ar-SA">
                <a:latin typeface="_PDMS_Saleem_QuranFont" panose="02010000000000000000" pitchFamily="2" charset="-78"/>
                <a:cs typeface="_PDMS_Saleem_QuranFont" panose="02010000000000000000" pitchFamily="2" charset="-78"/>
              </a:rPr>
              <a:pPr eaLnBrk="1" hangingPunct="1"/>
              <a:t>150</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p:transition spd="slow">
    <p:randomBar dir="vert"/>
  </p:transition>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8964" name="Rectangle 2"/>
          <p:cNvSpPr>
            <a:spLocks noGrp="1" noChangeArrowheads="1"/>
          </p:cNvSpPr>
          <p:nvPr>
            <p:ph type="title"/>
          </p:nvPr>
        </p:nvSpPr>
        <p:spPr/>
        <p:txBody>
          <a:bodyPr/>
          <a:lstStyle/>
          <a:p>
            <a:pPr rtl="1" eaLnBrk="1" hangingPunct="1"/>
            <a:r>
              <a:rPr lang="fa-IR" b="1" dirty="0" smtClean="0">
                <a:cs typeface="B Mitra" panose="00000400000000000000" pitchFamily="2" charset="-78"/>
              </a:rPr>
              <a:t>موارد ارجاع به مركز بهداشتي درماني </a:t>
            </a:r>
            <a:endParaRPr lang="en-US" b="1" dirty="0" smtClean="0">
              <a:cs typeface="B Mitra" panose="00000400000000000000" pitchFamily="2" charset="-78"/>
            </a:endParaRPr>
          </a:p>
        </p:txBody>
      </p:sp>
      <p:sp>
        <p:nvSpPr>
          <p:cNvPr id="168965" name="Rectangle 3"/>
          <p:cNvSpPr>
            <a:spLocks noGrp="1" noChangeArrowheads="1"/>
          </p:cNvSpPr>
          <p:nvPr>
            <p:ph idx="1"/>
          </p:nvPr>
        </p:nvSpPr>
        <p:spPr/>
        <p:txBody>
          <a:bodyPr/>
          <a:lstStyle/>
          <a:p>
            <a:pPr algn="r" rtl="1" eaLnBrk="1" hangingPunct="1">
              <a:buClr>
                <a:schemeClr val="accent1"/>
              </a:buClr>
              <a:buFont typeface="Wingdings" panose="05000000000000000000" pitchFamily="2" charset="2"/>
              <a:buChar char="Ø"/>
            </a:pPr>
            <a:r>
              <a:rPr lang="fa-IR" dirty="0" smtClean="0">
                <a:solidFill>
                  <a:srgbClr val="FFC489"/>
                </a:solidFill>
                <a:cs typeface="B Nazanin" panose="00000400000000000000" pitchFamily="2" charset="-78"/>
              </a:rPr>
              <a:t> </a:t>
            </a:r>
            <a:r>
              <a:rPr lang="fa-IR" b="1" dirty="0" smtClean="0">
                <a:solidFill>
                  <a:srgbClr val="FF0000"/>
                </a:solidFill>
                <a:cs typeface="B Nazanin" panose="00000400000000000000" pitchFamily="2" charset="-78"/>
              </a:rPr>
              <a:t>درد </a:t>
            </a:r>
            <a:r>
              <a:rPr lang="fa-IR" b="1" dirty="0" smtClean="0">
                <a:cs typeface="B Nazanin" panose="00000400000000000000" pitchFamily="2" charset="-78"/>
              </a:rPr>
              <a:t>شديد</a:t>
            </a:r>
          </a:p>
          <a:p>
            <a:pPr algn="r" rtl="1" eaLnBrk="1" hangingPunct="1">
              <a:buClr>
                <a:schemeClr val="accent1"/>
              </a:buClr>
              <a:buFont typeface="Wingdings" panose="05000000000000000000" pitchFamily="2" charset="2"/>
              <a:buChar char="Ø"/>
            </a:pPr>
            <a:r>
              <a:rPr lang="fa-IR" b="1" dirty="0" smtClean="0">
                <a:cs typeface="B Nazanin" panose="00000400000000000000" pitchFamily="2" charset="-78"/>
              </a:rPr>
              <a:t> </a:t>
            </a:r>
            <a:r>
              <a:rPr lang="fa-IR" b="1" dirty="0" smtClean="0">
                <a:solidFill>
                  <a:srgbClr val="FF0000"/>
                </a:solidFill>
                <a:cs typeface="B Nazanin" panose="00000400000000000000" pitchFamily="2" charset="-78"/>
              </a:rPr>
              <a:t>تورم</a:t>
            </a:r>
            <a:r>
              <a:rPr lang="fa-IR" b="1" dirty="0" smtClean="0">
                <a:solidFill>
                  <a:srgbClr val="FFC489"/>
                </a:solidFill>
                <a:cs typeface="B Nazanin" panose="00000400000000000000" pitchFamily="2" charset="-78"/>
              </a:rPr>
              <a:t> </a:t>
            </a:r>
            <a:r>
              <a:rPr lang="fa-IR" b="1" dirty="0" smtClean="0">
                <a:cs typeface="B Nazanin" panose="00000400000000000000" pitchFamily="2" charset="-78"/>
              </a:rPr>
              <a:t>روي صورت يا داخل دهان ( با درد يا بدون درد )</a:t>
            </a:r>
          </a:p>
          <a:p>
            <a:pPr algn="r" rtl="1" eaLnBrk="1" hangingPunct="1">
              <a:buClr>
                <a:schemeClr val="accent1"/>
              </a:buClr>
              <a:buFont typeface="Wingdings" panose="05000000000000000000" pitchFamily="2" charset="2"/>
              <a:buChar char="Ø"/>
            </a:pPr>
            <a:r>
              <a:rPr lang="fa-IR" b="1" dirty="0" smtClean="0">
                <a:cs typeface="B Nazanin" panose="00000400000000000000" pitchFamily="2" charset="-78"/>
              </a:rPr>
              <a:t> بد بودن حال عمومي ( تب، لرز، رنگ پريدگي وضعف)</a:t>
            </a:r>
          </a:p>
          <a:p>
            <a:pPr algn="r" rtl="1" eaLnBrk="1" hangingPunct="1">
              <a:buClr>
                <a:schemeClr val="accent1"/>
              </a:buClr>
              <a:buFont typeface="Wingdings" panose="05000000000000000000" pitchFamily="2" charset="2"/>
              <a:buChar char="Ø"/>
            </a:pPr>
            <a:r>
              <a:rPr lang="fa-IR" b="1" dirty="0" smtClean="0">
                <a:cs typeface="B Nazanin" panose="00000400000000000000" pitchFamily="2" charset="-78"/>
              </a:rPr>
              <a:t> درد در زمان خوردن يا نوشيدن غذاهاي سرد، گرم،ترش يا شيرين و يا در هنگام فشار دندانها بر روي هم </a:t>
            </a:r>
          </a:p>
          <a:p>
            <a:pPr algn="r" rtl="1" eaLnBrk="1" hangingPunct="1">
              <a:buClr>
                <a:schemeClr val="accent1"/>
              </a:buClr>
              <a:buFont typeface="Wingdings" panose="05000000000000000000" pitchFamily="2" charset="2"/>
              <a:buChar char="Ø"/>
            </a:pPr>
            <a:r>
              <a:rPr lang="fa-IR" b="1" dirty="0" smtClean="0">
                <a:solidFill>
                  <a:srgbClr val="FF0000"/>
                </a:solidFill>
                <a:cs typeface="B Nazanin" panose="00000400000000000000" pitchFamily="2" charset="-78"/>
              </a:rPr>
              <a:t> خونريزي </a:t>
            </a:r>
          </a:p>
          <a:p>
            <a:pPr algn="r" rtl="1" eaLnBrk="1" hangingPunct="1">
              <a:buClr>
                <a:schemeClr val="accent1"/>
              </a:buClr>
              <a:buFont typeface="Wingdings" panose="05000000000000000000" pitchFamily="2" charset="2"/>
              <a:buChar char="Ø"/>
            </a:pPr>
            <a:r>
              <a:rPr lang="fa-IR" b="1" dirty="0" smtClean="0">
                <a:cs typeface="B Nazanin" panose="00000400000000000000" pitchFamily="2" charset="-78"/>
              </a:rPr>
              <a:t> وجود </a:t>
            </a:r>
            <a:r>
              <a:rPr lang="fa-IR" b="1" dirty="0" smtClean="0">
                <a:solidFill>
                  <a:srgbClr val="FF0000"/>
                </a:solidFill>
                <a:cs typeface="B Nazanin" panose="00000400000000000000" pitchFamily="2" charset="-78"/>
              </a:rPr>
              <a:t>جرم</a:t>
            </a:r>
            <a:r>
              <a:rPr lang="fa-IR" b="1" dirty="0" smtClean="0">
                <a:solidFill>
                  <a:srgbClr val="FFC489"/>
                </a:solidFill>
                <a:cs typeface="B Nazanin" panose="00000400000000000000" pitchFamily="2" charset="-78"/>
              </a:rPr>
              <a:t> </a:t>
            </a:r>
            <a:r>
              <a:rPr lang="fa-IR" b="1" dirty="0" smtClean="0">
                <a:cs typeface="B Nazanin" panose="00000400000000000000" pitchFamily="2" charset="-78"/>
              </a:rPr>
              <a:t>دنداني</a:t>
            </a:r>
            <a:r>
              <a:rPr lang="fa-IR" dirty="0" smtClean="0">
                <a:cs typeface="B Nazanin" panose="00000400000000000000" pitchFamily="2" charset="-78"/>
              </a:rPr>
              <a:t> </a:t>
            </a:r>
            <a:endParaRPr lang="en-US" dirty="0" smtClean="0">
              <a:cs typeface="B Nazanin" panose="00000400000000000000" pitchFamily="2" charset="-78"/>
            </a:endParaRPr>
          </a:p>
        </p:txBody>
      </p:sp>
      <p:sp>
        <p:nvSpPr>
          <p:cNvPr id="16896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5BF2A37-2E7C-4168-91D9-8E321D23905A}" type="slidenum">
              <a:rPr lang="ar-SA">
                <a:latin typeface="_PDMS_Saleem_QuranFont" panose="02010000000000000000" pitchFamily="2" charset="-78"/>
                <a:cs typeface="_PDMS_Saleem_QuranFont" panose="02010000000000000000" pitchFamily="2" charset="-78"/>
              </a:rPr>
              <a:pPr eaLnBrk="1" hangingPunct="1"/>
              <a:t>151</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2132856"/>
            <a:ext cx="6347714" cy="1320800"/>
          </a:xfrm>
        </p:spPr>
        <p:txBody>
          <a:bodyPr>
            <a:prstTxWarp prst="textInflateTop">
              <a:avLst/>
            </a:prstTxWarp>
            <a:normAutofit/>
          </a:bodyPr>
          <a:lstStyle/>
          <a:p>
            <a:pPr algn="ctr"/>
            <a:r>
              <a:rPr lang="fa-IR" sz="4800" dirty="0">
                <a:ln w="0">
                  <a:solidFill>
                    <a:schemeClr val="accent3"/>
                  </a:solidFill>
                </a:ln>
                <a:effectLst>
                  <a:outerShdw blurRad="38100" dist="25400" dir="5400000" algn="ctr" rotWithShape="0">
                    <a:srgbClr val="6E747A">
                      <a:alpha val="43000"/>
                    </a:srgbClr>
                  </a:outerShdw>
                  <a:reflection blurRad="6350" stA="60000" endA="900" endPos="58000" dir="5400000" sy="-100000" algn="bl" rotWithShape="0"/>
                </a:effectLst>
                <a:cs typeface="B Nazanin" panose="00000400000000000000" pitchFamily="2" charset="-78"/>
              </a:rPr>
              <a:t>عادات غلط دهانی در کودکان</a:t>
            </a:r>
          </a:p>
        </p:txBody>
      </p:sp>
      <p:sp>
        <p:nvSpPr>
          <p:cNvPr id="169987"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381BB2D-A4C8-41B1-8F2F-0107FAA3B9A1}" type="slidenum">
              <a:rPr lang="ar-SA">
                <a:latin typeface="_PDMS_Saleem_QuranFont" panose="02010000000000000000" pitchFamily="2" charset="-78"/>
                <a:cs typeface="_PDMS_Saleem_QuranFont" panose="02010000000000000000" pitchFamily="2" charset="-78"/>
              </a:rPr>
              <a:pPr eaLnBrk="1" hangingPunct="1"/>
              <a:t>152</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1012" name="Rectangle 2"/>
          <p:cNvSpPr>
            <a:spLocks noGrp="1" noChangeArrowheads="1"/>
          </p:cNvSpPr>
          <p:nvPr>
            <p:ph type="title"/>
          </p:nvPr>
        </p:nvSpPr>
        <p:spPr/>
        <p:txBody>
          <a:bodyPr/>
          <a:lstStyle/>
          <a:p>
            <a:pPr algn="ctr" rtl="1" eaLnBrk="1" hangingPunct="1"/>
            <a:r>
              <a:rPr lang="fa-IR" b="1" dirty="0" smtClean="0">
                <a:solidFill>
                  <a:schemeClr val="accent3"/>
                </a:solidFill>
                <a:cs typeface="B Mitra" panose="00000400000000000000" pitchFamily="2" charset="-78"/>
              </a:rPr>
              <a:t>عادات غلط دهاني در كودكان</a:t>
            </a:r>
            <a:endParaRPr lang="en-US" b="1" dirty="0" smtClean="0">
              <a:solidFill>
                <a:schemeClr val="accent3"/>
              </a:solidFill>
              <a:cs typeface="B Mitra" panose="00000400000000000000" pitchFamily="2" charset="-78"/>
            </a:endParaRPr>
          </a:p>
        </p:txBody>
      </p:sp>
      <p:sp>
        <p:nvSpPr>
          <p:cNvPr id="171013" name="Rectangle 3"/>
          <p:cNvSpPr>
            <a:spLocks noGrp="1" noChangeArrowheads="1"/>
          </p:cNvSpPr>
          <p:nvPr>
            <p:ph idx="1"/>
          </p:nvPr>
        </p:nvSpPr>
        <p:spPr/>
        <p:txBody>
          <a:bodyPr/>
          <a:lstStyle/>
          <a:p>
            <a:pPr algn="r" rtl="1" eaLnBrk="1" hangingPunct="1">
              <a:lnSpc>
                <a:spcPct val="150000"/>
              </a:lnSpc>
              <a:buFontTx/>
              <a:buNone/>
            </a:pPr>
            <a:r>
              <a:rPr lang="fa-IR" b="1" dirty="0" smtClean="0">
                <a:cs typeface="B Nazanin" panose="00000400000000000000" pitchFamily="2" charset="-78"/>
              </a:rPr>
              <a:t> </a:t>
            </a:r>
            <a:r>
              <a:rPr lang="fa-IR" sz="2000" b="1" dirty="0" smtClean="0">
                <a:cs typeface="B Nazanin" panose="00000400000000000000" pitchFamily="2" charset="-78"/>
              </a:rPr>
              <a:t>محل قرار گيري دندانها توسط چندين عامل كنترل مي شود </a:t>
            </a:r>
          </a:p>
          <a:p>
            <a:pPr algn="r" rtl="1" eaLnBrk="1" hangingPunct="1">
              <a:lnSpc>
                <a:spcPct val="150000"/>
              </a:lnSpc>
              <a:buFont typeface="Wingdings" panose="05000000000000000000" pitchFamily="2" charset="2"/>
              <a:buChar char="Ø"/>
            </a:pPr>
            <a:r>
              <a:rPr lang="fa-IR" sz="2000" b="1" dirty="0" smtClean="0">
                <a:cs typeface="B Nazanin" panose="00000400000000000000" pitchFamily="2" charset="-78"/>
              </a:rPr>
              <a:t>  نيروي ناشي از زبان كه به دندان فشار مي آورد</a:t>
            </a:r>
          </a:p>
          <a:p>
            <a:pPr algn="r" rtl="1" eaLnBrk="1" hangingPunct="1">
              <a:lnSpc>
                <a:spcPct val="150000"/>
              </a:lnSpc>
              <a:buFont typeface="Wingdings" panose="05000000000000000000" pitchFamily="2" charset="2"/>
              <a:buChar char="Ø"/>
            </a:pPr>
            <a:r>
              <a:rPr lang="fa-IR" sz="2000" b="1" dirty="0" smtClean="0">
                <a:cs typeface="B Nazanin" panose="00000400000000000000" pitchFamily="2" charset="-78"/>
              </a:rPr>
              <a:t>  نيروي عضلات لب كه دندان را سرجايش نگاه مي دارد </a:t>
            </a:r>
          </a:p>
          <a:p>
            <a:pPr algn="r" rtl="1" eaLnBrk="1" hangingPunct="1">
              <a:lnSpc>
                <a:spcPct val="150000"/>
              </a:lnSpc>
              <a:buFont typeface="Wingdings" panose="05000000000000000000" pitchFamily="2" charset="2"/>
              <a:buChar char="Ø"/>
            </a:pPr>
            <a:r>
              <a:rPr lang="fa-IR" sz="2000" b="1" dirty="0" smtClean="0">
                <a:cs typeface="B Nazanin" panose="00000400000000000000" pitchFamily="2" charset="-78"/>
              </a:rPr>
              <a:t>  حركت عضلات گونه و فشار دندان مقابل</a:t>
            </a:r>
            <a:r>
              <a:rPr lang="fa-IR" sz="2000" dirty="0" smtClean="0">
                <a:cs typeface="B Nazanin" panose="00000400000000000000" pitchFamily="2" charset="-78"/>
              </a:rPr>
              <a:t>  </a:t>
            </a:r>
            <a:endParaRPr lang="en-US" sz="2000" dirty="0" smtClean="0">
              <a:cs typeface="B Nazanin" panose="00000400000000000000" pitchFamily="2" charset="-78"/>
            </a:endParaRPr>
          </a:p>
        </p:txBody>
      </p:sp>
      <p:sp>
        <p:nvSpPr>
          <p:cNvPr id="171011"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31C45E8-6D3B-4F4D-9854-6D3C2742FF7E}" type="slidenum">
              <a:rPr lang="ar-SA">
                <a:latin typeface="_PDMS_Saleem_QuranFont" panose="02010000000000000000" pitchFamily="2" charset="-78"/>
                <a:cs typeface="_PDMS_Saleem_QuranFont" panose="02010000000000000000" pitchFamily="2" charset="-78"/>
              </a:rPr>
              <a:pPr eaLnBrk="1" hangingPunct="1"/>
              <a:t>153</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2036" name="Rectangle 2"/>
          <p:cNvSpPr>
            <a:spLocks noGrp="1" noChangeArrowheads="1"/>
          </p:cNvSpPr>
          <p:nvPr>
            <p:ph type="title"/>
          </p:nvPr>
        </p:nvSpPr>
        <p:spPr/>
        <p:txBody>
          <a:bodyPr/>
          <a:lstStyle/>
          <a:p>
            <a:pPr algn="ctr" rtl="1" eaLnBrk="1" hangingPunct="1"/>
            <a:r>
              <a:rPr lang="fa-IR" b="1" dirty="0" smtClean="0">
                <a:solidFill>
                  <a:schemeClr val="accent3"/>
                </a:solidFill>
                <a:cs typeface="B Mitra" panose="00000400000000000000" pitchFamily="2" charset="-78"/>
              </a:rPr>
              <a:t>عادات غلط دهاني در كودكان</a:t>
            </a:r>
            <a:endParaRPr lang="en-US" b="1" dirty="0" smtClean="0">
              <a:solidFill>
                <a:schemeClr val="accent3"/>
              </a:solidFill>
              <a:cs typeface="B Mitra" panose="00000400000000000000" pitchFamily="2" charset="-78"/>
            </a:endParaRPr>
          </a:p>
        </p:txBody>
      </p:sp>
      <p:sp>
        <p:nvSpPr>
          <p:cNvPr id="172037" name="Rectangle 3"/>
          <p:cNvSpPr>
            <a:spLocks noGrp="1" noChangeArrowheads="1"/>
          </p:cNvSpPr>
          <p:nvPr>
            <p:ph idx="1"/>
          </p:nvPr>
        </p:nvSpPr>
        <p:spPr>
          <a:xfrm>
            <a:off x="263525" y="1385888"/>
            <a:ext cx="7116787" cy="5020600"/>
          </a:xfrm>
        </p:spPr>
        <p:txBody>
          <a:bodyPr>
            <a:normAutofit/>
          </a:bodyPr>
          <a:lstStyle/>
          <a:p>
            <a:pPr algn="ctr" rtl="1" eaLnBrk="1" hangingPunct="1">
              <a:buFontTx/>
              <a:buNone/>
            </a:pPr>
            <a:r>
              <a:rPr lang="fa-IR" sz="2800" b="1" dirty="0" smtClean="0">
                <a:solidFill>
                  <a:schemeClr val="accent6"/>
                </a:solidFill>
                <a:cs typeface="B Nazanin" panose="00000400000000000000" pitchFamily="2" charset="-78"/>
              </a:rPr>
              <a:t> گاز گرفتن لب </a:t>
            </a:r>
          </a:p>
          <a:p>
            <a:pPr algn="r" rtl="1" eaLnBrk="1" hangingPunct="1"/>
            <a:r>
              <a:rPr lang="fa-IR" sz="2800" b="1" dirty="0" smtClean="0">
                <a:cs typeface="B Nazanin" panose="00000400000000000000" pitchFamily="2" charset="-78"/>
              </a:rPr>
              <a:t> </a:t>
            </a:r>
            <a:r>
              <a:rPr lang="fa-IR" sz="2200" b="1" dirty="0" smtClean="0">
                <a:cs typeface="B Nazanin" panose="00000400000000000000" pitchFamily="2" charset="-78"/>
              </a:rPr>
              <a:t>سبب كج شدن دندان مي شود </a:t>
            </a:r>
          </a:p>
          <a:p>
            <a:pPr algn="r" rtl="1" eaLnBrk="1" hangingPunct="1"/>
            <a:r>
              <a:rPr lang="fa-IR" sz="2200" b="1" dirty="0" smtClean="0">
                <a:cs typeface="B Nazanin" panose="00000400000000000000" pitchFamily="2" charset="-78"/>
              </a:rPr>
              <a:t> عدم توجه والدين </a:t>
            </a:r>
          </a:p>
          <a:p>
            <a:pPr algn="r" rtl="1" eaLnBrk="1" hangingPunct="1"/>
            <a:r>
              <a:rPr lang="fa-IR" sz="2200" b="1" dirty="0" smtClean="0">
                <a:cs typeface="B Nazanin" panose="00000400000000000000" pitchFamily="2" charset="-78"/>
              </a:rPr>
              <a:t> در مدرسه به حساب تمركز و توجه بيشتر دانش آموز گذاشته مي شود </a:t>
            </a:r>
          </a:p>
          <a:p>
            <a:pPr algn="r" rtl="1" eaLnBrk="1" hangingPunct="1"/>
            <a:r>
              <a:rPr lang="fa-IR" sz="2200" b="1" dirty="0" smtClean="0">
                <a:cs typeface="B Nazanin" panose="00000400000000000000" pitchFamily="2" charset="-78"/>
              </a:rPr>
              <a:t> براي تشخيص بايد به لب پائين نگاه كرد</a:t>
            </a:r>
          </a:p>
          <a:p>
            <a:pPr algn="r" rtl="1" eaLnBrk="1" hangingPunct="1"/>
            <a:r>
              <a:rPr lang="fa-IR" sz="2200" b="1" dirty="0" smtClean="0">
                <a:cs typeface="B Nazanin" panose="00000400000000000000" pitchFamily="2" charset="-78"/>
              </a:rPr>
              <a:t>معمولا حاشيه لب نامشخص</a:t>
            </a:r>
          </a:p>
          <a:p>
            <a:pPr algn="r" rtl="1" eaLnBrk="1" hangingPunct="1"/>
            <a:r>
              <a:rPr lang="fa-IR" sz="2200" b="1" dirty="0" smtClean="0">
                <a:cs typeface="B Nazanin" panose="00000400000000000000" pitchFamily="2" charset="-78"/>
              </a:rPr>
              <a:t> لب پائين قرمزتر از لب بالا</a:t>
            </a:r>
          </a:p>
          <a:p>
            <a:pPr algn="r" rtl="1" eaLnBrk="1" hangingPunct="1"/>
            <a:r>
              <a:rPr lang="fa-IR" sz="2200" b="1" dirty="0" smtClean="0">
                <a:cs typeface="B Nazanin" panose="00000400000000000000" pitchFamily="2" charset="-78"/>
              </a:rPr>
              <a:t>محل فشار دندانهاي بالا بر روي لب مشخص مي باشد </a:t>
            </a:r>
          </a:p>
          <a:p>
            <a:pPr algn="r" rtl="1" eaLnBrk="1" hangingPunct="1"/>
            <a:r>
              <a:rPr lang="fa-IR" sz="2200" b="1" dirty="0" smtClean="0">
                <a:cs typeface="B Nazanin" panose="00000400000000000000" pitchFamily="2" charset="-78"/>
              </a:rPr>
              <a:t> خشكي لب پائين بعلت پاك شدن چربيهاي نرم كننده لب توسط زبان</a:t>
            </a:r>
          </a:p>
          <a:p>
            <a:pPr algn="r" rtl="1" eaLnBrk="1" hangingPunct="1"/>
            <a:r>
              <a:rPr lang="fa-IR" sz="2200" b="1" dirty="0" smtClean="0">
                <a:cs typeface="B Nazanin" panose="00000400000000000000" pitchFamily="2" charset="-78"/>
              </a:rPr>
              <a:t>استفاده از كرمهاي مرطوب كننده جهت </a:t>
            </a:r>
            <a:r>
              <a:rPr lang="fa-IR" sz="2200" i="1" dirty="0" smtClean="0">
                <a:solidFill>
                  <a:srgbClr val="FF0000"/>
                </a:solidFill>
                <a:cs typeface="B Nazanin" panose="00000400000000000000" pitchFamily="2" charset="-78"/>
              </a:rPr>
              <a:t>ترك عادت</a:t>
            </a:r>
            <a:r>
              <a:rPr lang="fa-IR" sz="2200" b="1" dirty="0" smtClean="0">
                <a:solidFill>
                  <a:srgbClr val="FF0000"/>
                </a:solidFill>
                <a:cs typeface="B Nazanin" panose="00000400000000000000" pitchFamily="2" charset="-78"/>
              </a:rPr>
              <a:t> </a:t>
            </a:r>
            <a:r>
              <a:rPr lang="fa-IR" sz="2200" b="1" dirty="0" smtClean="0">
                <a:cs typeface="B Nazanin" panose="00000400000000000000" pitchFamily="2" charset="-78"/>
              </a:rPr>
              <a:t>كودك</a:t>
            </a:r>
            <a:r>
              <a:rPr lang="fa-IR" sz="2200" dirty="0" smtClean="0">
                <a:cs typeface="B Nazanin" panose="00000400000000000000" pitchFamily="2" charset="-78"/>
              </a:rPr>
              <a:t>  </a:t>
            </a:r>
            <a:endParaRPr lang="en-US" sz="2200" dirty="0" smtClean="0">
              <a:cs typeface="B Nazanin" panose="00000400000000000000" pitchFamily="2" charset="-78"/>
            </a:endParaRPr>
          </a:p>
        </p:txBody>
      </p:sp>
      <p:sp>
        <p:nvSpPr>
          <p:cNvPr id="17203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41F2B09-A8E7-4184-BDC2-4012708DC550}" type="slidenum">
              <a:rPr lang="ar-SA">
                <a:latin typeface="_PDMS_Saleem_QuranFont" panose="02010000000000000000" pitchFamily="2" charset="-78"/>
                <a:cs typeface="_PDMS_Saleem_QuranFont" panose="02010000000000000000" pitchFamily="2" charset="-78"/>
              </a:rPr>
              <a:pPr eaLnBrk="1" hangingPunct="1"/>
              <a:t>154</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3060" name="Rectangle 2"/>
          <p:cNvSpPr>
            <a:spLocks noGrp="1" noChangeArrowheads="1"/>
          </p:cNvSpPr>
          <p:nvPr>
            <p:ph type="title"/>
          </p:nvPr>
        </p:nvSpPr>
        <p:spPr/>
        <p:txBody>
          <a:bodyPr/>
          <a:lstStyle/>
          <a:p>
            <a:pPr algn="ctr" rtl="1" eaLnBrk="1" hangingPunct="1"/>
            <a:r>
              <a:rPr lang="fa-IR" b="1" dirty="0" smtClean="0">
                <a:solidFill>
                  <a:schemeClr val="accent3"/>
                </a:solidFill>
                <a:cs typeface="B Mitra" panose="00000400000000000000" pitchFamily="2" charset="-78"/>
              </a:rPr>
              <a:t>عادات غلط دهاني در كودكان</a:t>
            </a:r>
            <a:endParaRPr lang="en-US" b="1" dirty="0" smtClean="0">
              <a:solidFill>
                <a:schemeClr val="accent3"/>
              </a:solidFill>
              <a:cs typeface="B Mitra" panose="00000400000000000000" pitchFamily="2" charset="-78"/>
            </a:endParaRPr>
          </a:p>
        </p:txBody>
      </p:sp>
      <p:sp>
        <p:nvSpPr>
          <p:cNvPr id="173061" name="Rectangle 3"/>
          <p:cNvSpPr>
            <a:spLocks noGrp="1" noChangeArrowheads="1"/>
          </p:cNvSpPr>
          <p:nvPr>
            <p:ph idx="1"/>
          </p:nvPr>
        </p:nvSpPr>
        <p:spPr>
          <a:xfrm>
            <a:off x="909137" y="1643641"/>
            <a:ext cx="5748635" cy="4392786"/>
          </a:xfrm>
        </p:spPr>
        <p:txBody>
          <a:bodyPr>
            <a:normAutofit/>
          </a:bodyPr>
          <a:lstStyle/>
          <a:p>
            <a:pPr algn="ctr" rtl="1" eaLnBrk="1" hangingPunct="1">
              <a:lnSpc>
                <a:spcPct val="150000"/>
              </a:lnSpc>
              <a:buFontTx/>
              <a:buNone/>
            </a:pPr>
            <a:r>
              <a:rPr lang="fa-IR" sz="2400" b="1" dirty="0" smtClean="0">
                <a:solidFill>
                  <a:schemeClr val="accent6"/>
                </a:solidFill>
                <a:cs typeface="B Nazanin" panose="00000400000000000000" pitchFamily="2" charset="-78"/>
              </a:rPr>
              <a:t> قرار دادن زبان بين دندانها </a:t>
            </a:r>
          </a:p>
          <a:p>
            <a:pPr algn="r" rtl="1" eaLnBrk="1" hangingPunct="1">
              <a:lnSpc>
                <a:spcPct val="150000"/>
              </a:lnSpc>
            </a:pPr>
            <a:r>
              <a:rPr lang="fa-IR" sz="2000" b="1" dirty="0" smtClean="0">
                <a:cs typeface="B Nazanin" panose="00000400000000000000" pitchFamily="2" charset="-78"/>
              </a:rPr>
              <a:t> اگر در سن پایين اصلاح شود خيلي از مشكلات ارتودنسي بعدي ايجاد نمي شود</a:t>
            </a:r>
          </a:p>
          <a:p>
            <a:pPr algn="r" rtl="1" eaLnBrk="1" hangingPunct="1">
              <a:lnSpc>
                <a:spcPct val="150000"/>
              </a:lnSpc>
            </a:pPr>
            <a:r>
              <a:rPr lang="fa-IR" sz="2000" b="1" dirty="0" smtClean="0">
                <a:cs typeface="B Nazanin" panose="00000400000000000000" pitchFamily="2" charset="-78"/>
              </a:rPr>
              <a:t> توجه به زبان و لب پایين و چانه در هنگام بلع  ( قرار گرفتن زبان بين دندانها در هنگام بلع )</a:t>
            </a:r>
          </a:p>
          <a:p>
            <a:pPr algn="r" rtl="1" eaLnBrk="1" hangingPunct="1">
              <a:lnSpc>
                <a:spcPct val="150000"/>
              </a:lnSpc>
            </a:pPr>
            <a:r>
              <a:rPr lang="fa-IR" sz="2000" i="1" dirty="0" smtClean="0">
                <a:solidFill>
                  <a:srgbClr val="FF0000"/>
                </a:solidFill>
                <a:cs typeface="B Nazanin" panose="00000400000000000000" pitchFamily="2" charset="-78"/>
              </a:rPr>
              <a:t>جهت ترك عادت:</a:t>
            </a:r>
            <a:r>
              <a:rPr lang="fa-IR" sz="2000" b="1" dirty="0" smtClean="0">
                <a:solidFill>
                  <a:srgbClr val="FF0000"/>
                </a:solidFill>
                <a:cs typeface="B Nazanin" panose="00000400000000000000" pitchFamily="2" charset="-78"/>
              </a:rPr>
              <a:t> </a:t>
            </a:r>
            <a:r>
              <a:rPr lang="fa-IR" sz="2000" b="1" dirty="0" smtClean="0">
                <a:cs typeface="B Nazanin" panose="00000400000000000000" pitchFamily="2" charset="-78"/>
              </a:rPr>
              <a:t>كودك در جلوي آینه تمرين كند كه در موقع بلع زبان بين دندانها قرار نگيرد  </a:t>
            </a:r>
            <a:r>
              <a:rPr lang="fa-IR" sz="2000" dirty="0" smtClean="0">
                <a:cs typeface="B Nazanin" panose="00000400000000000000" pitchFamily="2" charset="-78"/>
              </a:rPr>
              <a:t>   </a:t>
            </a:r>
            <a:endParaRPr lang="en-US" sz="2000" dirty="0" smtClean="0">
              <a:cs typeface="B Nazanin" panose="00000400000000000000" pitchFamily="2" charset="-78"/>
            </a:endParaRPr>
          </a:p>
        </p:txBody>
      </p:sp>
      <p:sp>
        <p:nvSpPr>
          <p:cNvPr id="17305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866D657-9A80-46C8-A680-B6C65BE8B5B8}" type="slidenum">
              <a:rPr lang="ar-SA">
                <a:latin typeface="_PDMS_Saleem_QuranFont" panose="02010000000000000000" pitchFamily="2" charset="-78"/>
                <a:cs typeface="_PDMS_Saleem_QuranFont" panose="02010000000000000000" pitchFamily="2" charset="-78"/>
              </a:rPr>
              <a:pPr eaLnBrk="1" hangingPunct="1"/>
              <a:t>155</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p:transition spd="slow">
    <p:push dir="r"/>
  </p:transition>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84" name="Rectangle 2"/>
          <p:cNvSpPr>
            <a:spLocks noGrp="1" noChangeArrowheads="1"/>
          </p:cNvSpPr>
          <p:nvPr>
            <p:ph type="title"/>
          </p:nvPr>
        </p:nvSpPr>
        <p:spPr>
          <a:xfrm>
            <a:off x="755576" y="332656"/>
            <a:ext cx="6347713" cy="1320800"/>
          </a:xfrm>
        </p:spPr>
        <p:txBody>
          <a:bodyPr>
            <a:normAutofit/>
          </a:bodyPr>
          <a:lstStyle/>
          <a:p>
            <a:pPr algn="ctr" rtl="1" eaLnBrk="1" hangingPunct="1"/>
            <a:r>
              <a:rPr lang="fa-IR" b="1" dirty="0">
                <a:solidFill>
                  <a:schemeClr val="accent3"/>
                </a:solidFill>
                <a:cs typeface="B Mitra" panose="00000400000000000000" pitchFamily="2" charset="-78"/>
              </a:rPr>
              <a:t>عادات غلط دهاني در كودكان</a:t>
            </a:r>
            <a:endParaRPr lang="en-US" b="1" dirty="0">
              <a:solidFill>
                <a:schemeClr val="accent3"/>
              </a:solidFill>
              <a:cs typeface="B Mitra" panose="00000400000000000000" pitchFamily="2" charset="-78"/>
            </a:endParaRPr>
          </a:p>
        </p:txBody>
      </p:sp>
      <p:sp>
        <p:nvSpPr>
          <p:cNvPr id="174085" name="Rectangle 3"/>
          <p:cNvSpPr>
            <a:spLocks noGrp="1" noChangeArrowheads="1"/>
          </p:cNvSpPr>
          <p:nvPr>
            <p:ph idx="1"/>
          </p:nvPr>
        </p:nvSpPr>
        <p:spPr>
          <a:xfrm>
            <a:off x="1047151" y="1484784"/>
            <a:ext cx="5472608" cy="4319587"/>
          </a:xfrm>
        </p:spPr>
        <p:txBody>
          <a:bodyPr/>
          <a:lstStyle/>
          <a:p>
            <a:pPr algn="ctr" rtl="1" eaLnBrk="1" hangingPunct="1">
              <a:buFontTx/>
              <a:buNone/>
            </a:pPr>
            <a:r>
              <a:rPr lang="fa-IR" sz="2400" b="1" dirty="0" smtClean="0">
                <a:solidFill>
                  <a:schemeClr val="accent6"/>
                </a:solidFill>
                <a:cs typeface="B Nazanin" panose="00000400000000000000" pitchFamily="2" charset="-78"/>
              </a:rPr>
              <a:t>جويدن ناخن  </a:t>
            </a:r>
          </a:p>
          <a:p>
            <a:pPr algn="r" rtl="1" eaLnBrk="1" hangingPunct="1"/>
            <a:r>
              <a:rPr lang="fa-IR" sz="2000" b="1" dirty="0" smtClean="0">
                <a:cs typeface="B Nazanin" panose="00000400000000000000" pitchFamily="2" charset="-78"/>
              </a:rPr>
              <a:t>  شروع از دو سالگي</a:t>
            </a:r>
            <a:r>
              <a:rPr lang="fa-IR" sz="2000" dirty="0" smtClean="0">
                <a:cs typeface="B Nazanin" panose="00000400000000000000" pitchFamily="2" charset="-78"/>
              </a:rPr>
              <a:t> </a:t>
            </a:r>
          </a:p>
          <a:p>
            <a:pPr algn="r" rtl="1" eaLnBrk="1" hangingPunct="1"/>
            <a:r>
              <a:rPr lang="fa-IR" sz="2000" dirty="0" smtClean="0">
                <a:cs typeface="B Nazanin" panose="00000400000000000000" pitchFamily="2" charset="-78"/>
              </a:rPr>
              <a:t> </a:t>
            </a:r>
            <a:r>
              <a:rPr lang="fa-IR" sz="2000" b="1" dirty="0" smtClean="0">
                <a:cs typeface="B Nazanin" panose="00000400000000000000" pitchFamily="2" charset="-78"/>
              </a:rPr>
              <a:t>والدين زماني متوجه مي شوند كه كودكان نياز به كوتاه كردن ناخن ندارند</a:t>
            </a:r>
          </a:p>
          <a:p>
            <a:pPr algn="r" rtl="1" eaLnBrk="1" hangingPunct="1"/>
            <a:r>
              <a:rPr lang="fa-IR" sz="2000" i="1" dirty="0" smtClean="0">
                <a:solidFill>
                  <a:srgbClr val="FF0000"/>
                </a:solidFill>
                <a:cs typeface="B Nazanin" panose="00000400000000000000" pitchFamily="2" charset="-78"/>
              </a:rPr>
              <a:t>ترك عادت :</a:t>
            </a:r>
            <a:r>
              <a:rPr lang="fa-IR" sz="2000" b="1" dirty="0" smtClean="0">
                <a:solidFill>
                  <a:srgbClr val="FF0000"/>
                </a:solidFill>
                <a:cs typeface="B Nazanin" panose="00000400000000000000" pitchFamily="2" charset="-78"/>
              </a:rPr>
              <a:t> </a:t>
            </a:r>
            <a:r>
              <a:rPr lang="fa-IR" sz="2000" b="1" dirty="0" smtClean="0">
                <a:cs typeface="B Nazanin" panose="00000400000000000000" pitchFamily="2" charset="-78"/>
              </a:rPr>
              <a:t>آگاه كردن كودك – يادآوري كافي – تشويق  و استفاده ازدوستان ومعلمين</a:t>
            </a:r>
            <a:r>
              <a:rPr lang="fa-IR" sz="2000" dirty="0" smtClean="0">
                <a:cs typeface="B Nazanin" panose="00000400000000000000" pitchFamily="2" charset="-78"/>
              </a:rPr>
              <a:t> </a:t>
            </a:r>
            <a:endParaRPr lang="en-US" sz="2000" dirty="0" smtClean="0">
              <a:cs typeface="B Nazanin" panose="00000400000000000000" pitchFamily="2" charset="-78"/>
            </a:endParaRPr>
          </a:p>
        </p:txBody>
      </p:sp>
      <p:sp>
        <p:nvSpPr>
          <p:cNvPr id="17408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F2BCA50-07F2-41B4-AD00-4C1269A19E51}" type="slidenum">
              <a:rPr lang="ar-SA">
                <a:latin typeface="_PDMS_Saleem_QuranFont" panose="02010000000000000000" pitchFamily="2" charset="-78"/>
                <a:cs typeface="_PDMS_Saleem_QuranFont" panose="02010000000000000000" pitchFamily="2" charset="-78"/>
              </a:rPr>
              <a:pPr eaLnBrk="1" hangingPunct="1"/>
              <a:t>156</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p:transition spd="slow">
    <p:wipe dir="d"/>
  </p:transition>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5107"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E2A5647-C7B2-403C-97AD-B059F76C3F32}" type="slidenum">
              <a:rPr lang="ar-SA">
                <a:latin typeface="_PDMS_Saleem_QuranFont" panose="02010000000000000000" pitchFamily="2" charset="-78"/>
                <a:cs typeface="_PDMS_Saleem_QuranFont" panose="02010000000000000000" pitchFamily="2" charset="-78"/>
              </a:rPr>
              <a:pPr eaLnBrk="1" hangingPunct="1"/>
              <a:t>157</a:t>
            </a:fld>
            <a:endParaRPr lang="en-US" dirty="0">
              <a:latin typeface="_PDMS_Saleem_QuranFont" panose="02010000000000000000" pitchFamily="2" charset="-78"/>
              <a:cs typeface="_PDMS_Saleem_QuranFont" panose="02010000000000000000" pitchFamily="2" charset="-78"/>
            </a:endParaRPr>
          </a:p>
        </p:txBody>
      </p:sp>
      <p:sp>
        <p:nvSpPr>
          <p:cNvPr id="175109" name="Text Box 3"/>
          <p:cNvSpPr txBox="1">
            <a:spLocks noChangeArrowheads="1"/>
          </p:cNvSpPr>
          <p:nvPr/>
        </p:nvSpPr>
        <p:spPr bwMode="auto">
          <a:xfrm>
            <a:off x="755576" y="4869160"/>
            <a:ext cx="644132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1" eaLnBrk="1" hangingPunct="1">
              <a:spcBef>
                <a:spcPct val="50000"/>
              </a:spcBef>
            </a:pPr>
            <a:r>
              <a:rPr lang="fa-IR" sz="2000" b="1" dirty="0">
                <a:solidFill>
                  <a:srgbClr val="FF0000"/>
                </a:solidFill>
                <a:latin typeface="_PDMS_Saleem_QuranFont" panose="02010000000000000000" pitchFamily="2" charset="-78"/>
                <a:cs typeface="B Mitra" panose="00000400000000000000" pitchFamily="2" charset="-78"/>
              </a:rPr>
              <a:t>گاز گرفتن </a:t>
            </a:r>
            <a:r>
              <a:rPr lang="fa-IR" sz="2000" b="1" dirty="0">
                <a:latin typeface="_PDMS_Saleem_QuranFont" panose="02010000000000000000" pitchFamily="2" charset="-78"/>
                <a:cs typeface="B Mitra" panose="00000400000000000000" pitchFamily="2" charset="-78"/>
              </a:rPr>
              <a:t>لب در کودک سبب </a:t>
            </a:r>
            <a:r>
              <a:rPr lang="fa-IR" sz="2000" b="1" dirty="0">
                <a:solidFill>
                  <a:srgbClr val="FF0000"/>
                </a:solidFill>
                <a:latin typeface="_PDMS_Saleem_QuranFont" panose="02010000000000000000" pitchFamily="2" charset="-78"/>
                <a:cs typeface="B Mitra" panose="00000400000000000000" pitchFamily="2" charset="-78"/>
              </a:rPr>
              <a:t>کج</a:t>
            </a:r>
            <a:r>
              <a:rPr lang="fa-IR" sz="2000" b="1" dirty="0">
                <a:latin typeface="_PDMS_Saleem_QuranFont" panose="02010000000000000000" pitchFamily="2" charset="-78"/>
                <a:cs typeface="B Mitra" panose="00000400000000000000" pitchFamily="2" charset="-78"/>
              </a:rPr>
              <a:t> </a:t>
            </a:r>
            <a:r>
              <a:rPr lang="fa-IR" sz="2000" b="1" dirty="0">
                <a:solidFill>
                  <a:srgbClr val="FF0000"/>
                </a:solidFill>
                <a:latin typeface="_PDMS_Saleem_QuranFont" panose="02010000000000000000" pitchFamily="2" charset="-78"/>
                <a:cs typeface="B Mitra" panose="00000400000000000000" pitchFamily="2" charset="-78"/>
              </a:rPr>
              <a:t>شدن دندانهای</a:t>
            </a:r>
            <a:r>
              <a:rPr lang="fa-IR" sz="2000" b="1" dirty="0">
                <a:latin typeface="_PDMS_Saleem_QuranFont" panose="02010000000000000000" pitchFamily="2" charset="-78"/>
                <a:cs typeface="B Mitra" panose="00000400000000000000" pitchFamily="2" charset="-78"/>
              </a:rPr>
              <a:t> او در دراز مدت می شود.</a:t>
            </a:r>
            <a:endParaRPr lang="en-US" sz="2000" b="1" dirty="0">
              <a:latin typeface="_PDMS_Saleem_QuranFont" panose="02010000000000000000" pitchFamily="2" charset="-78"/>
              <a:cs typeface="B Mitra" panose="00000400000000000000" pitchFamily="2" charset="-78"/>
            </a:endParaRPr>
          </a:p>
        </p:txBody>
      </p:sp>
      <p:pic>
        <p:nvPicPr>
          <p:cNvPr id="3" name="Content Placeholder 2"/>
          <p:cNvPicPr>
            <a:picLocks noGrp="1" noChangeAspect="1"/>
          </p:cNvPicPr>
          <p:nvPr>
            <p:ph idx="1"/>
          </p:nvPr>
        </p:nvPicPr>
        <p:blipFill>
          <a:blip r:embed="rId2"/>
          <a:stretch>
            <a:fillRect/>
          </a:stretch>
        </p:blipFill>
        <p:spPr>
          <a:xfrm>
            <a:off x="1795993" y="1031175"/>
            <a:ext cx="3816424" cy="3256607"/>
          </a:xfrm>
          <a:prstGeom prst="rect">
            <a:avLst/>
          </a:prstGeom>
        </p:spPr>
      </p:pic>
    </p:spTree>
  </p:cSld>
  <p:clrMapOvr>
    <a:masterClrMapping/>
  </p:clrMapOvr>
  <p:transition spd="slow">
    <p:wipe dir="d"/>
  </p:transition>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6131"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5291244-7FCF-41D7-8D2C-0FE7CC7F19B6}" type="slidenum">
              <a:rPr lang="ar-SA">
                <a:latin typeface="_PDMS_Saleem_QuranFont" panose="02010000000000000000" pitchFamily="2" charset="-78"/>
                <a:cs typeface="_PDMS_Saleem_QuranFont" panose="02010000000000000000" pitchFamily="2" charset="-78"/>
              </a:rPr>
              <a:pPr eaLnBrk="1" hangingPunct="1"/>
              <a:t>158</a:t>
            </a:fld>
            <a:endParaRPr lang="en-US" dirty="0">
              <a:latin typeface="_PDMS_Saleem_QuranFont" panose="02010000000000000000" pitchFamily="2" charset="-78"/>
              <a:cs typeface="_PDMS_Saleem_QuranFont" panose="02010000000000000000" pitchFamily="2" charset="-78"/>
            </a:endParaRPr>
          </a:p>
        </p:txBody>
      </p:sp>
      <p:sp>
        <p:nvSpPr>
          <p:cNvPr id="176133" name="Text Box 3"/>
          <p:cNvSpPr txBox="1">
            <a:spLocks noChangeArrowheads="1"/>
          </p:cNvSpPr>
          <p:nvPr/>
        </p:nvSpPr>
        <p:spPr bwMode="auto">
          <a:xfrm>
            <a:off x="693039" y="4725144"/>
            <a:ext cx="626427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1" eaLnBrk="1" hangingPunct="1">
              <a:spcBef>
                <a:spcPct val="50000"/>
              </a:spcBef>
            </a:pPr>
            <a:r>
              <a:rPr lang="fa-IR" sz="2400" b="1" dirty="0">
                <a:latin typeface="_PDMS_Saleem_QuranFont" panose="02010000000000000000" pitchFamily="2" charset="-78"/>
                <a:cs typeface="B Mitra" panose="00000400000000000000" pitchFamily="2" charset="-78"/>
              </a:rPr>
              <a:t>عادت قراردادن </a:t>
            </a:r>
            <a:r>
              <a:rPr lang="fa-IR" sz="2400" b="1" dirty="0">
                <a:solidFill>
                  <a:srgbClr val="FF0000"/>
                </a:solidFill>
                <a:latin typeface="_PDMS_Saleem_QuranFont" panose="02010000000000000000" pitchFamily="2" charset="-78"/>
                <a:cs typeface="B Mitra" panose="00000400000000000000" pitchFamily="2" charset="-78"/>
              </a:rPr>
              <a:t>زبان بین دندانها</a:t>
            </a:r>
            <a:r>
              <a:rPr lang="fa-IR" sz="2400" b="1" dirty="0">
                <a:latin typeface="_PDMS_Saleem_QuranFont" panose="02010000000000000000" pitchFamily="2" charset="-78"/>
                <a:cs typeface="B Mitra" panose="00000400000000000000" pitchFamily="2" charset="-78"/>
              </a:rPr>
              <a:t> سبب بروز ناهنجاریهای مختلف در قرارگرفتن دندانها می گردد.</a:t>
            </a:r>
            <a:endParaRPr lang="en-US" sz="2400" b="1" dirty="0">
              <a:latin typeface="_PDMS_Saleem_QuranFont" panose="02010000000000000000" pitchFamily="2" charset="-78"/>
              <a:cs typeface="B Mitra" panose="00000400000000000000" pitchFamily="2" charset="-78"/>
            </a:endParaRPr>
          </a:p>
        </p:txBody>
      </p:sp>
      <p:pic>
        <p:nvPicPr>
          <p:cNvPr id="3" name="Content Placeholder 2"/>
          <p:cNvPicPr>
            <a:picLocks noGrp="1" noChangeAspect="1"/>
          </p:cNvPicPr>
          <p:nvPr>
            <p:ph idx="1"/>
          </p:nvPr>
        </p:nvPicPr>
        <p:blipFill>
          <a:blip r:embed="rId2"/>
          <a:stretch>
            <a:fillRect/>
          </a:stretch>
        </p:blipFill>
        <p:spPr>
          <a:xfrm>
            <a:off x="1362447" y="1628800"/>
            <a:ext cx="4762500" cy="2705100"/>
          </a:xfrm>
          <a:prstGeom prst="rect">
            <a:avLst/>
          </a:prstGeom>
        </p:spPr>
      </p:pic>
    </p:spTree>
  </p:cSld>
  <p:clrMapOvr>
    <a:masterClrMapping/>
  </p:clrMapOvr>
  <p:transition spd="slow">
    <p:wipe/>
  </p:transition>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715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0608F61-FF95-4278-B582-48DA8D4D92D6}" type="slidenum">
              <a:rPr lang="ar-SA">
                <a:latin typeface="_PDMS_Saleem_QuranFont" panose="02010000000000000000" pitchFamily="2" charset="-78"/>
                <a:cs typeface="_PDMS_Saleem_QuranFont" panose="02010000000000000000" pitchFamily="2" charset="-78"/>
              </a:rPr>
              <a:pPr eaLnBrk="1" hangingPunct="1"/>
              <a:t>159</a:t>
            </a:fld>
            <a:endParaRPr lang="en-US" dirty="0">
              <a:latin typeface="_PDMS_Saleem_QuranFont" panose="02010000000000000000" pitchFamily="2" charset="-78"/>
              <a:cs typeface="_PDMS_Saleem_QuranFont" panose="02010000000000000000" pitchFamily="2" charset="-78"/>
            </a:endParaRPr>
          </a:p>
        </p:txBody>
      </p:sp>
      <p:sp>
        <p:nvSpPr>
          <p:cNvPr id="177157" name="Text Box 3"/>
          <p:cNvSpPr txBox="1">
            <a:spLocks noChangeArrowheads="1"/>
          </p:cNvSpPr>
          <p:nvPr/>
        </p:nvSpPr>
        <p:spPr bwMode="auto">
          <a:xfrm>
            <a:off x="840007" y="5273009"/>
            <a:ext cx="6408737"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1" eaLnBrk="1" hangingPunct="1">
              <a:spcBef>
                <a:spcPct val="50000"/>
              </a:spcBef>
            </a:pPr>
            <a:r>
              <a:rPr lang="fa-IR" sz="2500" b="1" dirty="0">
                <a:solidFill>
                  <a:srgbClr val="FF0000"/>
                </a:solidFill>
                <a:latin typeface="_PDMS_Saleem_QuranFont" panose="02010000000000000000" pitchFamily="2" charset="-78"/>
                <a:cs typeface="B Mitra" panose="00000400000000000000" pitchFamily="2" charset="-78"/>
              </a:rPr>
              <a:t>جویدن ناخن ها</a:t>
            </a:r>
            <a:r>
              <a:rPr lang="fa-IR" sz="2500" b="1" dirty="0">
                <a:latin typeface="_PDMS_Saleem_QuranFont" panose="02010000000000000000" pitchFamily="2" charset="-78"/>
                <a:cs typeface="B Mitra" panose="00000400000000000000" pitchFamily="2" charset="-78"/>
              </a:rPr>
              <a:t> از عادات مضر در کودک است.</a:t>
            </a:r>
            <a:endParaRPr lang="en-US" sz="2500" b="1" dirty="0">
              <a:latin typeface="_PDMS_Saleem_QuranFont" panose="02010000000000000000" pitchFamily="2" charset="-78"/>
              <a:cs typeface="B Mitra" panose="00000400000000000000" pitchFamily="2" charset="-78"/>
            </a:endParaRPr>
          </a:p>
        </p:txBody>
      </p:sp>
      <p:pic>
        <p:nvPicPr>
          <p:cNvPr id="3" name="Content Placeholder 2"/>
          <p:cNvPicPr>
            <a:picLocks noGrp="1" noChangeAspect="1"/>
          </p:cNvPicPr>
          <p:nvPr>
            <p:ph idx="1"/>
          </p:nvPr>
        </p:nvPicPr>
        <p:blipFill>
          <a:blip r:embed="rId2"/>
          <a:stretch>
            <a:fillRect/>
          </a:stretch>
        </p:blipFill>
        <p:spPr>
          <a:xfrm>
            <a:off x="1644076" y="1628800"/>
            <a:ext cx="4800600" cy="3371850"/>
          </a:xfrm>
          <a:prstGeom prst="rect">
            <a:avLst/>
          </a:prstGeom>
        </p:spPr>
      </p:pic>
    </p:spTree>
  </p:cSld>
  <p:clrMapOvr>
    <a:masterClrMapping/>
  </p:clrMapOvr>
  <p:transition spd="slow">
    <p:push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2" name="Rectangle 2"/>
          <p:cNvSpPr>
            <a:spLocks noGrp="1" noChangeArrowheads="1"/>
          </p:cNvSpPr>
          <p:nvPr>
            <p:ph type="title"/>
          </p:nvPr>
        </p:nvSpPr>
        <p:spPr>
          <a:xfrm>
            <a:off x="4936460" y="95250"/>
            <a:ext cx="2013297" cy="1143000"/>
          </a:xfrm>
        </p:spPr>
        <p:txBody>
          <a:bodyPr>
            <a:normAutofit fontScale="90000"/>
          </a:bodyPr>
          <a:lstStyle/>
          <a:p>
            <a:pPr algn="ctr"/>
            <a:r>
              <a:rPr lang="ar-SA" altLang="en-US" sz="4000" b="1" dirty="0">
                <a:cs typeface="B Mitra" panose="00000400000000000000" pitchFamily="2" charset="-78"/>
              </a:rPr>
              <a:t>دوره هاي دنداني</a:t>
            </a:r>
            <a:r>
              <a:rPr lang="en-US" altLang="en-US" sz="4000" b="1" dirty="0">
                <a:cs typeface="B Mitra" panose="00000400000000000000" pitchFamily="2" charset="-78"/>
              </a:rPr>
              <a:t> </a:t>
            </a:r>
          </a:p>
        </p:txBody>
      </p:sp>
      <p:sp>
        <p:nvSpPr>
          <p:cNvPr id="22533" name="Rectangle 3"/>
          <p:cNvSpPr>
            <a:spLocks noGrp="1" noChangeArrowheads="1"/>
          </p:cNvSpPr>
          <p:nvPr>
            <p:ph idx="1"/>
          </p:nvPr>
        </p:nvSpPr>
        <p:spPr>
          <a:xfrm>
            <a:off x="4211638" y="1700213"/>
            <a:ext cx="4932362" cy="4497387"/>
          </a:xfrm>
        </p:spPr>
        <p:txBody>
          <a:bodyPr/>
          <a:lstStyle/>
          <a:p>
            <a:pPr algn="r" rtl="1" eaLnBrk="1" hangingPunct="1"/>
            <a:r>
              <a:rPr lang="ar-SA" altLang="en-US" sz="4000" dirty="0" smtClean="0">
                <a:solidFill>
                  <a:schemeClr val="tx1"/>
                </a:solidFill>
                <a:cs typeface="B Nazanin" panose="00000400000000000000" pitchFamily="2" charset="-78"/>
              </a:rPr>
              <a:t>شيري :</a:t>
            </a:r>
            <a:r>
              <a:rPr lang="ar-SA" altLang="en-US" dirty="0" smtClean="0">
                <a:solidFill>
                  <a:schemeClr val="tx1"/>
                </a:solidFill>
                <a:cs typeface="B Nazanin" panose="00000400000000000000" pitchFamily="2" charset="-78"/>
              </a:rPr>
              <a:t> </a:t>
            </a:r>
            <a:r>
              <a:rPr lang="ar-SA" altLang="en-US" b="1" dirty="0" smtClean="0">
                <a:solidFill>
                  <a:schemeClr val="tx1"/>
                </a:solidFill>
                <a:cs typeface="B Nazanin" panose="00000400000000000000" pitchFamily="2" charset="-78"/>
              </a:rPr>
              <a:t>از </a:t>
            </a:r>
            <a:r>
              <a:rPr lang="fa-IR" altLang="en-US" b="1" dirty="0" smtClean="0">
                <a:solidFill>
                  <a:schemeClr val="tx1"/>
                </a:solidFill>
                <a:cs typeface="B Nazanin" panose="00000400000000000000" pitchFamily="2" charset="-78"/>
              </a:rPr>
              <a:t>6</a:t>
            </a:r>
            <a:r>
              <a:rPr lang="ar-SA" altLang="en-US" b="1" dirty="0" smtClean="0">
                <a:solidFill>
                  <a:schemeClr val="tx1"/>
                </a:solidFill>
                <a:cs typeface="B Nazanin" panose="00000400000000000000" pitchFamily="2" charset="-78"/>
              </a:rPr>
              <a:t> ماهگي تا </a:t>
            </a:r>
            <a:r>
              <a:rPr lang="fa-IR" altLang="en-US" b="1" dirty="0" smtClean="0">
                <a:solidFill>
                  <a:schemeClr val="tx1"/>
                </a:solidFill>
                <a:cs typeface="B Nazanin" panose="00000400000000000000" pitchFamily="2" charset="-78"/>
              </a:rPr>
              <a:t>6</a:t>
            </a:r>
            <a:r>
              <a:rPr lang="ar-SA" altLang="en-US" b="1" dirty="0" smtClean="0">
                <a:solidFill>
                  <a:schemeClr val="tx1"/>
                </a:solidFill>
                <a:cs typeface="B Nazanin" panose="00000400000000000000" pitchFamily="2" charset="-78"/>
              </a:rPr>
              <a:t> سالگي</a:t>
            </a:r>
            <a:r>
              <a:rPr lang="en-US" altLang="en-US" b="1" dirty="0" smtClean="0">
                <a:solidFill>
                  <a:schemeClr val="tx1"/>
                </a:solidFill>
                <a:cs typeface="B Nazanin" panose="00000400000000000000" pitchFamily="2" charset="-78"/>
              </a:rPr>
              <a:t> </a:t>
            </a:r>
          </a:p>
          <a:p>
            <a:pPr algn="r" rtl="1" eaLnBrk="1" hangingPunct="1"/>
            <a:endParaRPr lang="en-US" altLang="en-US" dirty="0" smtClean="0">
              <a:cs typeface="B Nazanin" panose="00000400000000000000" pitchFamily="2" charset="-78"/>
            </a:endParaRPr>
          </a:p>
          <a:p>
            <a:pPr algn="r" rtl="1" eaLnBrk="1" hangingPunct="1"/>
            <a:r>
              <a:rPr lang="ar-SA" altLang="en-US" sz="4000" dirty="0" smtClean="0">
                <a:solidFill>
                  <a:schemeClr val="tx1"/>
                </a:solidFill>
                <a:cs typeface="B Nazanin" panose="00000400000000000000" pitchFamily="2" charset="-78"/>
              </a:rPr>
              <a:t>مختلط :</a:t>
            </a:r>
            <a:r>
              <a:rPr lang="fa-IR" altLang="en-US" dirty="0" smtClean="0">
                <a:solidFill>
                  <a:schemeClr val="tx1"/>
                </a:solidFill>
                <a:cs typeface="B Nazanin" panose="00000400000000000000" pitchFamily="2" charset="-78"/>
              </a:rPr>
              <a:t> </a:t>
            </a:r>
            <a:r>
              <a:rPr lang="fa-IR" altLang="en-US" b="1" dirty="0" smtClean="0">
                <a:solidFill>
                  <a:schemeClr val="tx1"/>
                </a:solidFill>
                <a:cs typeface="B Nazanin" panose="00000400000000000000" pitchFamily="2" charset="-78"/>
              </a:rPr>
              <a:t>12 -6 </a:t>
            </a:r>
            <a:r>
              <a:rPr lang="ar-SA" altLang="en-US" b="1" dirty="0" smtClean="0">
                <a:solidFill>
                  <a:schemeClr val="tx1"/>
                </a:solidFill>
                <a:cs typeface="B Nazanin" panose="00000400000000000000" pitchFamily="2" charset="-78"/>
              </a:rPr>
              <a:t>سالگي</a:t>
            </a:r>
            <a:r>
              <a:rPr lang="en-US" altLang="en-US" dirty="0" smtClean="0">
                <a:solidFill>
                  <a:schemeClr val="tx1"/>
                </a:solidFill>
                <a:cs typeface="B Nazanin" panose="00000400000000000000" pitchFamily="2" charset="-78"/>
              </a:rPr>
              <a:t> </a:t>
            </a:r>
          </a:p>
          <a:p>
            <a:pPr algn="r" rtl="1" eaLnBrk="1" hangingPunct="1"/>
            <a:endParaRPr lang="en-US" altLang="en-US" dirty="0" smtClean="0">
              <a:cs typeface="B Nazanin" panose="00000400000000000000" pitchFamily="2" charset="-78"/>
            </a:endParaRPr>
          </a:p>
          <a:p>
            <a:pPr algn="r" rtl="1" eaLnBrk="1" hangingPunct="1"/>
            <a:r>
              <a:rPr lang="ar-SA" altLang="en-US" sz="4000" dirty="0" smtClean="0">
                <a:solidFill>
                  <a:schemeClr val="tx1"/>
                </a:solidFill>
                <a:cs typeface="B Nazanin" panose="00000400000000000000" pitchFamily="2" charset="-78"/>
              </a:rPr>
              <a:t>دائمي</a:t>
            </a:r>
            <a:r>
              <a:rPr lang="ar-SA" altLang="en-US" sz="4000" dirty="0" smtClean="0">
                <a:solidFill>
                  <a:srgbClr val="FF9900"/>
                </a:solidFill>
                <a:cs typeface="B Nazanin" panose="00000400000000000000" pitchFamily="2" charset="-78"/>
              </a:rPr>
              <a:t> :</a:t>
            </a:r>
            <a:r>
              <a:rPr lang="ar-SA" altLang="en-US" dirty="0" smtClean="0">
                <a:cs typeface="B Nazanin" panose="00000400000000000000" pitchFamily="2" charset="-78"/>
              </a:rPr>
              <a:t> </a:t>
            </a:r>
            <a:r>
              <a:rPr lang="ar-SA" altLang="en-US" b="1" dirty="0" smtClean="0">
                <a:cs typeface="B Nazanin" panose="00000400000000000000" pitchFamily="2" charset="-78"/>
              </a:rPr>
              <a:t>از 12 سالگي به بعد</a:t>
            </a:r>
            <a:r>
              <a:rPr lang="en-US" altLang="en-US" dirty="0" smtClean="0">
                <a:cs typeface="B Nazanin" panose="00000400000000000000" pitchFamily="2" charset="-78"/>
              </a:rPr>
              <a:t> </a:t>
            </a:r>
          </a:p>
        </p:txBody>
      </p:sp>
      <p:sp>
        <p:nvSpPr>
          <p:cNvPr id="22531"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295B55B-1888-4B93-89BA-42FDA52B9685}" type="slidenum">
              <a:rPr lang="ar-SA">
                <a:latin typeface="_PDMS_Saleem_QuranFont" panose="02010000000000000000" pitchFamily="2" charset="-78"/>
                <a:cs typeface="_PDMS_Saleem_QuranFont" panose="02010000000000000000" pitchFamily="2" charset="-78"/>
              </a:rPr>
              <a:pPr eaLnBrk="1" hangingPunct="1"/>
              <a:t>16</a:t>
            </a:fld>
            <a:endParaRPr lang="en-US" dirty="0">
              <a:latin typeface="_PDMS_Saleem_QuranFont" panose="02010000000000000000" pitchFamily="2" charset="-78"/>
              <a:cs typeface="_PDMS_Saleem_QuranFont" panose="02010000000000000000" pitchFamily="2" charset="-78"/>
            </a:endParaRPr>
          </a:p>
        </p:txBody>
      </p:sp>
      <p:pic>
        <p:nvPicPr>
          <p:cNvPr id="22534" name="Picture 4" descr="nos18"/>
          <p:cNvPicPr>
            <a:picLocks noChangeAspect="1" noChangeArrowheads="1"/>
          </p:cNvPicPr>
          <p:nvPr/>
        </p:nvPicPr>
        <p:blipFill>
          <a:blip r:embed="rId2">
            <a:extLst>
              <a:ext uri="{28A0092B-C50C-407E-A947-70E740481C1C}">
                <a14:useLocalDpi xmlns:a14="http://schemas.microsoft.com/office/drawing/2010/main" val="0"/>
              </a:ext>
            </a:extLst>
          </a:blip>
          <a:srcRect l="15833" t="19986" r="10834" b="11172"/>
          <a:stretch>
            <a:fillRect/>
          </a:stretch>
        </p:blipFill>
        <p:spPr bwMode="auto">
          <a:xfrm>
            <a:off x="0" y="124030"/>
            <a:ext cx="4126139" cy="2225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2492896"/>
            <a:ext cx="4028524" cy="2255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6" name="Line 6"/>
          <p:cNvSpPr>
            <a:spLocks noChangeShapeType="1"/>
          </p:cNvSpPr>
          <p:nvPr/>
        </p:nvSpPr>
        <p:spPr bwMode="auto">
          <a:xfrm flipH="1" flipV="1">
            <a:off x="4226513" y="1147763"/>
            <a:ext cx="1569623" cy="992848"/>
          </a:xfrm>
          <a:prstGeom prst="line">
            <a:avLst/>
          </a:prstGeom>
          <a:noFill/>
          <a:ln w="9525">
            <a:solidFill>
              <a:srgbClr val="FF0000"/>
            </a:solidFill>
            <a:round/>
            <a:headEnd/>
            <a:tailEnd type="stealth" w="lg" len="lg"/>
          </a:ln>
          <a:extLst>
            <a:ext uri="{909E8E84-426E-40DD-AFC4-6F175D3DCCD1}">
              <a14:hiddenFill xmlns:a14="http://schemas.microsoft.com/office/drawing/2010/main">
                <a:noFill/>
              </a14:hiddenFill>
            </a:ext>
          </a:extLst>
        </p:spPr>
        <p:txBody>
          <a:bodyPr/>
          <a:lstStyle/>
          <a:p>
            <a:endParaRPr lang="fa-IR" dirty="0">
              <a:latin typeface="_PDMS_Saleem_QuranFont" panose="02010000000000000000" pitchFamily="2" charset="-78"/>
              <a:cs typeface="_PDMS_Saleem_QuranFont" panose="02010000000000000000" pitchFamily="2" charset="-78"/>
            </a:endParaRPr>
          </a:p>
        </p:txBody>
      </p:sp>
      <p:sp>
        <p:nvSpPr>
          <p:cNvPr id="22537" name="Line 7"/>
          <p:cNvSpPr>
            <a:spLocks noChangeShapeType="1"/>
          </p:cNvSpPr>
          <p:nvPr/>
        </p:nvSpPr>
        <p:spPr bwMode="auto">
          <a:xfrm flipH="1">
            <a:off x="4126139" y="3288374"/>
            <a:ext cx="2106613" cy="59200"/>
          </a:xfrm>
          <a:prstGeom prst="line">
            <a:avLst/>
          </a:prstGeom>
          <a:noFill/>
          <a:ln w="9525">
            <a:solidFill>
              <a:srgbClr val="FF0000"/>
            </a:solidFill>
            <a:round/>
            <a:headEnd/>
            <a:tailEnd type="stealth" w="lg" len="lg"/>
          </a:ln>
          <a:extLst>
            <a:ext uri="{909E8E84-426E-40DD-AFC4-6F175D3DCCD1}">
              <a14:hiddenFill xmlns:a14="http://schemas.microsoft.com/office/drawing/2010/main">
                <a:noFill/>
              </a14:hiddenFill>
            </a:ext>
          </a:extLst>
        </p:spPr>
        <p:txBody>
          <a:bodyPr/>
          <a:lstStyle/>
          <a:p>
            <a:endParaRPr lang="fa-IR" dirty="0">
              <a:latin typeface="_PDMS_Saleem_QuranFont" panose="02010000000000000000" pitchFamily="2" charset="-78"/>
              <a:cs typeface="_PDMS_Saleem_QuranFont" panose="02010000000000000000" pitchFamily="2" charset="-78"/>
            </a:endParaRPr>
          </a:p>
        </p:txBody>
      </p:sp>
      <p:pic>
        <p:nvPicPr>
          <p:cNvPr id="22538"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693732"/>
            <a:ext cx="4028525" cy="2164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9" name="Line 9"/>
          <p:cNvSpPr>
            <a:spLocks noChangeShapeType="1"/>
          </p:cNvSpPr>
          <p:nvPr/>
        </p:nvSpPr>
        <p:spPr bwMode="auto">
          <a:xfrm flipH="1">
            <a:off x="3635896" y="4347236"/>
            <a:ext cx="2376264" cy="1037147"/>
          </a:xfrm>
          <a:prstGeom prst="line">
            <a:avLst/>
          </a:prstGeom>
          <a:noFill/>
          <a:ln w="9525">
            <a:solidFill>
              <a:srgbClr val="FF0000"/>
            </a:solidFill>
            <a:round/>
            <a:headEnd/>
            <a:tailEnd type="stealth" w="lg" len="lg"/>
          </a:ln>
          <a:extLst>
            <a:ext uri="{909E8E84-426E-40DD-AFC4-6F175D3DCCD1}">
              <a14:hiddenFill xmlns:a14="http://schemas.microsoft.com/office/drawing/2010/main">
                <a:noFill/>
              </a14:hiddenFill>
            </a:ext>
          </a:extLst>
        </p:spPr>
        <p:txBody>
          <a:bodyPr/>
          <a:lstStyle/>
          <a:p>
            <a:endParaRPr lang="fa-IR" dirty="0">
              <a:latin typeface="_PDMS_Saleem_QuranFont" panose="02010000000000000000" pitchFamily="2" charset="-78"/>
              <a:cs typeface="_PDMS_Saleem_QuranFont" panose="02010000000000000000" pitchFamily="2" charset="-78"/>
            </a:endParaRPr>
          </a:p>
        </p:txBody>
      </p:sp>
    </p:spTree>
  </p:cSld>
  <p:clrMapOvr>
    <a:masterClrMapping/>
  </p:clrMapOvr>
  <p:transition spd="med">
    <p:pull/>
  </p:transition>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9203"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25CDAA4-A2EA-4559-960A-93D291A62B39}" type="slidenum">
              <a:rPr lang="ar-SA">
                <a:latin typeface="_PDMS_Saleem_QuranFont" panose="02010000000000000000" pitchFamily="2" charset="-78"/>
                <a:cs typeface="_PDMS_Saleem_QuranFont" panose="02010000000000000000" pitchFamily="2" charset="-78"/>
              </a:rPr>
              <a:pPr eaLnBrk="1" hangingPunct="1"/>
              <a:t>160</a:t>
            </a:fld>
            <a:endParaRPr lang="en-US" dirty="0">
              <a:latin typeface="_PDMS_Saleem_QuranFont" panose="02010000000000000000" pitchFamily="2" charset="-78"/>
              <a:cs typeface="_PDMS_Saleem_QuranFont" panose="02010000000000000000" pitchFamily="2" charset="-78"/>
            </a:endParaRPr>
          </a:p>
        </p:txBody>
      </p:sp>
      <p:pic>
        <p:nvPicPr>
          <p:cNvPr id="179204" name="Picture 2" descr="sc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052736"/>
            <a:ext cx="6192220" cy="4320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1251"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E944C2B-0CD4-4359-8114-DD4E88E12B1F}" type="slidenum">
              <a:rPr lang="ar-SA">
                <a:latin typeface="_PDMS_Saleem_QuranFont" panose="02010000000000000000" pitchFamily="2" charset="-78"/>
                <a:cs typeface="_PDMS_Saleem_QuranFont" panose="02010000000000000000" pitchFamily="2" charset="-78"/>
              </a:rPr>
              <a:pPr eaLnBrk="1" hangingPunct="1"/>
              <a:t>161</a:t>
            </a:fld>
            <a:endParaRPr lang="en-US" dirty="0">
              <a:latin typeface="_PDMS_Saleem_QuranFont" panose="02010000000000000000" pitchFamily="2" charset="-78"/>
              <a:cs typeface="_PDMS_Saleem_QuranFont" panose="02010000000000000000" pitchFamily="2" charset="-78"/>
            </a:endParaRPr>
          </a:p>
        </p:txBody>
      </p:sp>
      <p:pic>
        <p:nvPicPr>
          <p:cNvPr id="2" name="Picture 1"/>
          <p:cNvPicPr>
            <a:picLocks noChangeAspect="1"/>
          </p:cNvPicPr>
          <p:nvPr/>
        </p:nvPicPr>
        <p:blipFill>
          <a:blip r:embed="rId2"/>
          <a:stretch>
            <a:fillRect/>
          </a:stretch>
        </p:blipFill>
        <p:spPr>
          <a:xfrm>
            <a:off x="715753" y="836712"/>
            <a:ext cx="5956254" cy="468052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2275"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F944E2F-B69A-4744-A5B8-E6585F0AEA64}" type="slidenum">
              <a:rPr lang="ar-SA">
                <a:latin typeface="_PDMS_Saleem_QuranFont" panose="02010000000000000000" pitchFamily="2" charset="-78"/>
                <a:cs typeface="_PDMS_Saleem_QuranFont" panose="02010000000000000000" pitchFamily="2" charset="-78"/>
              </a:rPr>
              <a:pPr eaLnBrk="1" hangingPunct="1"/>
              <a:t>162</a:t>
            </a:fld>
            <a:endParaRPr lang="en-US" dirty="0">
              <a:latin typeface="_PDMS_Saleem_QuranFont" panose="02010000000000000000" pitchFamily="2" charset="-78"/>
              <a:cs typeface="_PDMS_Saleem_QuranFont" panose="02010000000000000000" pitchFamily="2" charset="-78"/>
            </a:endParaRPr>
          </a:p>
        </p:txBody>
      </p:sp>
      <p:pic>
        <p:nvPicPr>
          <p:cNvPr id="2" name="Picture 1"/>
          <p:cNvPicPr>
            <a:picLocks noChangeAspect="1"/>
          </p:cNvPicPr>
          <p:nvPr/>
        </p:nvPicPr>
        <p:blipFill>
          <a:blip r:embed="rId2"/>
          <a:stretch>
            <a:fillRect/>
          </a:stretch>
        </p:blipFill>
        <p:spPr>
          <a:xfrm>
            <a:off x="966047" y="836712"/>
            <a:ext cx="5472608" cy="4781550"/>
          </a:xfrm>
          <a:prstGeom prst="rect">
            <a:avLst/>
          </a:prstGeom>
        </p:spPr>
      </p:pic>
    </p:spTree>
  </p:cSld>
  <p:clrMapOvr>
    <a:masterClrMapping/>
  </p:clrMapOvr>
  <p:transition spd="med">
    <p:pull/>
  </p:transition>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3300" name="Rectangle 2"/>
          <p:cNvSpPr>
            <a:spLocks noGrp="1" noChangeArrowheads="1"/>
          </p:cNvSpPr>
          <p:nvPr>
            <p:ph type="title"/>
          </p:nvPr>
        </p:nvSpPr>
        <p:spPr/>
        <p:txBody>
          <a:bodyPr/>
          <a:lstStyle/>
          <a:p>
            <a:pPr algn="ctr" rtl="1" eaLnBrk="1" hangingPunct="1"/>
            <a:r>
              <a:rPr lang="fa-IR" b="1" dirty="0" smtClean="0">
                <a:solidFill>
                  <a:schemeClr val="accent3"/>
                </a:solidFill>
                <a:cs typeface="B Mitra" panose="00000400000000000000" pitchFamily="2" charset="-78"/>
              </a:rPr>
              <a:t>عادات غلط دهاني در كودكان</a:t>
            </a:r>
            <a:endParaRPr lang="en-US" b="1" dirty="0" smtClean="0">
              <a:solidFill>
                <a:schemeClr val="accent3"/>
              </a:solidFill>
              <a:cs typeface="B Mitra" panose="00000400000000000000" pitchFamily="2" charset="-78"/>
            </a:endParaRPr>
          </a:p>
        </p:txBody>
      </p:sp>
      <p:sp>
        <p:nvSpPr>
          <p:cNvPr id="183301" name="Rectangle 3"/>
          <p:cNvSpPr>
            <a:spLocks noGrp="1" noChangeArrowheads="1"/>
          </p:cNvSpPr>
          <p:nvPr>
            <p:ph idx="1"/>
          </p:nvPr>
        </p:nvSpPr>
        <p:spPr>
          <a:xfrm>
            <a:off x="664328" y="1628800"/>
            <a:ext cx="6036667" cy="4175125"/>
          </a:xfrm>
        </p:spPr>
        <p:txBody>
          <a:bodyPr/>
          <a:lstStyle/>
          <a:p>
            <a:pPr algn="ctr" rtl="1" eaLnBrk="1" hangingPunct="1">
              <a:buFontTx/>
              <a:buNone/>
            </a:pPr>
            <a:r>
              <a:rPr lang="fa-IR" sz="3200" b="1" dirty="0" smtClean="0">
                <a:solidFill>
                  <a:schemeClr val="accent6"/>
                </a:solidFill>
                <a:cs typeface="B Nazanin" panose="00000400000000000000" pitchFamily="2" charset="-78"/>
              </a:rPr>
              <a:t>جويدن گونه  </a:t>
            </a:r>
          </a:p>
          <a:p>
            <a:pPr algn="r" rtl="1" eaLnBrk="1" hangingPunct="1">
              <a:lnSpc>
                <a:spcPct val="150000"/>
              </a:lnSpc>
            </a:pPr>
            <a:r>
              <a:rPr lang="fa-IR" b="1" dirty="0" smtClean="0">
                <a:cs typeface="B Nazanin" panose="00000400000000000000" pitchFamily="2" charset="-78"/>
              </a:rPr>
              <a:t>  معمولا والدين دير متوجه آن مي شوند </a:t>
            </a:r>
          </a:p>
          <a:p>
            <a:pPr algn="r" rtl="1" eaLnBrk="1" hangingPunct="1">
              <a:lnSpc>
                <a:spcPct val="150000"/>
              </a:lnSpc>
            </a:pPr>
            <a:r>
              <a:rPr lang="fa-IR" b="1" dirty="0" smtClean="0">
                <a:cs typeface="B Nazanin" panose="00000400000000000000" pitchFamily="2" charset="-78"/>
              </a:rPr>
              <a:t> جلوي لب تغيير حالت پيدا مي كند</a:t>
            </a:r>
          </a:p>
          <a:p>
            <a:pPr algn="r" rtl="1" eaLnBrk="1" hangingPunct="1">
              <a:lnSpc>
                <a:spcPct val="150000"/>
              </a:lnSpc>
            </a:pPr>
            <a:r>
              <a:rPr lang="fa-IR" b="1" dirty="0" smtClean="0">
                <a:cs typeface="B Nazanin" panose="00000400000000000000" pitchFamily="2" charset="-78"/>
              </a:rPr>
              <a:t> توجه به داخل دهان و قسمت داخل گونه ( وجود يك خط برجسته و بر افروخته در ناحيه ) </a:t>
            </a:r>
          </a:p>
          <a:p>
            <a:pPr algn="r" rtl="1" eaLnBrk="1" hangingPunct="1">
              <a:lnSpc>
                <a:spcPct val="150000"/>
              </a:lnSpc>
            </a:pPr>
            <a:r>
              <a:rPr lang="fa-IR" b="1" dirty="0" smtClean="0">
                <a:solidFill>
                  <a:srgbClr val="FF0000"/>
                </a:solidFill>
                <a:cs typeface="B Nazanin" panose="00000400000000000000" pitchFamily="2" charset="-78"/>
              </a:rPr>
              <a:t>ترك عادت : </a:t>
            </a:r>
            <a:r>
              <a:rPr lang="fa-IR" b="1" dirty="0" smtClean="0">
                <a:cs typeface="B Nazanin" panose="00000400000000000000" pitchFamily="2" charset="-78"/>
              </a:rPr>
              <a:t>آگاه كردن كودك – يادآوري كافي – تشويق</a:t>
            </a:r>
            <a:r>
              <a:rPr lang="fa-IR" dirty="0" smtClean="0">
                <a:cs typeface="B Nazanin" panose="00000400000000000000" pitchFamily="2" charset="-78"/>
              </a:rPr>
              <a:t> </a:t>
            </a:r>
            <a:endParaRPr lang="en-US" dirty="0" smtClean="0">
              <a:cs typeface="B Nazanin" panose="00000400000000000000" pitchFamily="2" charset="-78"/>
            </a:endParaRPr>
          </a:p>
        </p:txBody>
      </p:sp>
      <p:sp>
        <p:nvSpPr>
          <p:cNvPr id="18329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956B500-F19A-4425-A359-2E5360DFA9A1}" type="slidenum">
              <a:rPr lang="ar-SA">
                <a:latin typeface="_PDMS_Saleem_QuranFont" panose="02010000000000000000" pitchFamily="2" charset="-78"/>
                <a:cs typeface="_PDMS_Saleem_QuranFont" panose="02010000000000000000" pitchFamily="2" charset="-78"/>
              </a:rPr>
              <a:pPr eaLnBrk="1" hangingPunct="1"/>
              <a:t>163</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24" name="Rectangle 2"/>
          <p:cNvSpPr>
            <a:spLocks noGrp="1" noChangeArrowheads="1"/>
          </p:cNvSpPr>
          <p:nvPr>
            <p:ph type="title"/>
          </p:nvPr>
        </p:nvSpPr>
        <p:spPr/>
        <p:txBody>
          <a:bodyPr/>
          <a:lstStyle/>
          <a:p>
            <a:pPr algn="ctr" rtl="1" eaLnBrk="1" hangingPunct="1"/>
            <a:r>
              <a:rPr lang="fa-IR" b="1" dirty="0" smtClean="0">
                <a:solidFill>
                  <a:schemeClr val="accent3"/>
                </a:solidFill>
                <a:cs typeface="B Mitra" panose="00000400000000000000" pitchFamily="2" charset="-78"/>
              </a:rPr>
              <a:t>عادات غلط دهاني در كودكان</a:t>
            </a:r>
            <a:endParaRPr lang="en-US" b="1" dirty="0" smtClean="0">
              <a:solidFill>
                <a:schemeClr val="accent3"/>
              </a:solidFill>
              <a:cs typeface="B Mitra" panose="00000400000000000000" pitchFamily="2" charset="-78"/>
            </a:endParaRPr>
          </a:p>
        </p:txBody>
      </p:sp>
      <p:sp>
        <p:nvSpPr>
          <p:cNvPr id="184325" name="Rectangle 3"/>
          <p:cNvSpPr>
            <a:spLocks noGrp="1" noChangeArrowheads="1"/>
          </p:cNvSpPr>
          <p:nvPr>
            <p:ph idx="1"/>
          </p:nvPr>
        </p:nvSpPr>
        <p:spPr>
          <a:xfrm>
            <a:off x="683568" y="1700808"/>
            <a:ext cx="6660232" cy="4032250"/>
          </a:xfrm>
        </p:spPr>
        <p:txBody>
          <a:bodyPr/>
          <a:lstStyle/>
          <a:p>
            <a:pPr algn="ctr" rtl="1" eaLnBrk="1" hangingPunct="1">
              <a:buFontTx/>
              <a:buNone/>
            </a:pPr>
            <a:r>
              <a:rPr lang="fa-IR" sz="2400" b="1" dirty="0" smtClean="0">
                <a:solidFill>
                  <a:schemeClr val="accent6"/>
                </a:solidFill>
                <a:cs typeface="B Nazanin" panose="00000400000000000000" pitchFamily="2" charset="-78"/>
              </a:rPr>
              <a:t>سایيدن دندانها روي هم (دندان قروچه)  </a:t>
            </a:r>
          </a:p>
          <a:p>
            <a:pPr algn="r" rtl="1" eaLnBrk="1" hangingPunct="1">
              <a:lnSpc>
                <a:spcPct val="150000"/>
              </a:lnSpc>
            </a:pPr>
            <a:r>
              <a:rPr lang="fa-IR" b="1" dirty="0" smtClean="0">
                <a:cs typeface="B Nazanin" panose="00000400000000000000" pitchFamily="2" charset="-78"/>
              </a:rPr>
              <a:t> بعلت انقباض عضلات جونده </a:t>
            </a:r>
          </a:p>
          <a:p>
            <a:pPr algn="r" rtl="1" eaLnBrk="1" hangingPunct="1">
              <a:lnSpc>
                <a:spcPct val="150000"/>
              </a:lnSpc>
            </a:pPr>
            <a:r>
              <a:rPr lang="fa-IR" b="1" dirty="0" smtClean="0">
                <a:cs typeface="B Nazanin" panose="00000400000000000000" pitchFamily="2" charset="-78"/>
              </a:rPr>
              <a:t> سبب سايش دندانها مي شود</a:t>
            </a:r>
          </a:p>
          <a:p>
            <a:pPr algn="r" rtl="1" eaLnBrk="1" hangingPunct="1">
              <a:lnSpc>
                <a:spcPct val="150000"/>
              </a:lnSpc>
            </a:pPr>
            <a:r>
              <a:rPr lang="fa-IR" b="1" dirty="0" smtClean="0">
                <a:cs typeface="B Nazanin" panose="00000400000000000000" pitchFamily="2" charset="-78"/>
              </a:rPr>
              <a:t> در دوره دندان شيري سبب تأخير و اشكال در رويش دندانهاي دائمي مي گردد    </a:t>
            </a:r>
          </a:p>
          <a:p>
            <a:pPr algn="r" rtl="1" eaLnBrk="1" hangingPunct="1">
              <a:lnSpc>
                <a:spcPct val="150000"/>
              </a:lnSpc>
            </a:pPr>
            <a:r>
              <a:rPr lang="fa-IR" b="1" dirty="0" smtClean="0">
                <a:cs typeface="B Nazanin" panose="00000400000000000000" pitchFamily="2" charset="-78"/>
              </a:rPr>
              <a:t> ارجاع به مركز بهداشتي درماني </a:t>
            </a:r>
            <a:endParaRPr lang="en-US" dirty="0" smtClean="0">
              <a:cs typeface="B Nazanin" panose="00000400000000000000" pitchFamily="2" charset="-78"/>
            </a:endParaRPr>
          </a:p>
        </p:txBody>
      </p:sp>
      <p:sp>
        <p:nvSpPr>
          <p:cNvPr id="18432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6958C99-D4C3-48B0-8889-B22B56B48B9C}" type="slidenum">
              <a:rPr lang="ar-SA">
                <a:latin typeface="_PDMS_Saleem_QuranFont" panose="02010000000000000000" pitchFamily="2" charset="-78"/>
                <a:cs typeface="_PDMS_Saleem_QuranFont" panose="02010000000000000000" pitchFamily="2" charset="-78"/>
              </a:rPr>
              <a:pPr eaLnBrk="1" hangingPunct="1"/>
              <a:t>164</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p:transition spd="slow">
    <p:cover/>
  </p:transition>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5348" name="Rectangle 2"/>
          <p:cNvSpPr>
            <a:spLocks noGrp="1" noChangeArrowheads="1"/>
          </p:cNvSpPr>
          <p:nvPr>
            <p:ph type="title"/>
          </p:nvPr>
        </p:nvSpPr>
        <p:spPr/>
        <p:txBody>
          <a:bodyPr>
            <a:normAutofit/>
          </a:bodyPr>
          <a:lstStyle/>
          <a:p>
            <a:pPr algn="ctr"/>
            <a:r>
              <a:rPr lang="fa-IR" b="1" dirty="0">
                <a:solidFill>
                  <a:schemeClr val="accent3"/>
                </a:solidFill>
                <a:cs typeface="B Titr" panose="00000700000000000000" pitchFamily="2" charset="-78"/>
              </a:rPr>
              <a:t>عادات غلط دهاني در كودكان</a:t>
            </a:r>
            <a:endParaRPr lang="en-US" b="1" dirty="0">
              <a:solidFill>
                <a:schemeClr val="accent3"/>
              </a:solidFill>
              <a:cs typeface="B Titr" panose="00000700000000000000" pitchFamily="2" charset="-78"/>
            </a:endParaRPr>
          </a:p>
        </p:txBody>
      </p:sp>
      <p:sp>
        <p:nvSpPr>
          <p:cNvPr id="185349" name="Rectangle 3"/>
          <p:cNvSpPr>
            <a:spLocks noGrp="1" noChangeArrowheads="1"/>
          </p:cNvSpPr>
          <p:nvPr>
            <p:ph idx="1"/>
          </p:nvPr>
        </p:nvSpPr>
        <p:spPr>
          <a:xfrm>
            <a:off x="263525" y="1125538"/>
            <a:ext cx="7386638" cy="5472112"/>
          </a:xfrm>
        </p:spPr>
        <p:txBody>
          <a:bodyPr>
            <a:normAutofit/>
          </a:bodyPr>
          <a:lstStyle/>
          <a:p>
            <a:pPr algn="ctr" rtl="1" eaLnBrk="1" hangingPunct="1">
              <a:buFontTx/>
              <a:buNone/>
            </a:pPr>
            <a:r>
              <a:rPr lang="fa-IR" sz="3200" b="1" i="1" dirty="0" smtClean="0">
                <a:solidFill>
                  <a:schemeClr val="accent6"/>
                </a:solidFill>
                <a:cs typeface="B Nazanin" panose="00000400000000000000" pitchFamily="2" charset="-78"/>
              </a:rPr>
              <a:t>مكيدن انگشت</a:t>
            </a:r>
            <a:r>
              <a:rPr lang="fa-IR" sz="3200" b="1" dirty="0" smtClean="0">
                <a:solidFill>
                  <a:schemeClr val="accent6"/>
                </a:solidFill>
                <a:cs typeface="B Nazanin" panose="00000400000000000000" pitchFamily="2" charset="-78"/>
              </a:rPr>
              <a:t>       </a:t>
            </a:r>
            <a:endParaRPr lang="en-US" sz="3200" b="1" dirty="0" smtClean="0">
              <a:solidFill>
                <a:schemeClr val="accent6"/>
              </a:solidFill>
              <a:cs typeface="B Nazanin" panose="00000400000000000000" pitchFamily="2" charset="-78"/>
            </a:endParaRPr>
          </a:p>
        </p:txBody>
      </p:sp>
      <p:sp>
        <p:nvSpPr>
          <p:cNvPr id="185347"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EAB701F-E5D2-494F-9A16-AED125CE2D30}" type="slidenum">
              <a:rPr lang="ar-SA">
                <a:latin typeface="_PDMS_Saleem_QuranFont" panose="02010000000000000000" pitchFamily="2" charset="-78"/>
                <a:cs typeface="_PDMS_Saleem_QuranFont" panose="02010000000000000000" pitchFamily="2" charset="-78"/>
              </a:rPr>
              <a:pPr eaLnBrk="1" hangingPunct="1"/>
              <a:t>165</a:t>
            </a:fld>
            <a:endParaRPr lang="en-US" dirty="0">
              <a:latin typeface="_PDMS_Saleem_QuranFont" panose="02010000000000000000" pitchFamily="2" charset="-78"/>
              <a:cs typeface="_PDMS_Saleem_QuranFont" panose="02010000000000000000" pitchFamily="2" charset="-78"/>
            </a:endParaRPr>
          </a:p>
        </p:txBody>
      </p:sp>
      <p:pic>
        <p:nvPicPr>
          <p:cNvPr id="185350" name="Picture 4" descr="syabur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97590" y="2990304"/>
            <a:ext cx="3242143" cy="2618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AutoShape 2" descr="مکیدن شست و عوارض آن | مشکلات دهانی بعد از مکیدن شست | جلوگیری از مکیدن شست  کودکان"/>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a-IR"/>
          </a:p>
        </p:txBody>
      </p:sp>
      <p:pic>
        <p:nvPicPr>
          <p:cNvPr id="3" name="Picture 2"/>
          <p:cNvPicPr>
            <a:picLocks noChangeAspect="1"/>
          </p:cNvPicPr>
          <p:nvPr/>
        </p:nvPicPr>
        <p:blipFill>
          <a:blip r:embed="rId3"/>
          <a:stretch>
            <a:fillRect/>
          </a:stretch>
        </p:blipFill>
        <p:spPr>
          <a:xfrm>
            <a:off x="263525" y="1772816"/>
            <a:ext cx="3145532" cy="2808312"/>
          </a:xfrm>
          <a:prstGeom prst="rect">
            <a:avLst/>
          </a:prstGeom>
        </p:spPr>
      </p:pic>
    </p:spTree>
  </p:cSld>
  <p:clrMapOvr>
    <a:masterClrMapping/>
  </p:clrMapOvr>
  <p:transition spd="med">
    <p:pull dir="d"/>
  </p:transition>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6372" name="Rectangle 2"/>
          <p:cNvSpPr>
            <a:spLocks noGrp="1" noChangeArrowheads="1"/>
          </p:cNvSpPr>
          <p:nvPr>
            <p:ph type="title"/>
          </p:nvPr>
        </p:nvSpPr>
        <p:spPr/>
        <p:txBody>
          <a:bodyPr>
            <a:normAutofit/>
          </a:bodyPr>
          <a:lstStyle/>
          <a:p>
            <a:pPr algn="ctr" rtl="1" eaLnBrk="1" hangingPunct="1"/>
            <a:r>
              <a:rPr lang="fa-IR" b="1" dirty="0">
                <a:solidFill>
                  <a:schemeClr val="accent1"/>
                </a:solidFill>
                <a:cs typeface="B Titr" panose="00000700000000000000" pitchFamily="2" charset="-78"/>
              </a:rPr>
              <a:t>عادات غلط دهاني در كودكان</a:t>
            </a:r>
            <a:endParaRPr lang="en-US" b="1" dirty="0">
              <a:solidFill>
                <a:schemeClr val="accent1"/>
              </a:solidFill>
              <a:cs typeface="B Titr" panose="00000700000000000000" pitchFamily="2" charset="-78"/>
            </a:endParaRPr>
          </a:p>
        </p:txBody>
      </p:sp>
      <p:sp>
        <p:nvSpPr>
          <p:cNvPr id="186373" name="Rectangle 3"/>
          <p:cNvSpPr>
            <a:spLocks noGrp="1" noChangeArrowheads="1"/>
          </p:cNvSpPr>
          <p:nvPr>
            <p:ph idx="1"/>
          </p:nvPr>
        </p:nvSpPr>
        <p:spPr>
          <a:xfrm>
            <a:off x="250825" y="1125538"/>
            <a:ext cx="7399338" cy="2951534"/>
          </a:xfrm>
        </p:spPr>
        <p:txBody>
          <a:bodyPr/>
          <a:lstStyle/>
          <a:p>
            <a:pPr algn="ctr" rtl="1" eaLnBrk="1" hangingPunct="1">
              <a:buFontTx/>
              <a:buNone/>
            </a:pPr>
            <a:r>
              <a:rPr lang="fa-IR" sz="2800" b="1" dirty="0">
                <a:solidFill>
                  <a:schemeClr val="accent6"/>
                </a:solidFill>
                <a:cs typeface="B Nazanin" panose="00000400000000000000" pitchFamily="2" charset="-78"/>
              </a:rPr>
              <a:t>مكيدن انگشت   </a:t>
            </a:r>
          </a:p>
          <a:p>
            <a:pPr algn="r" rtl="1" eaLnBrk="1" hangingPunct="1"/>
            <a:r>
              <a:rPr lang="fa-IR" b="1" dirty="0" smtClean="0">
                <a:cs typeface="B Nazanin" panose="00000400000000000000" pitchFamily="2" charset="-78"/>
              </a:rPr>
              <a:t> بيشتر در كودكان محروم از شير مادر</a:t>
            </a:r>
          </a:p>
          <a:p>
            <a:pPr algn="r" rtl="1" eaLnBrk="1" hangingPunct="1"/>
            <a:r>
              <a:rPr lang="fa-IR" b="1" dirty="0" smtClean="0">
                <a:cs typeface="B Nazanin" panose="00000400000000000000" pitchFamily="2" charset="-78"/>
              </a:rPr>
              <a:t> بعد از سن 4 سالگي درصورت عدم توجه باعث عوارض زيادي در شكل گيري و رشد دندانها وفكين و فرم صورت مي شود </a:t>
            </a:r>
          </a:p>
          <a:p>
            <a:pPr algn="r" rtl="1" eaLnBrk="1" hangingPunct="1"/>
            <a:r>
              <a:rPr lang="fa-IR" b="1" dirty="0" smtClean="0">
                <a:cs typeface="B Nazanin" panose="00000400000000000000" pitchFamily="2" charset="-78"/>
              </a:rPr>
              <a:t>جهت تشخيص :  تميز بودن انگشت مكيده شده – وضعيت كودك هنگام خواب    </a:t>
            </a:r>
          </a:p>
          <a:p>
            <a:pPr algn="r" rtl="1" eaLnBrk="1" hangingPunct="1"/>
            <a:r>
              <a:rPr lang="fa-IR" b="1" dirty="0" smtClean="0">
                <a:solidFill>
                  <a:srgbClr val="FF0000"/>
                </a:solidFill>
                <a:cs typeface="B Nazanin" panose="00000400000000000000" pitchFamily="2" charset="-78"/>
              </a:rPr>
              <a:t> ترك عادت : </a:t>
            </a:r>
            <a:r>
              <a:rPr lang="fa-IR" b="1" dirty="0" smtClean="0">
                <a:cs typeface="B Nazanin" panose="00000400000000000000" pitchFamily="2" charset="-78"/>
              </a:rPr>
              <a:t>ارجاع به دندانپزشك  </a:t>
            </a:r>
            <a:endParaRPr lang="en-US" dirty="0" smtClean="0">
              <a:cs typeface="B Nazanin" panose="00000400000000000000" pitchFamily="2" charset="-78"/>
            </a:endParaRPr>
          </a:p>
        </p:txBody>
      </p:sp>
      <p:sp>
        <p:nvSpPr>
          <p:cNvPr id="186371"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45F04F1-DC17-4091-8E32-29DE7F79E5D5}" type="slidenum">
              <a:rPr lang="ar-SA">
                <a:latin typeface="_PDMS_Saleem_QuranFont" panose="02010000000000000000" pitchFamily="2" charset="-78"/>
                <a:cs typeface="_PDMS_Saleem_QuranFont" panose="02010000000000000000" pitchFamily="2" charset="-78"/>
              </a:rPr>
              <a:pPr eaLnBrk="1" hangingPunct="1"/>
              <a:t>166</a:t>
            </a:fld>
            <a:endParaRPr lang="en-US" dirty="0">
              <a:latin typeface="_PDMS_Saleem_QuranFont" panose="02010000000000000000" pitchFamily="2" charset="-78"/>
              <a:cs typeface="_PDMS_Saleem_QuranFont" panose="02010000000000000000" pitchFamily="2" charset="-78"/>
            </a:endParaRPr>
          </a:p>
        </p:txBody>
      </p:sp>
      <p:pic>
        <p:nvPicPr>
          <p:cNvPr id="2" name="Picture 1"/>
          <p:cNvPicPr>
            <a:picLocks noChangeAspect="1"/>
          </p:cNvPicPr>
          <p:nvPr/>
        </p:nvPicPr>
        <p:blipFill>
          <a:blip r:embed="rId2"/>
          <a:stretch>
            <a:fillRect/>
          </a:stretch>
        </p:blipFill>
        <p:spPr>
          <a:xfrm>
            <a:off x="899592" y="3646148"/>
            <a:ext cx="4530080" cy="2760340"/>
          </a:xfrm>
          <a:prstGeom prst="rect">
            <a:avLst/>
          </a:prstGeom>
        </p:spPr>
      </p:pic>
    </p:spTree>
  </p:cSld>
  <p:clrMapOvr>
    <a:masterClrMapping/>
  </p:clrMapOvr>
  <p:transition spd="slow">
    <p:pull dir="rd"/>
  </p:transition>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817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7A3D4B9-B51D-4044-BB24-02D1D2314224}" type="slidenum">
              <a:rPr lang="ar-SA">
                <a:latin typeface="_PDMS_Saleem_QuranFont" panose="02010000000000000000" pitchFamily="2" charset="-78"/>
                <a:cs typeface="_PDMS_Saleem_QuranFont" panose="02010000000000000000" pitchFamily="2" charset="-78"/>
              </a:rPr>
              <a:pPr eaLnBrk="1" hangingPunct="1"/>
              <a:t>167</a:t>
            </a:fld>
            <a:endParaRPr lang="en-US" dirty="0">
              <a:latin typeface="_PDMS_Saleem_QuranFont" panose="02010000000000000000" pitchFamily="2" charset="-78"/>
              <a:cs typeface="_PDMS_Saleem_QuranFont" panose="02010000000000000000" pitchFamily="2" charset="-78"/>
            </a:endParaRPr>
          </a:p>
        </p:txBody>
      </p:sp>
      <p:sp>
        <p:nvSpPr>
          <p:cNvPr id="178181" name="Text Box 3"/>
          <p:cNvSpPr txBox="1">
            <a:spLocks noChangeArrowheads="1"/>
          </p:cNvSpPr>
          <p:nvPr/>
        </p:nvSpPr>
        <p:spPr bwMode="auto">
          <a:xfrm>
            <a:off x="1004617" y="5301208"/>
            <a:ext cx="576969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1" eaLnBrk="1" hangingPunct="1">
              <a:spcBef>
                <a:spcPct val="50000"/>
              </a:spcBef>
            </a:pPr>
            <a:r>
              <a:rPr lang="fa-IR" sz="2400" b="1" dirty="0">
                <a:solidFill>
                  <a:srgbClr val="FF0000"/>
                </a:solidFill>
                <a:latin typeface="_PDMS_Saleem_QuranFont" panose="02010000000000000000" pitchFamily="2" charset="-78"/>
                <a:cs typeface="B Mitra" panose="00000400000000000000" pitchFamily="2" charset="-78"/>
              </a:rPr>
              <a:t>مکیدن انگشت شست</a:t>
            </a:r>
            <a:r>
              <a:rPr lang="fa-IR" sz="2400" b="1" dirty="0">
                <a:latin typeface="_PDMS_Saleem_QuranFont" panose="02010000000000000000" pitchFamily="2" charset="-78"/>
                <a:cs typeface="B Mitra" panose="00000400000000000000" pitchFamily="2" charset="-78"/>
              </a:rPr>
              <a:t>، آسیبهای جدی به رشد فک و دندانها وارد می کند.</a:t>
            </a:r>
            <a:endParaRPr lang="en-US" sz="2400" b="1" dirty="0">
              <a:latin typeface="_PDMS_Saleem_QuranFont" panose="02010000000000000000" pitchFamily="2" charset="-78"/>
              <a:cs typeface="B Mitra" panose="00000400000000000000" pitchFamily="2" charset="-78"/>
            </a:endParaRPr>
          </a:p>
        </p:txBody>
      </p:sp>
      <p:pic>
        <p:nvPicPr>
          <p:cNvPr id="3" name="Content Placeholder 2"/>
          <p:cNvPicPr>
            <a:picLocks noGrp="1" noChangeAspect="1"/>
          </p:cNvPicPr>
          <p:nvPr>
            <p:ph idx="1"/>
          </p:nvPr>
        </p:nvPicPr>
        <p:blipFill>
          <a:blip r:embed="rId2"/>
          <a:stretch>
            <a:fillRect/>
          </a:stretch>
        </p:blipFill>
        <p:spPr>
          <a:xfrm>
            <a:off x="971600" y="1268760"/>
            <a:ext cx="5835726" cy="3881437"/>
          </a:xfrm>
          <a:prstGeom prst="rect">
            <a:avLst/>
          </a:prstGeom>
        </p:spPr>
      </p:pic>
    </p:spTree>
  </p:cSld>
  <p:clrMapOvr>
    <a:masterClrMapping/>
  </p:clrMapOvr>
  <p:transition spd="slow">
    <p:randomBar dir="vert"/>
  </p:transition>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7396" name="Rectangle 2"/>
          <p:cNvSpPr>
            <a:spLocks noGrp="1" noChangeArrowheads="1"/>
          </p:cNvSpPr>
          <p:nvPr>
            <p:ph type="title"/>
          </p:nvPr>
        </p:nvSpPr>
        <p:spPr/>
        <p:txBody>
          <a:bodyPr>
            <a:normAutofit/>
          </a:bodyPr>
          <a:lstStyle/>
          <a:p>
            <a:pPr algn="ctr"/>
            <a:r>
              <a:rPr lang="fa-IR" b="1" dirty="0">
                <a:solidFill>
                  <a:schemeClr val="accent3"/>
                </a:solidFill>
                <a:cs typeface="B Mitra" panose="00000400000000000000" pitchFamily="2" charset="-78"/>
              </a:rPr>
              <a:t>عادات غلط دهاني در كودكان</a:t>
            </a:r>
            <a:endParaRPr lang="en-US" b="1" dirty="0">
              <a:solidFill>
                <a:schemeClr val="accent3"/>
              </a:solidFill>
              <a:cs typeface="B Mitra" panose="00000400000000000000" pitchFamily="2" charset="-78"/>
            </a:endParaRPr>
          </a:p>
        </p:txBody>
      </p:sp>
      <p:sp>
        <p:nvSpPr>
          <p:cNvPr id="187397" name="Rectangle 3"/>
          <p:cNvSpPr>
            <a:spLocks noGrp="1" noChangeArrowheads="1"/>
          </p:cNvSpPr>
          <p:nvPr>
            <p:ph idx="1"/>
          </p:nvPr>
        </p:nvSpPr>
        <p:spPr>
          <a:xfrm>
            <a:off x="263525" y="1125538"/>
            <a:ext cx="7386638" cy="5472112"/>
          </a:xfrm>
        </p:spPr>
        <p:txBody>
          <a:bodyPr/>
          <a:lstStyle/>
          <a:p>
            <a:pPr algn="ctr">
              <a:buNone/>
            </a:pPr>
            <a:r>
              <a:rPr lang="fa-IR" sz="2800" b="1" dirty="0">
                <a:solidFill>
                  <a:schemeClr val="accent6"/>
                </a:solidFill>
                <a:cs typeface="B Nazanin" panose="00000400000000000000" pitchFamily="2" charset="-78"/>
              </a:rPr>
              <a:t>جويدن اشياء   </a:t>
            </a:r>
          </a:p>
          <a:p>
            <a:pPr algn="r" rtl="1" eaLnBrk="1" hangingPunct="1"/>
            <a:r>
              <a:rPr lang="fa-IR" b="1" dirty="0" smtClean="0">
                <a:cs typeface="B Nazanin" panose="00000400000000000000" pitchFamily="2" charset="-78"/>
              </a:rPr>
              <a:t> اشيائي مانند : خودكار،آستين پيراهن يا اسباب بازيهاي خود را جايگزين مكيدن انگشت يا پستانك مي كند </a:t>
            </a:r>
          </a:p>
          <a:p>
            <a:pPr algn="r" rtl="1" eaLnBrk="1" hangingPunct="1"/>
            <a:r>
              <a:rPr lang="fa-IR" b="1" dirty="0" smtClean="0">
                <a:cs typeface="B Nazanin" panose="00000400000000000000" pitchFamily="2" charset="-78"/>
              </a:rPr>
              <a:t>در صورت عادت ، در دراز مدت عوارضي در سيستم دهان ودندان ايجاد مي كند   </a:t>
            </a:r>
            <a:endParaRPr lang="en-US" dirty="0" smtClean="0">
              <a:cs typeface="B Nazanin" panose="00000400000000000000" pitchFamily="2" charset="-78"/>
            </a:endParaRPr>
          </a:p>
        </p:txBody>
      </p:sp>
      <p:sp>
        <p:nvSpPr>
          <p:cNvPr id="18739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85C2FEC-0698-499E-9E93-15EA1A40AD07}" type="slidenum">
              <a:rPr lang="ar-SA">
                <a:latin typeface="_PDMS_Saleem_QuranFont" panose="02010000000000000000" pitchFamily="2" charset="-78"/>
                <a:cs typeface="_PDMS_Saleem_QuranFont" panose="02010000000000000000" pitchFamily="2" charset="-78"/>
              </a:rPr>
              <a:pPr eaLnBrk="1" hangingPunct="1"/>
              <a:t>168</a:t>
            </a:fld>
            <a:endParaRPr lang="en-US" dirty="0">
              <a:latin typeface="_PDMS_Saleem_QuranFont" panose="02010000000000000000" pitchFamily="2" charset="-78"/>
              <a:cs typeface="_PDMS_Saleem_QuranFont" panose="02010000000000000000" pitchFamily="2" charset="-78"/>
            </a:endParaRPr>
          </a:p>
        </p:txBody>
      </p:sp>
      <p:pic>
        <p:nvPicPr>
          <p:cNvPr id="2" name="Picture 1"/>
          <p:cNvPicPr>
            <a:picLocks noChangeAspect="1"/>
          </p:cNvPicPr>
          <p:nvPr/>
        </p:nvPicPr>
        <p:blipFill>
          <a:blip r:embed="rId2"/>
          <a:stretch>
            <a:fillRect/>
          </a:stretch>
        </p:blipFill>
        <p:spPr>
          <a:xfrm>
            <a:off x="1763688" y="3212976"/>
            <a:ext cx="4557886" cy="2656135"/>
          </a:xfrm>
          <a:prstGeom prst="rect">
            <a:avLst/>
          </a:prstGeom>
        </p:spPr>
      </p:pic>
    </p:spTree>
  </p:cSld>
  <p:clrMapOvr>
    <a:masterClrMapping/>
  </p:clrMapOvr>
  <p:transition spd="slow">
    <p:cover dir="u"/>
  </p:transition>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8420" name="Rectangle 2"/>
          <p:cNvSpPr>
            <a:spLocks noGrp="1" noChangeArrowheads="1"/>
          </p:cNvSpPr>
          <p:nvPr>
            <p:ph type="title"/>
          </p:nvPr>
        </p:nvSpPr>
        <p:spPr/>
        <p:txBody>
          <a:bodyPr>
            <a:normAutofit/>
          </a:bodyPr>
          <a:lstStyle/>
          <a:p>
            <a:pPr algn="ctr" rtl="1" eaLnBrk="1" hangingPunct="1"/>
            <a:r>
              <a:rPr lang="fa-IR" b="1" dirty="0">
                <a:solidFill>
                  <a:schemeClr val="accent1"/>
                </a:solidFill>
                <a:cs typeface="B Titr" panose="00000700000000000000" pitchFamily="2" charset="-78"/>
              </a:rPr>
              <a:t>عادات غلط دهاني در كودكان</a:t>
            </a:r>
            <a:r>
              <a:rPr lang="fa-IR" sz="4000" i="1" dirty="0" smtClean="0">
                <a:solidFill>
                  <a:srgbClr val="FF66CC"/>
                </a:solidFill>
                <a:cs typeface="B Nazanin" panose="00000400000000000000" pitchFamily="2" charset="-78"/>
              </a:rPr>
              <a:t/>
            </a:r>
            <a:br>
              <a:rPr lang="fa-IR" sz="4000" i="1" dirty="0" smtClean="0">
                <a:solidFill>
                  <a:srgbClr val="FF66CC"/>
                </a:solidFill>
                <a:cs typeface="B Nazanin" panose="00000400000000000000" pitchFamily="2" charset="-78"/>
              </a:rPr>
            </a:br>
            <a:r>
              <a:rPr lang="fa-IR" sz="4000" i="1" dirty="0" smtClean="0">
                <a:solidFill>
                  <a:srgbClr val="FF66CC"/>
                </a:solidFill>
                <a:cs typeface="B Nazanin" panose="00000400000000000000" pitchFamily="2" charset="-78"/>
              </a:rPr>
              <a:t> </a:t>
            </a:r>
            <a:r>
              <a:rPr lang="fa-IR" sz="2800" b="1" dirty="0">
                <a:solidFill>
                  <a:schemeClr val="accent6"/>
                </a:solidFill>
                <a:latin typeface="+mn-lt"/>
                <a:ea typeface="+mn-ea"/>
                <a:cs typeface="B Nazanin" panose="00000400000000000000" pitchFamily="2" charset="-78"/>
              </a:rPr>
              <a:t>پستانك</a:t>
            </a:r>
            <a:endParaRPr lang="en-US" sz="2800" b="1" dirty="0">
              <a:solidFill>
                <a:schemeClr val="accent6"/>
              </a:solidFill>
              <a:latin typeface="+mn-lt"/>
              <a:ea typeface="+mn-ea"/>
              <a:cs typeface="B Nazanin" panose="00000400000000000000" pitchFamily="2" charset="-78"/>
            </a:endParaRPr>
          </a:p>
        </p:txBody>
      </p:sp>
      <p:sp>
        <p:nvSpPr>
          <p:cNvPr id="188421" name="Rectangle 3"/>
          <p:cNvSpPr>
            <a:spLocks noGrp="1" noChangeArrowheads="1"/>
          </p:cNvSpPr>
          <p:nvPr>
            <p:ph idx="1"/>
          </p:nvPr>
        </p:nvSpPr>
        <p:spPr>
          <a:xfrm>
            <a:off x="107505" y="1700171"/>
            <a:ext cx="7200799" cy="3744912"/>
          </a:xfrm>
        </p:spPr>
        <p:txBody>
          <a:bodyPr/>
          <a:lstStyle/>
          <a:p>
            <a:pPr rtl="1" eaLnBrk="1" hangingPunct="1">
              <a:lnSpc>
                <a:spcPct val="90000"/>
              </a:lnSpc>
            </a:pPr>
            <a:r>
              <a:rPr lang="fa-IR" b="1" dirty="0" smtClean="0">
                <a:solidFill>
                  <a:schemeClr val="tx2"/>
                </a:solidFill>
                <a:cs typeface="B Nazanin" panose="00000400000000000000" pitchFamily="2" charset="-78"/>
              </a:rPr>
              <a:t> </a:t>
            </a:r>
            <a:r>
              <a:rPr lang="fa-IR" b="1" dirty="0" smtClean="0">
                <a:cs typeface="B Nazanin" panose="00000400000000000000" pitchFamily="2" charset="-78"/>
              </a:rPr>
              <a:t> تا سن 3 الي 4 سالگي معمولاّ مشكلي ايجاد نمي كند </a:t>
            </a:r>
          </a:p>
          <a:p>
            <a:pPr rtl="1" eaLnBrk="1" hangingPunct="1">
              <a:lnSpc>
                <a:spcPct val="90000"/>
              </a:lnSpc>
            </a:pPr>
            <a:r>
              <a:rPr lang="fa-IR" b="1" dirty="0" smtClean="0">
                <a:cs typeface="B Nazanin" panose="00000400000000000000" pitchFamily="2" charset="-78"/>
              </a:rPr>
              <a:t> اگر با زور جهت ترك اقدام شود باعث مشكلات ديگري از قبيل شب ادراري مي گردد    </a:t>
            </a:r>
          </a:p>
          <a:p>
            <a:pPr rtl="1" eaLnBrk="1" hangingPunct="1">
              <a:lnSpc>
                <a:spcPct val="90000"/>
              </a:lnSpc>
            </a:pPr>
            <a:r>
              <a:rPr lang="fa-IR" b="1" dirty="0" smtClean="0">
                <a:solidFill>
                  <a:srgbClr val="FF0000"/>
                </a:solidFill>
                <a:cs typeface="B Nazanin" panose="00000400000000000000" pitchFamily="2" charset="-78"/>
              </a:rPr>
              <a:t> ترك عادت : </a:t>
            </a:r>
            <a:r>
              <a:rPr lang="fa-IR" b="1" dirty="0" smtClean="0">
                <a:cs typeface="B Nazanin" panose="00000400000000000000" pitchFamily="2" charset="-78"/>
              </a:rPr>
              <a:t>بالا بردن سطح آگاهي كودك ( يادآوري نبايد بيش از حد باشد ) </a:t>
            </a:r>
          </a:p>
          <a:p>
            <a:pPr rtl="1" eaLnBrk="1" hangingPunct="1">
              <a:lnSpc>
                <a:spcPct val="90000"/>
              </a:lnSpc>
            </a:pPr>
            <a:r>
              <a:rPr lang="fa-IR" b="1" dirty="0" smtClean="0">
                <a:cs typeface="B Nazanin" panose="00000400000000000000" pitchFamily="2" charset="-78"/>
              </a:rPr>
              <a:t> ارجاع به مركز بهداشتي درماني در صورت ادامه داشتن عادت پس از سن 4 سالگي </a:t>
            </a:r>
            <a:endParaRPr lang="en-US" dirty="0" smtClean="0">
              <a:cs typeface="B Nazanin" panose="00000400000000000000" pitchFamily="2" charset="-78"/>
            </a:endParaRPr>
          </a:p>
        </p:txBody>
      </p:sp>
      <p:sp>
        <p:nvSpPr>
          <p:cNvPr id="18841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0470F43-0462-41C3-8E94-543357BC1DD5}" type="slidenum">
              <a:rPr lang="ar-SA">
                <a:latin typeface="_PDMS_Saleem_QuranFont" panose="02010000000000000000" pitchFamily="2" charset="-78"/>
                <a:cs typeface="_PDMS_Saleem_QuranFont" panose="02010000000000000000" pitchFamily="2" charset="-78"/>
              </a:rPr>
              <a:pPr eaLnBrk="1" hangingPunct="1"/>
              <a:t>169</a:t>
            </a:fld>
            <a:endParaRPr lang="en-US" dirty="0">
              <a:latin typeface="_PDMS_Saleem_QuranFont" panose="02010000000000000000" pitchFamily="2" charset="-78"/>
              <a:cs typeface="_PDMS_Saleem_QuranFont" panose="02010000000000000000" pitchFamily="2" charset="-78"/>
            </a:endParaRPr>
          </a:p>
        </p:txBody>
      </p:sp>
      <p:pic>
        <p:nvPicPr>
          <p:cNvPr id="2" name="Picture 1"/>
          <p:cNvPicPr>
            <a:picLocks noChangeAspect="1"/>
          </p:cNvPicPr>
          <p:nvPr/>
        </p:nvPicPr>
        <p:blipFill>
          <a:blip r:embed="rId2"/>
          <a:stretch>
            <a:fillRect/>
          </a:stretch>
        </p:blipFill>
        <p:spPr>
          <a:xfrm>
            <a:off x="899592" y="3572627"/>
            <a:ext cx="3007221" cy="2833861"/>
          </a:xfrm>
          <a:prstGeom prst="rect">
            <a:avLst/>
          </a:prstGeom>
        </p:spPr>
      </p:pic>
      <p:pic>
        <p:nvPicPr>
          <p:cNvPr id="3" name="Picture 2"/>
          <p:cNvPicPr>
            <a:picLocks noChangeAspect="1"/>
          </p:cNvPicPr>
          <p:nvPr/>
        </p:nvPicPr>
        <p:blipFill>
          <a:blip r:embed="rId3"/>
          <a:stretch>
            <a:fillRect/>
          </a:stretch>
        </p:blipFill>
        <p:spPr>
          <a:xfrm>
            <a:off x="4145754" y="3706563"/>
            <a:ext cx="2376264" cy="230425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400">
        <p14:reveal thruBlk="1"/>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6" name="Rectangle 2"/>
          <p:cNvSpPr>
            <a:spLocks noGrp="1" noChangeArrowheads="1"/>
          </p:cNvSpPr>
          <p:nvPr>
            <p:ph type="title"/>
          </p:nvPr>
        </p:nvSpPr>
        <p:spPr>
          <a:xfrm>
            <a:off x="-756592" y="188640"/>
            <a:ext cx="8226425" cy="1143000"/>
          </a:xfrm>
        </p:spPr>
        <p:txBody>
          <a:bodyPr>
            <a:normAutofit/>
          </a:bodyPr>
          <a:lstStyle/>
          <a:p>
            <a:pPr algn="ctr"/>
            <a:r>
              <a:rPr lang="fa-IR" b="1" dirty="0">
                <a:cs typeface="B Mitra" panose="00000400000000000000" pitchFamily="2" charset="-78"/>
              </a:rPr>
              <a:t>تفاوت دندان شيري و دائمي </a:t>
            </a:r>
            <a:endParaRPr lang="en-US" b="1" dirty="0">
              <a:cs typeface="B Mitra" panose="00000400000000000000" pitchFamily="2" charset="-78"/>
            </a:endParaRPr>
          </a:p>
        </p:txBody>
      </p:sp>
      <p:graphicFrame>
        <p:nvGraphicFramePr>
          <p:cNvPr id="434179" name="Group 3"/>
          <p:cNvGraphicFramePr>
            <a:graphicFrameLocks noGrp="1"/>
          </p:cNvGraphicFramePr>
          <p:nvPr>
            <p:ph idx="1"/>
            <p:extLst>
              <p:ext uri="{D42A27DB-BD31-4B8C-83A1-F6EECF244321}">
                <p14:modId xmlns:p14="http://schemas.microsoft.com/office/powerpoint/2010/main" val="4140413773"/>
              </p:ext>
            </p:extLst>
          </p:nvPr>
        </p:nvGraphicFramePr>
        <p:xfrm>
          <a:off x="395536" y="1224439"/>
          <a:ext cx="6420643" cy="5050821"/>
        </p:xfrm>
        <a:graphic>
          <a:graphicData uri="http://schemas.openxmlformats.org/drawingml/2006/table">
            <a:tbl>
              <a:tblPr/>
              <a:tblGrid>
                <a:gridCol w="2139801"/>
                <a:gridCol w="2141040"/>
                <a:gridCol w="2139802"/>
              </a:tblGrid>
              <a:tr h="46930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دندان دائمی</a:t>
                      </a:r>
                      <a:endParaRPr kumimoji="0" lang="en-US"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دندان شیری</a:t>
                      </a:r>
                      <a:endParaRPr kumimoji="0" lang="en-US"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مشخصات</a:t>
                      </a:r>
                      <a:endParaRPr kumimoji="0" lang="en-US"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068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rPr>
                        <a:t> </a:t>
                      </a:r>
                      <a:r>
                        <a:rPr kumimoji="0" lang="fa-IR"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rPr>
                        <a:t>بزرگ</a:t>
                      </a:r>
                      <a:endParaRPr kumimoji="0" lang="en-US"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rPr>
                        <a:t>کوچک</a:t>
                      </a:r>
                      <a:endParaRPr kumimoji="0" lang="en-US"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اندازه</a:t>
                      </a:r>
                      <a:endParaRPr kumimoji="0" lang="en-US"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930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rPr>
                        <a:t>كدر</a:t>
                      </a:r>
                      <a:endParaRPr kumimoji="0" lang="en-US"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rPr>
                        <a:t>روشن</a:t>
                      </a:r>
                      <a:endParaRPr kumimoji="0" lang="en-US"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رنگ</a:t>
                      </a:r>
                      <a:endParaRPr kumimoji="0" lang="en-US"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20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rPr>
                        <a:t>بلندتر</a:t>
                      </a:r>
                      <a:endParaRPr kumimoji="0" lang="en-US"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rPr>
                        <a:t>كوتاهتر(پيازي شكل)</a:t>
                      </a:r>
                      <a:endParaRPr kumimoji="0" lang="en-US"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تاج</a:t>
                      </a:r>
                      <a:endParaRPr kumimoji="0" lang="en-US"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930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rPr>
                        <a:t>گشادتر</a:t>
                      </a:r>
                      <a:endParaRPr kumimoji="0" lang="en-US"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rPr>
                        <a:t>تنگ تر</a:t>
                      </a:r>
                      <a:endParaRPr kumimoji="0" lang="en-US"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طوق</a:t>
                      </a:r>
                      <a:endParaRPr kumimoji="0" lang="en-US"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930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rPr>
                        <a:t>بزرگتر</a:t>
                      </a:r>
                      <a:endParaRPr kumimoji="0" lang="en-US"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rPr>
                        <a:t>كوچكتر</a:t>
                      </a:r>
                      <a:endParaRPr kumimoji="0" lang="en-US"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سطح جونده</a:t>
                      </a:r>
                      <a:endParaRPr kumimoji="0" lang="en-US"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068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rPr>
                        <a:t>پهن تر</a:t>
                      </a:r>
                      <a:endParaRPr kumimoji="0" lang="en-US"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rPr>
                        <a:t>باريكتر</a:t>
                      </a:r>
                      <a:endParaRPr kumimoji="0" lang="en-US"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ريشه</a:t>
                      </a:r>
                      <a:endParaRPr kumimoji="0" lang="en-US"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930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rPr>
                        <a:t>ضخيم تر</a:t>
                      </a:r>
                      <a:endParaRPr kumimoji="0" lang="en-US"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rPr>
                        <a:t>نازكتر</a:t>
                      </a:r>
                      <a:endParaRPr kumimoji="0" lang="en-US"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ضخامت مينا</a:t>
                      </a:r>
                      <a:endParaRPr kumimoji="0" lang="en-US"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068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rPr>
                        <a:t>ضخيم تر</a:t>
                      </a:r>
                      <a:endParaRPr kumimoji="0" lang="en-US"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rPr>
                        <a:t>نازكتر</a:t>
                      </a:r>
                      <a:endParaRPr kumimoji="0" lang="en-US"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ضخامت عاج</a:t>
                      </a:r>
                      <a:endParaRPr kumimoji="0" lang="en-US"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930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rPr>
                        <a:t>كوچكتر </a:t>
                      </a:r>
                      <a:endParaRPr kumimoji="0" lang="en-US"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rPr>
                        <a:t>وسيع</a:t>
                      </a:r>
                      <a:endParaRPr kumimoji="0" lang="en-US"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مغز دندان</a:t>
                      </a:r>
                      <a:endParaRPr kumimoji="0" lang="en-US"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355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3AB30D8-0ACE-4D7C-8A4C-82540C33883D}" type="slidenum">
              <a:rPr lang="ar-SA">
                <a:latin typeface="_PDMS_Saleem_QuranFont" panose="02010000000000000000" pitchFamily="2" charset="-78"/>
                <a:cs typeface="_PDMS_Saleem_QuranFont" panose="02010000000000000000" pitchFamily="2" charset="-78"/>
              </a:rPr>
              <a:pPr eaLnBrk="1" hangingPunct="1"/>
              <a:t>17</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p:transition spd="slow">
    <p:randomBar dir="vert"/>
  </p:transition>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9444" name="Rectangle 2"/>
          <p:cNvSpPr>
            <a:spLocks noGrp="1" noChangeArrowheads="1"/>
          </p:cNvSpPr>
          <p:nvPr>
            <p:ph type="title"/>
          </p:nvPr>
        </p:nvSpPr>
        <p:spPr/>
        <p:txBody>
          <a:bodyPr>
            <a:normAutofit/>
          </a:bodyPr>
          <a:lstStyle/>
          <a:p>
            <a:pPr algn="ctr"/>
            <a:r>
              <a:rPr lang="fa-IR" b="1" dirty="0">
                <a:solidFill>
                  <a:schemeClr val="accent1"/>
                </a:solidFill>
                <a:cs typeface="B Titr" panose="00000700000000000000" pitchFamily="2" charset="-78"/>
              </a:rPr>
              <a:t>عادات غلط دهاني در كودكان</a:t>
            </a:r>
            <a:endParaRPr lang="en-US" b="1" dirty="0">
              <a:solidFill>
                <a:schemeClr val="accent1"/>
              </a:solidFill>
              <a:cs typeface="B Titr" panose="00000700000000000000" pitchFamily="2" charset="-78"/>
            </a:endParaRPr>
          </a:p>
        </p:txBody>
      </p:sp>
      <p:sp>
        <p:nvSpPr>
          <p:cNvPr id="189445" name="Rectangle 3"/>
          <p:cNvSpPr>
            <a:spLocks noGrp="1" noChangeArrowheads="1"/>
          </p:cNvSpPr>
          <p:nvPr>
            <p:ph idx="1"/>
          </p:nvPr>
        </p:nvSpPr>
        <p:spPr>
          <a:xfrm>
            <a:off x="263525" y="1125538"/>
            <a:ext cx="7386638" cy="5472112"/>
          </a:xfrm>
        </p:spPr>
        <p:txBody>
          <a:bodyPr/>
          <a:lstStyle/>
          <a:p>
            <a:pPr algn="ctr" rtl="1" eaLnBrk="1" hangingPunct="1">
              <a:buFontTx/>
              <a:buNone/>
            </a:pPr>
            <a:r>
              <a:rPr lang="fa-IR" sz="2800" b="1" dirty="0">
                <a:solidFill>
                  <a:schemeClr val="accent6"/>
                </a:solidFill>
                <a:cs typeface="B Nazanin" panose="00000400000000000000" pitchFamily="2" charset="-78"/>
              </a:rPr>
              <a:t>پستانك</a:t>
            </a:r>
            <a:r>
              <a:rPr lang="fa-IR" sz="4000" i="1" dirty="0" smtClean="0">
                <a:solidFill>
                  <a:srgbClr val="FF66CC"/>
                </a:solidFill>
                <a:cs typeface="B Nazanin" panose="00000400000000000000" pitchFamily="2" charset="-78"/>
              </a:rPr>
              <a:t>  </a:t>
            </a:r>
            <a:r>
              <a:rPr lang="fa-IR" sz="4000" b="1" dirty="0" smtClean="0">
                <a:solidFill>
                  <a:schemeClr val="tx2"/>
                </a:solidFill>
                <a:cs typeface="B Nazanin" panose="00000400000000000000" pitchFamily="2" charset="-78"/>
              </a:rPr>
              <a:t>  </a:t>
            </a:r>
            <a:endParaRPr lang="en-US" sz="4000" dirty="0" smtClean="0">
              <a:cs typeface="B Nazanin" panose="00000400000000000000" pitchFamily="2" charset="-78"/>
            </a:endParaRPr>
          </a:p>
        </p:txBody>
      </p:sp>
      <p:sp>
        <p:nvSpPr>
          <p:cNvPr id="18944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A85F248-1CF6-4B86-B1FD-077EE0FCF358}" type="slidenum">
              <a:rPr lang="ar-SA">
                <a:latin typeface="_PDMS_Saleem_QuranFont" panose="02010000000000000000" pitchFamily="2" charset="-78"/>
                <a:cs typeface="_PDMS_Saleem_QuranFont" panose="02010000000000000000" pitchFamily="2" charset="-78"/>
              </a:rPr>
              <a:pPr eaLnBrk="1" hangingPunct="1"/>
              <a:t>170</a:t>
            </a:fld>
            <a:endParaRPr lang="en-US" dirty="0">
              <a:latin typeface="_PDMS_Saleem_QuranFont" panose="02010000000000000000" pitchFamily="2" charset="-78"/>
              <a:cs typeface="_PDMS_Saleem_QuranFont" panose="02010000000000000000" pitchFamily="2" charset="-78"/>
            </a:endParaRPr>
          </a:p>
        </p:txBody>
      </p:sp>
      <p:pic>
        <p:nvPicPr>
          <p:cNvPr id="189446" name="Picture 4" descr="CAWMLWR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3642" y="1846261"/>
            <a:ext cx="3167062" cy="236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3"/>
          <a:stretch>
            <a:fillRect/>
          </a:stretch>
        </p:blipFill>
        <p:spPr>
          <a:xfrm>
            <a:off x="446899" y="4281460"/>
            <a:ext cx="3721596" cy="2247954"/>
          </a:xfrm>
          <a:prstGeom prst="rect">
            <a:avLst/>
          </a:prstGeom>
        </p:spPr>
      </p:pic>
      <p:pic>
        <p:nvPicPr>
          <p:cNvPr id="3" name="Picture 2"/>
          <p:cNvPicPr>
            <a:picLocks noChangeAspect="1"/>
          </p:cNvPicPr>
          <p:nvPr/>
        </p:nvPicPr>
        <p:blipFill>
          <a:blip r:embed="rId4"/>
          <a:stretch>
            <a:fillRect/>
          </a:stretch>
        </p:blipFill>
        <p:spPr>
          <a:xfrm>
            <a:off x="4364095" y="2148312"/>
            <a:ext cx="2466975" cy="29337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p:transition>
    </mc:Choice>
    <mc:Fallback xmlns="">
      <p:transition spd="slow">
        <p:split/>
      </p:transition>
    </mc:Fallback>
  </mc:AlternateContent>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29653" y="1772816"/>
            <a:ext cx="6347714" cy="1320800"/>
          </a:xfrm>
        </p:spPr>
        <p:txBody>
          <a:bodyPr>
            <a:prstTxWarp prst="textInflateTop">
              <a:avLst/>
            </a:prstTxWarp>
            <a:normAutofit/>
          </a:bodyPr>
          <a:lstStyle/>
          <a:p>
            <a:pPr algn="ctr"/>
            <a:r>
              <a:rPr lang="fa-IR" sz="4800" dirty="0">
                <a:ln w="0">
                  <a:solidFill>
                    <a:schemeClr val="accent3"/>
                  </a:solidFill>
                </a:ln>
                <a:effectLst>
                  <a:outerShdw blurRad="38100" dist="25400" dir="5400000" algn="ctr" rotWithShape="0">
                    <a:srgbClr val="6E747A">
                      <a:alpha val="43000"/>
                    </a:srgbClr>
                  </a:outerShdw>
                  <a:reflection blurRad="6350" stA="60000" endA="900" endPos="58000" dir="5400000" sy="-100000" algn="bl" rotWithShape="0"/>
                </a:effectLst>
                <a:cs typeface="B Nazanin" panose="00000400000000000000" pitchFamily="2" charset="-78"/>
              </a:rPr>
              <a:t>آسیب ها و شکستگی های دندانی</a:t>
            </a:r>
          </a:p>
        </p:txBody>
      </p:sp>
      <p:sp>
        <p:nvSpPr>
          <p:cNvPr id="4" name="Slide Number Placeholder 3"/>
          <p:cNvSpPr>
            <a:spLocks noGrp="1"/>
          </p:cNvSpPr>
          <p:nvPr>
            <p:ph type="sldNum" sz="quarter" idx="12"/>
          </p:nvPr>
        </p:nvSpPr>
        <p:spPr/>
        <p:txBody>
          <a:bodyPr/>
          <a:lstStyle/>
          <a:p>
            <a:fld id="{FA1386CA-3573-40AE-9079-A1424032AF41}" type="slidenum">
              <a:rPr lang="ar-SA" smtClean="0"/>
              <a:pPr/>
              <a:t>171</a:t>
            </a:fld>
            <a:endParaRPr lang="en-US"/>
          </a:p>
        </p:txBody>
      </p:sp>
    </p:spTree>
    <p:extLst>
      <p:ext uri="{BB962C8B-B14F-4D97-AF65-F5344CB8AC3E}">
        <p14:creationId xmlns:p14="http://schemas.microsoft.com/office/powerpoint/2010/main" val="4291383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1492" name="Rectangle 2"/>
          <p:cNvSpPr>
            <a:spLocks noGrp="1" noChangeArrowheads="1"/>
          </p:cNvSpPr>
          <p:nvPr>
            <p:ph type="title"/>
          </p:nvPr>
        </p:nvSpPr>
        <p:spPr/>
        <p:txBody>
          <a:bodyPr>
            <a:normAutofit/>
          </a:bodyPr>
          <a:lstStyle/>
          <a:p>
            <a:pPr algn="ctr" rtl="1" eaLnBrk="1" hangingPunct="1"/>
            <a:r>
              <a:rPr lang="fa-IR" sz="3200" i="1" dirty="0" smtClean="0">
                <a:solidFill>
                  <a:schemeClr val="accent1"/>
                </a:solidFill>
                <a:cs typeface="B Titr" panose="00000700000000000000" pitchFamily="2" charset="-78"/>
              </a:rPr>
              <a:t>آسيب ديدگي و شكستگي دندانها</a:t>
            </a:r>
            <a:br>
              <a:rPr lang="fa-IR" sz="3200" i="1" dirty="0" smtClean="0">
                <a:solidFill>
                  <a:schemeClr val="accent1"/>
                </a:solidFill>
                <a:cs typeface="B Titr" panose="00000700000000000000" pitchFamily="2" charset="-78"/>
              </a:rPr>
            </a:br>
            <a:r>
              <a:rPr lang="fa-IR" sz="3200" b="1" dirty="0" smtClean="0">
                <a:solidFill>
                  <a:schemeClr val="accent1"/>
                </a:solidFill>
                <a:cs typeface="B Titr" panose="00000700000000000000" pitchFamily="2" charset="-78"/>
              </a:rPr>
              <a:t> </a:t>
            </a:r>
            <a:r>
              <a:rPr lang="fa-IR" sz="3200" i="1" dirty="0" smtClean="0">
                <a:solidFill>
                  <a:schemeClr val="accent1"/>
                </a:solidFill>
                <a:cs typeface="B Titr" panose="00000700000000000000" pitchFamily="2" charset="-78"/>
              </a:rPr>
              <a:t>عوامل ايجاد آسيب به دندانها</a:t>
            </a:r>
            <a:r>
              <a:rPr lang="fa-IR" sz="3200" b="1" dirty="0" smtClean="0">
                <a:solidFill>
                  <a:schemeClr val="accent1"/>
                </a:solidFill>
                <a:cs typeface="B Titr" panose="00000700000000000000" pitchFamily="2" charset="-78"/>
              </a:rPr>
              <a:t> </a:t>
            </a:r>
            <a:endParaRPr lang="en-US" sz="3200" b="1" dirty="0" smtClean="0">
              <a:solidFill>
                <a:schemeClr val="accent1"/>
              </a:solidFill>
              <a:cs typeface="B Titr" panose="00000700000000000000" pitchFamily="2" charset="-78"/>
            </a:endParaRPr>
          </a:p>
        </p:txBody>
      </p:sp>
      <p:sp>
        <p:nvSpPr>
          <p:cNvPr id="191493" name="Rectangle 3"/>
          <p:cNvSpPr>
            <a:spLocks noGrp="1" noChangeArrowheads="1"/>
          </p:cNvSpPr>
          <p:nvPr>
            <p:ph idx="1"/>
          </p:nvPr>
        </p:nvSpPr>
        <p:spPr>
          <a:xfrm>
            <a:off x="2699792" y="2204864"/>
            <a:ext cx="4572000" cy="5097462"/>
          </a:xfrm>
        </p:spPr>
        <p:txBody>
          <a:bodyPr/>
          <a:lstStyle/>
          <a:p>
            <a:pPr algn="r" rtl="1" eaLnBrk="1" hangingPunct="1"/>
            <a:r>
              <a:rPr lang="fa-IR" b="1" dirty="0" smtClean="0">
                <a:cs typeface="B Nazanin" panose="00000400000000000000" pitchFamily="2" charset="-78"/>
              </a:rPr>
              <a:t> ضعف بينائي </a:t>
            </a:r>
          </a:p>
          <a:p>
            <a:pPr algn="r" rtl="1" eaLnBrk="1" hangingPunct="1"/>
            <a:r>
              <a:rPr lang="fa-IR" b="1" dirty="0" smtClean="0">
                <a:cs typeface="B Nazanin" panose="00000400000000000000" pitchFamily="2" charset="-78"/>
              </a:rPr>
              <a:t> دعوا</a:t>
            </a:r>
          </a:p>
          <a:p>
            <a:pPr algn="r" rtl="1" eaLnBrk="1" hangingPunct="1"/>
            <a:r>
              <a:rPr lang="fa-IR" b="1" dirty="0" smtClean="0">
                <a:cs typeface="B Nazanin" panose="00000400000000000000" pitchFamily="2" charset="-78"/>
              </a:rPr>
              <a:t>كفشهاي بزرگتر از پا</a:t>
            </a:r>
          </a:p>
          <a:p>
            <a:pPr algn="r" rtl="1" eaLnBrk="1" hangingPunct="1"/>
            <a:r>
              <a:rPr lang="fa-IR" b="1" dirty="0" smtClean="0">
                <a:cs typeface="B Nazanin" panose="00000400000000000000" pitchFamily="2" charset="-78"/>
              </a:rPr>
              <a:t> كودكان نوپا  </a:t>
            </a:r>
          </a:p>
          <a:p>
            <a:pPr algn="r" rtl="1" eaLnBrk="1" hangingPunct="1"/>
            <a:r>
              <a:rPr lang="fa-IR" b="1" dirty="0" smtClean="0">
                <a:cs typeface="B Nazanin" panose="00000400000000000000" pitchFamily="2" charset="-78"/>
              </a:rPr>
              <a:t>ورزشهاي پر برخورد </a:t>
            </a:r>
          </a:p>
          <a:p>
            <a:pPr algn="r" rtl="1" eaLnBrk="1" hangingPunct="1"/>
            <a:r>
              <a:rPr lang="fa-IR" b="1" dirty="0" smtClean="0">
                <a:cs typeface="B Nazanin" panose="00000400000000000000" pitchFamily="2" charset="-78"/>
              </a:rPr>
              <a:t> دوچرخه سواري</a:t>
            </a:r>
          </a:p>
          <a:p>
            <a:pPr algn="r" rtl="1" eaLnBrk="1" hangingPunct="1"/>
            <a:r>
              <a:rPr lang="fa-IR" b="1" dirty="0" smtClean="0">
                <a:cs typeface="B Nazanin" panose="00000400000000000000" pitchFamily="2" charset="-78"/>
              </a:rPr>
              <a:t> تصادف /نبستن کمربند ایمنی </a:t>
            </a:r>
            <a:endParaRPr lang="en-US" dirty="0" smtClean="0">
              <a:cs typeface="B Nazanin" panose="00000400000000000000" pitchFamily="2" charset="-78"/>
            </a:endParaRPr>
          </a:p>
        </p:txBody>
      </p:sp>
      <p:sp>
        <p:nvSpPr>
          <p:cNvPr id="191491"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2A4DCAC-3694-4811-9A7B-ED8226790FDE}" type="slidenum">
              <a:rPr lang="ar-SA">
                <a:latin typeface="_PDMS_Saleem_QuranFont" panose="02010000000000000000" pitchFamily="2" charset="-78"/>
                <a:cs typeface="_PDMS_Saleem_QuranFont" panose="02010000000000000000" pitchFamily="2" charset="-78"/>
              </a:rPr>
              <a:pPr eaLnBrk="1" hangingPunct="1"/>
              <a:t>172</a:t>
            </a:fld>
            <a:endParaRPr lang="en-US" dirty="0">
              <a:latin typeface="_PDMS_Saleem_QuranFont" panose="02010000000000000000" pitchFamily="2" charset="-78"/>
              <a:cs typeface="_PDMS_Saleem_QuranFont" panose="02010000000000000000" pitchFamily="2" charset="-78"/>
            </a:endParaRPr>
          </a:p>
        </p:txBody>
      </p:sp>
      <p:pic>
        <p:nvPicPr>
          <p:cNvPr id="2" name="Picture 1"/>
          <p:cNvPicPr>
            <a:picLocks noChangeAspect="1"/>
          </p:cNvPicPr>
          <p:nvPr/>
        </p:nvPicPr>
        <p:blipFill>
          <a:blip r:embed="rId2"/>
          <a:stretch>
            <a:fillRect/>
          </a:stretch>
        </p:blipFill>
        <p:spPr>
          <a:xfrm>
            <a:off x="323528" y="2204864"/>
            <a:ext cx="4003580" cy="367504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2516" name="Rectangle 2"/>
          <p:cNvSpPr>
            <a:spLocks noGrp="1" noChangeArrowheads="1"/>
          </p:cNvSpPr>
          <p:nvPr>
            <p:ph type="title"/>
          </p:nvPr>
        </p:nvSpPr>
        <p:spPr>
          <a:xfrm>
            <a:off x="418133" y="332656"/>
            <a:ext cx="6912695" cy="1143000"/>
          </a:xfrm>
        </p:spPr>
        <p:txBody>
          <a:bodyPr>
            <a:normAutofit/>
          </a:bodyPr>
          <a:lstStyle/>
          <a:p>
            <a:pPr algn="ctr" rtl="1" eaLnBrk="1" hangingPunct="1"/>
            <a:r>
              <a:rPr lang="fa-IR" sz="3200" b="1" dirty="0">
                <a:solidFill>
                  <a:schemeClr val="accent1"/>
                </a:solidFill>
                <a:cs typeface="B Mitra" panose="00000400000000000000" pitchFamily="2" charset="-78"/>
              </a:rPr>
              <a:t>عوارض آسيب ديدگي و شكستگي دندانها</a:t>
            </a:r>
            <a:endParaRPr lang="en-US" sz="3200" b="1" dirty="0">
              <a:solidFill>
                <a:schemeClr val="accent1"/>
              </a:solidFill>
              <a:cs typeface="B Mitra" panose="00000400000000000000" pitchFamily="2" charset="-78"/>
            </a:endParaRPr>
          </a:p>
        </p:txBody>
      </p:sp>
      <p:sp>
        <p:nvSpPr>
          <p:cNvPr id="192517" name="Rectangle 3"/>
          <p:cNvSpPr>
            <a:spLocks noGrp="1" noChangeArrowheads="1"/>
          </p:cNvSpPr>
          <p:nvPr>
            <p:ph idx="1"/>
          </p:nvPr>
        </p:nvSpPr>
        <p:spPr>
          <a:xfrm>
            <a:off x="323850" y="1318660"/>
            <a:ext cx="7065834" cy="4464050"/>
          </a:xfrm>
        </p:spPr>
        <p:txBody>
          <a:bodyPr/>
          <a:lstStyle/>
          <a:p>
            <a:pPr algn="ctr" rtl="1" eaLnBrk="1" hangingPunct="1">
              <a:buClr>
                <a:schemeClr val="accent1"/>
              </a:buClr>
              <a:buFont typeface="Wingdings" panose="05000000000000000000" pitchFamily="2" charset="2"/>
              <a:buChar char="Ø"/>
            </a:pPr>
            <a:endParaRPr lang="fa-IR" b="1" dirty="0" smtClean="0">
              <a:solidFill>
                <a:srgbClr val="FF66CC"/>
              </a:solidFill>
              <a:cs typeface="B Nazanin" panose="00000400000000000000" pitchFamily="2" charset="-78"/>
            </a:endParaRPr>
          </a:p>
          <a:p>
            <a:pPr algn="r" rtl="1" eaLnBrk="1" hangingPunct="1">
              <a:buClr>
                <a:schemeClr val="accent1"/>
              </a:buClr>
              <a:buFont typeface="Wingdings" panose="05000000000000000000" pitchFamily="2" charset="2"/>
              <a:buChar char="Ø"/>
            </a:pPr>
            <a:r>
              <a:rPr lang="fa-IR" b="1" dirty="0" smtClean="0">
                <a:cs typeface="B Nazanin" panose="00000400000000000000" pitchFamily="2" charset="-78"/>
              </a:rPr>
              <a:t> درد و ناراحتي </a:t>
            </a:r>
          </a:p>
          <a:p>
            <a:pPr algn="r" rtl="1" eaLnBrk="1" hangingPunct="1">
              <a:buClr>
                <a:schemeClr val="accent1"/>
              </a:buClr>
              <a:buFont typeface="Wingdings" panose="05000000000000000000" pitchFamily="2" charset="2"/>
              <a:buChar char="Ø"/>
            </a:pPr>
            <a:r>
              <a:rPr lang="fa-IR" b="1" dirty="0" smtClean="0">
                <a:cs typeface="B Nazanin" panose="00000400000000000000" pitchFamily="2" charset="-78"/>
              </a:rPr>
              <a:t> بهم خوردن ظاهر كودك</a:t>
            </a:r>
          </a:p>
          <a:p>
            <a:pPr algn="r" rtl="1" eaLnBrk="1" hangingPunct="1">
              <a:buClr>
                <a:schemeClr val="accent1"/>
              </a:buClr>
              <a:buFont typeface="Wingdings" panose="05000000000000000000" pitchFamily="2" charset="2"/>
              <a:buChar char="Ø"/>
            </a:pPr>
            <a:r>
              <a:rPr lang="fa-IR" b="1" dirty="0" smtClean="0">
                <a:cs typeface="B Nazanin" panose="00000400000000000000" pitchFamily="2" charset="-78"/>
              </a:rPr>
              <a:t> بيشتر در پسرها در سن 9 تا 10 سالگي</a:t>
            </a:r>
          </a:p>
          <a:p>
            <a:pPr algn="r" rtl="1" eaLnBrk="1" hangingPunct="1">
              <a:buClr>
                <a:schemeClr val="accent1"/>
              </a:buClr>
              <a:buFont typeface="Wingdings" panose="05000000000000000000" pitchFamily="2" charset="2"/>
              <a:buChar char="Ø"/>
            </a:pPr>
            <a:r>
              <a:rPr lang="fa-IR" b="1" dirty="0" smtClean="0">
                <a:cs typeface="B Nazanin" panose="00000400000000000000" pitchFamily="2" charset="-78"/>
              </a:rPr>
              <a:t> صدمات وارده به دندانهاي شيري ممكن است باعث آسيب به دندانهاي دائمي زيرين گردد  </a:t>
            </a:r>
            <a:endParaRPr lang="en-US" dirty="0" smtClean="0">
              <a:cs typeface="B Nazanin" panose="00000400000000000000" pitchFamily="2" charset="-78"/>
            </a:endParaRPr>
          </a:p>
        </p:txBody>
      </p:sp>
      <p:sp>
        <p:nvSpPr>
          <p:cNvPr id="19251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C2B9D22-6A10-43D0-96C4-58B4187E3A90}" type="slidenum">
              <a:rPr lang="ar-SA">
                <a:latin typeface="_PDMS_Saleem_QuranFont" panose="02010000000000000000" pitchFamily="2" charset="-78"/>
                <a:cs typeface="_PDMS_Saleem_QuranFont" panose="02010000000000000000" pitchFamily="2" charset="-78"/>
              </a:rPr>
              <a:pPr eaLnBrk="1" hangingPunct="1"/>
              <a:t>173</a:t>
            </a:fld>
            <a:endParaRPr lang="en-US" dirty="0">
              <a:latin typeface="_PDMS_Saleem_QuranFont" panose="02010000000000000000" pitchFamily="2" charset="-78"/>
              <a:cs typeface="_PDMS_Saleem_QuranFont" panose="02010000000000000000" pitchFamily="2" charset="-78"/>
            </a:endParaRPr>
          </a:p>
        </p:txBody>
      </p:sp>
      <p:pic>
        <p:nvPicPr>
          <p:cNvPr id="2" name="Picture 1"/>
          <p:cNvPicPr>
            <a:picLocks noChangeAspect="1"/>
          </p:cNvPicPr>
          <p:nvPr/>
        </p:nvPicPr>
        <p:blipFill>
          <a:blip r:embed="rId2"/>
          <a:stretch>
            <a:fillRect/>
          </a:stretch>
        </p:blipFill>
        <p:spPr>
          <a:xfrm>
            <a:off x="663787" y="3669872"/>
            <a:ext cx="3210694" cy="2742431"/>
          </a:xfrm>
          <a:prstGeom prst="rect">
            <a:avLst/>
          </a:prstGeom>
        </p:spPr>
      </p:pic>
      <p:pic>
        <p:nvPicPr>
          <p:cNvPr id="3" name="Picture 2"/>
          <p:cNvPicPr>
            <a:picLocks noChangeAspect="1"/>
          </p:cNvPicPr>
          <p:nvPr/>
        </p:nvPicPr>
        <p:blipFill>
          <a:blip r:embed="rId3"/>
          <a:stretch>
            <a:fillRect/>
          </a:stretch>
        </p:blipFill>
        <p:spPr>
          <a:xfrm>
            <a:off x="4193258" y="3669872"/>
            <a:ext cx="2857500" cy="1847850"/>
          </a:xfrm>
          <a:prstGeom prst="rect">
            <a:avLst/>
          </a:prstGeom>
        </p:spPr>
      </p:pic>
    </p:spTree>
  </p:cSld>
  <p:clrMapOvr>
    <a:masterClrMapping/>
  </p:clrMapOvr>
  <p:transition spd="slow">
    <p:fade thruBlk="1"/>
  </p:transition>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64" name="Rectangle 2"/>
          <p:cNvSpPr>
            <a:spLocks noGrp="1" noChangeArrowheads="1"/>
          </p:cNvSpPr>
          <p:nvPr>
            <p:ph type="title"/>
          </p:nvPr>
        </p:nvSpPr>
        <p:spPr>
          <a:xfrm>
            <a:off x="797226" y="236205"/>
            <a:ext cx="6347713" cy="1320800"/>
          </a:xfrm>
        </p:spPr>
        <p:txBody>
          <a:bodyPr>
            <a:normAutofit/>
          </a:bodyPr>
          <a:lstStyle/>
          <a:p>
            <a:pPr algn="ctr" rtl="1" eaLnBrk="1" hangingPunct="1"/>
            <a:r>
              <a:rPr lang="fa-IR" b="1" dirty="0" smtClean="0">
                <a:solidFill>
                  <a:schemeClr val="accent1"/>
                </a:solidFill>
                <a:cs typeface="B Mitra" panose="00000400000000000000" pitchFamily="2" charset="-78"/>
              </a:rPr>
              <a:t>فرورفتن </a:t>
            </a:r>
            <a:r>
              <a:rPr lang="fa-IR" b="1" dirty="0">
                <a:solidFill>
                  <a:schemeClr val="accent1"/>
                </a:solidFill>
                <a:cs typeface="B Mitra" panose="00000400000000000000" pitchFamily="2" charset="-78"/>
              </a:rPr>
              <a:t>دندان </a:t>
            </a:r>
            <a:endParaRPr lang="en-US" b="1" dirty="0">
              <a:solidFill>
                <a:schemeClr val="accent1"/>
              </a:solidFill>
              <a:cs typeface="B Mitra" panose="00000400000000000000" pitchFamily="2" charset="-78"/>
            </a:endParaRPr>
          </a:p>
        </p:txBody>
      </p:sp>
      <p:sp>
        <p:nvSpPr>
          <p:cNvPr id="19456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E531477-6993-4483-A783-AF86C5FE1418}" type="slidenum">
              <a:rPr lang="ar-SA">
                <a:latin typeface="_PDMS_Saleem_QuranFont" panose="02010000000000000000" pitchFamily="2" charset="-78"/>
                <a:cs typeface="_PDMS_Saleem_QuranFont" panose="02010000000000000000" pitchFamily="2" charset="-78"/>
              </a:rPr>
              <a:pPr eaLnBrk="1" hangingPunct="1"/>
              <a:t>174</a:t>
            </a:fld>
            <a:endParaRPr lang="en-US" dirty="0">
              <a:latin typeface="_PDMS_Saleem_QuranFont" panose="02010000000000000000" pitchFamily="2" charset="-78"/>
              <a:cs typeface="_PDMS_Saleem_QuranFont" panose="02010000000000000000" pitchFamily="2" charset="-78"/>
            </a:endParaRPr>
          </a:p>
        </p:txBody>
      </p:sp>
      <p:pic>
        <p:nvPicPr>
          <p:cNvPr id="3" name="Picture 2"/>
          <p:cNvPicPr>
            <a:picLocks noChangeAspect="1"/>
          </p:cNvPicPr>
          <p:nvPr/>
        </p:nvPicPr>
        <p:blipFill>
          <a:blip r:embed="rId2"/>
          <a:stretch>
            <a:fillRect/>
          </a:stretch>
        </p:blipFill>
        <p:spPr>
          <a:xfrm>
            <a:off x="4287439" y="2089795"/>
            <a:ext cx="2857500" cy="2857500"/>
          </a:xfrm>
          <a:prstGeom prst="rect">
            <a:avLst/>
          </a:prstGeom>
        </p:spPr>
      </p:pic>
      <p:pic>
        <p:nvPicPr>
          <p:cNvPr id="101378" name="Picture 2" descr="مقالات دندانپزشکی - دندانپزشکی آبان | دکتر سید محسن دعایی"/>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2492896"/>
            <a:ext cx="2571750" cy="216024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5587"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10780FE-4677-4C22-8797-072B53A0FBD5}" type="slidenum">
              <a:rPr lang="ar-SA">
                <a:latin typeface="_PDMS_Saleem_QuranFont" panose="02010000000000000000" pitchFamily="2" charset="-78"/>
                <a:cs typeface="_PDMS_Saleem_QuranFont" panose="02010000000000000000" pitchFamily="2" charset="-78"/>
              </a:rPr>
              <a:pPr eaLnBrk="1" hangingPunct="1"/>
              <a:t>175</a:t>
            </a:fld>
            <a:endParaRPr lang="en-US" dirty="0">
              <a:latin typeface="_PDMS_Saleem_QuranFont" panose="02010000000000000000" pitchFamily="2" charset="-78"/>
              <a:cs typeface="_PDMS_Saleem_QuranFont" panose="02010000000000000000" pitchFamily="2" charset="-78"/>
            </a:endParaRPr>
          </a:p>
        </p:txBody>
      </p:sp>
      <p:sp>
        <p:nvSpPr>
          <p:cNvPr id="195589" name="Text Box 3"/>
          <p:cNvSpPr txBox="1">
            <a:spLocks noChangeArrowheads="1"/>
          </p:cNvSpPr>
          <p:nvPr/>
        </p:nvSpPr>
        <p:spPr bwMode="auto">
          <a:xfrm>
            <a:off x="323528" y="5013176"/>
            <a:ext cx="684212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1" eaLnBrk="1" hangingPunct="1">
              <a:spcBef>
                <a:spcPct val="50000"/>
              </a:spcBef>
            </a:pPr>
            <a:r>
              <a:rPr lang="fa-IR" sz="2500" b="1" dirty="0">
                <a:latin typeface="_PDMS_Saleem_QuranFont" panose="02010000000000000000" pitchFamily="2" charset="-78"/>
                <a:cs typeface="B Mitra" panose="00000400000000000000" pitchFamily="2" charset="-78"/>
              </a:rPr>
              <a:t>تاج دندانهای جلویی کودک در اثر ضربه شکسته شده است.</a:t>
            </a:r>
            <a:endParaRPr lang="en-US" sz="2500" b="1" dirty="0">
              <a:latin typeface="_PDMS_Saleem_QuranFont" panose="02010000000000000000" pitchFamily="2" charset="-78"/>
              <a:cs typeface="B Mitra" panose="00000400000000000000" pitchFamily="2" charset="-78"/>
            </a:endParaRPr>
          </a:p>
        </p:txBody>
      </p:sp>
      <p:pic>
        <p:nvPicPr>
          <p:cNvPr id="3" name="Content Placeholder 2"/>
          <p:cNvPicPr>
            <a:picLocks noGrp="1" noChangeAspect="1"/>
          </p:cNvPicPr>
          <p:nvPr>
            <p:ph idx="1"/>
          </p:nvPr>
        </p:nvPicPr>
        <p:blipFill>
          <a:blip r:embed="rId2"/>
          <a:stretch>
            <a:fillRect/>
          </a:stretch>
        </p:blipFill>
        <p:spPr>
          <a:xfrm>
            <a:off x="911397" y="854183"/>
            <a:ext cx="5819314" cy="3881437"/>
          </a:xfrm>
          <a:prstGeom prst="rect">
            <a:avLst/>
          </a:prstGeom>
        </p:spPr>
      </p:pic>
    </p:spTree>
  </p:cSld>
  <p:clrMapOvr>
    <a:masterClrMapping/>
  </p:clrMapOvr>
  <p:transition spd="slow">
    <p:wipe dir="u"/>
  </p:transition>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6612" name="Rectangle 2"/>
          <p:cNvSpPr>
            <a:spLocks noGrp="1" noChangeArrowheads="1"/>
          </p:cNvSpPr>
          <p:nvPr>
            <p:ph type="title"/>
          </p:nvPr>
        </p:nvSpPr>
        <p:spPr>
          <a:xfrm>
            <a:off x="461518" y="32859"/>
            <a:ext cx="6347713" cy="1320800"/>
          </a:xfrm>
        </p:spPr>
        <p:txBody>
          <a:bodyPr>
            <a:normAutofit/>
          </a:bodyPr>
          <a:lstStyle/>
          <a:p>
            <a:pPr algn="ctr" rtl="1" eaLnBrk="1" hangingPunct="1"/>
            <a:r>
              <a:rPr lang="fa-IR" sz="3200" b="1" dirty="0">
                <a:solidFill>
                  <a:schemeClr val="accent1"/>
                </a:solidFill>
                <a:cs typeface="B Mitra" panose="00000400000000000000" pitchFamily="2" charset="-78"/>
              </a:rPr>
              <a:t>بيرون افتادن دندان از دهان</a:t>
            </a:r>
            <a:endParaRPr lang="en-US" sz="3200" b="1" dirty="0">
              <a:solidFill>
                <a:schemeClr val="accent1"/>
              </a:solidFill>
              <a:cs typeface="B Mitra" panose="00000400000000000000" pitchFamily="2" charset="-78"/>
            </a:endParaRPr>
          </a:p>
        </p:txBody>
      </p:sp>
      <p:sp>
        <p:nvSpPr>
          <p:cNvPr id="196611"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F7825F0-2B57-4770-98FF-F8F3097EC73B}" type="slidenum">
              <a:rPr lang="ar-SA">
                <a:latin typeface="_PDMS_Saleem_QuranFont" panose="02010000000000000000" pitchFamily="2" charset="-78"/>
                <a:cs typeface="_PDMS_Saleem_QuranFont" panose="02010000000000000000" pitchFamily="2" charset="-78"/>
              </a:rPr>
              <a:pPr eaLnBrk="1" hangingPunct="1"/>
              <a:t>176</a:t>
            </a:fld>
            <a:endParaRPr lang="en-US" dirty="0">
              <a:latin typeface="_PDMS_Saleem_QuranFont" panose="02010000000000000000" pitchFamily="2" charset="-78"/>
              <a:cs typeface="_PDMS_Saleem_QuranFont" panose="02010000000000000000" pitchFamily="2" charset="-78"/>
            </a:endParaRPr>
          </a:p>
        </p:txBody>
      </p:sp>
      <p:pic>
        <p:nvPicPr>
          <p:cNvPr id="196614" name="Picture 4" descr="caso8_fig2_avulsion_permanente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6051" y="3862466"/>
            <a:ext cx="2448272" cy="23614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3"/>
          <a:stretch>
            <a:fillRect/>
          </a:stretch>
        </p:blipFill>
        <p:spPr>
          <a:xfrm>
            <a:off x="428600" y="962071"/>
            <a:ext cx="3206774" cy="2725148"/>
          </a:xfrm>
          <a:prstGeom prst="rect">
            <a:avLst/>
          </a:prstGeom>
        </p:spPr>
      </p:pic>
      <p:pic>
        <p:nvPicPr>
          <p:cNvPr id="3" name="Picture 2"/>
          <p:cNvPicPr>
            <a:picLocks noChangeAspect="1"/>
          </p:cNvPicPr>
          <p:nvPr/>
        </p:nvPicPr>
        <p:blipFill>
          <a:blip r:embed="rId4"/>
          <a:stretch>
            <a:fillRect/>
          </a:stretch>
        </p:blipFill>
        <p:spPr>
          <a:xfrm>
            <a:off x="468274" y="3772312"/>
            <a:ext cx="3127425" cy="2660816"/>
          </a:xfrm>
          <a:prstGeom prst="rect">
            <a:avLst/>
          </a:prstGeom>
        </p:spPr>
      </p:pic>
      <p:pic>
        <p:nvPicPr>
          <p:cNvPr id="4" name="Picture 3"/>
          <p:cNvPicPr>
            <a:picLocks noChangeAspect="1"/>
          </p:cNvPicPr>
          <p:nvPr/>
        </p:nvPicPr>
        <p:blipFill>
          <a:blip r:embed="rId5"/>
          <a:stretch>
            <a:fillRect/>
          </a:stretch>
        </p:blipFill>
        <p:spPr>
          <a:xfrm>
            <a:off x="3851920" y="908720"/>
            <a:ext cx="3240359" cy="286359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dir="in"/>
      </p:transition>
    </mc:Choice>
    <mc:Fallback xmlns="">
      <p:transition spd="slow">
        <p:split orient="vert" dir="in"/>
      </p:transition>
    </mc:Fallback>
  </mc:AlternateContent>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7636" name="Rectangle 2"/>
          <p:cNvSpPr>
            <a:spLocks noGrp="1" noChangeArrowheads="1"/>
          </p:cNvSpPr>
          <p:nvPr>
            <p:ph type="title"/>
          </p:nvPr>
        </p:nvSpPr>
        <p:spPr/>
        <p:txBody>
          <a:bodyPr>
            <a:normAutofit/>
          </a:bodyPr>
          <a:lstStyle/>
          <a:p>
            <a:pPr algn="ctr"/>
            <a:r>
              <a:rPr lang="fa-IR" b="1" dirty="0">
                <a:solidFill>
                  <a:schemeClr val="accent1"/>
                </a:solidFill>
                <a:cs typeface="B Mitra" panose="00000400000000000000" pitchFamily="2" charset="-78"/>
              </a:rPr>
              <a:t>بيرون افتادن دندان از دهان</a:t>
            </a:r>
            <a:endParaRPr lang="en-US" b="1" dirty="0">
              <a:solidFill>
                <a:schemeClr val="accent1"/>
              </a:solidFill>
              <a:cs typeface="B Mitra" panose="00000400000000000000" pitchFamily="2" charset="-78"/>
            </a:endParaRPr>
          </a:p>
        </p:txBody>
      </p:sp>
      <p:sp>
        <p:nvSpPr>
          <p:cNvPr id="197637" name="Rectangle 3"/>
          <p:cNvSpPr>
            <a:spLocks noGrp="1" noChangeArrowheads="1"/>
          </p:cNvSpPr>
          <p:nvPr>
            <p:ph idx="1"/>
          </p:nvPr>
        </p:nvSpPr>
        <p:spPr>
          <a:xfrm>
            <a:off x="457200" y="1722900"/>
            <a:ext cx="5987476" cy="4525963"/>
          </a:xfrm>
        </p:spPr>
        <p:txBody>
          <a:bodyPr>
            <a:normAutofit/>
          </a:bodyPr>
          <a:lstStyle/>
          <a:p>
            <a:pPr algn="r" rtl="1" eaLnBrk="1" hangingPunct="1">
              <a:lnSpc>
                <a:spcPct val="150000"/>
              </a:lnSpc>
            </a:pPr>
            <a:r>
              <a:rPr lang="fa-IR" sz="2000" b="1" dirty="0" smtClean="0">
                <a:cs typeface="B Nazanin" panose="00000400000000000000" pitchFamily="2" charset="-78"/>
              </a:rPr>
              <a:t>گاهي اوقات بر اثر ضربه به دندانهاي جلو رخ ميدهد</a:t>
            </a:r>
          </a:p>
          <a:p>
            <a:pPr algn="r" rtl="1" eaLnBrk="1" hangingPunct="1">
              <a:lnSpc>
                <a:spcPct val="150000"/>
              </a:lnSpc>
            </a:pPr>
            <a:r>
              <a:rPr lang="fa-IR" sz="2000" b="1" dirty="0" smtClean="0">
                <a:cs typeface="B Nazanin" panose="00000400000000000000" pitchFamily="2" charset="-78"/>
              </a:rPr>
              <a:t>بهترين كار در دندان دائمي تاج دندان را با دست گرفته و ريشه با آب يا آب جوشيده سرد شسته مي شود. به هيچ عنوان با پارچه يا دست پاك نشود </a:t>
            </a:r>
          </a:p>
          <a:p>
            <a:pPr algn="r" rtl="1" eaLnBrk="1" hangingPunct="1">
              <a:lnSpc>
                <a:spcPct val="150000"/>
              </a:lnSpc>
            </a:pPr>
            <a:r>
              <a:rPr lang="fa-IR" sz="2000" b="1" dirty="0" smtClean="0">
                <a:cs typeface="B Nazanin" panose="00000400000000000000" pitchFamily="2" charset="-78"/>
              </a:rPr>
              <a:t> سپس در يك محيط مرطوب مانند : سرم شستشوي نمكي- شير-آب جوشيده سرد- يا زير زبان كودك قراردهيد وبلافاصله </a:t>
            </a:r>
            <a:r>
              <a:rPr lang="fa-IR" sz="2000" b="1" dirty="0" smtClean="0">
                <a:solidFill>
                  <a:srgbClr val="FF0000"/>
                </a:solidFill>
                <a:cs typeface="B Nazanin" panose="00000400000000000000" pitchFamily="2" charset="-78"/>
              </a:rPr>
              <a:t>(</a:t>
            </a:r>
            <a:r>
              <a:rPr lang="fa-IR" sz="2000" i="1" dirty="0" smtClean="0">
                <a:solidFill>
                  <a:srgbClr val="FF0000"/>
                </a:solidFill>
                <a:cs typeface="B Nazanin" panose="00000400000000000000" pitchFamily="2" charset="-78"/>
              </a:rPr>
              <a:t>حداكثر تا نيم ساعت</a:t>
            </a:r>
            <a:r>
              <a:rPr lang="fa-IR" sz="2000" b="1" dirty="0" smtClean="0">
                <a:solidFill>
                  <a:srgbClr val="FF0000"/>
                </a:solidFill>
                <a:cs typeface="B Nazanin" panose="00000400000000000000" pitchFamily="2" charset="-78"/>
              </a:rPr>
              <a:t>) </a:t>
            </a:r>
            <a:r>
              <a:rPr lang="fa-IR" sz="2000" b="1" dirty="0" smtClean="0">
                <a:cs typeface="B Nazanin" panose="00000400000000000000" pitchFamily="2" charset="-78"/>
              </a:rPr>
              <a:t>به مركز بهداشتي درماني ارجاع گردد</a:t>
            </a:r>
            <a:r>
              <a:rPr lang="fa-IR" sz="2000" dirty="0" smtClean="0">
                <a:cs typeface="B Nazanin" panose="00000400000000000000" pitchFamily="2" charset="-78"/>
              </a:rPr>
              <a:t> </a:t>
            </a:r>
            <a:endParaRPr lang="en-US" sz="2000" dirty="0" smtClean="0">
              <a:cs typeface="B Nazanin" panose="00000400000000000000" pitchFamily="2" charset="-78"/>
            </a:endParaRPr>
          </a:p>
        </p:txBody>
      </p:sp>
      <p:sp>
        <p:nvSpPr>
          <p:cNvPr id="19763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05AE62B-5292-4193-9DA5-D0972A803BAB}" type="slidenum">
              <a:rPr lang="ar-SA">
                <a:latin typeface="_PDMS_Saleem_QuranFont" panose="02010000000000000000" pitchFamily="2" charset="-78"/>
                <a:cs typeface="_PDMS_Saleem_QuranFont" panose="02010000000000000000" pitchFamily="2" charset="-78"/>
              </a:rPr>
              <a:pPr eaLnBrk="1" hangingPunct="1"/>
              <a:t>177</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8660" name="Rectangle 2"/>
          <p:cNvSpPr>
            <a:spLocks noGrp="1" noChangeArrowheads="1"/>
          </p:cNvSpPr>
          <p:nvPr>
            <p:ph type="title"/>
          </p:nvPr>
        </p:nvSpPr>
        <p:spPr>
          <a:xfrm>
            <a:off x="0" y="182652"/>
            <a:ext cx="8229600" cy="825500"/>
          </a:xfrm>
        </p:spPr>
        <p:txBody>
          <a:bodyPr>
            <a:normAutofit/>
          </a:bodyPr>
          <a:lstStyle/>
          <a:p>
            <a:pPr algn="ctr" rtl="1" eaLnBrk="1" hangingPunct="1"/>
            <a:r>
              <a:rPr lang="fa-IR" b="1" dirty="0">
                <a:solidFill>
                  <a:schemeClr val="accent1"/>
                </a:solidFill>
                <a:cs typeface="B Mitra" panose="00000400000000000000" pitchFamily="2" charset="-78"/>
              </a:rPr>
              <a:t>بيرون افتادن دندان از دهان</a:t>
            </a:r>
            <a:endParaRPr lang="en-US" b="1" dirty="0">
              <a:solidFill>
                <a:schemeClr val="accent1"/>
              </a:solidFill>
              <a:cs typeface="B Mitra" panose="00000400000000000000" pitchFamily="2" charset="-78"/>
            </a:endParaRPr>
          </a:p>
        </p:txBody>
      </p:sp>
      <p:sp>
        <p:nvSpPr>
          <p:cNvPr id="198661" name="Rectangle 3"/>
          <p:cNvSpPr>
            <a:spLocks noGrp="1" noChangeArrowheads="1"/>
          </p:cNvSpPr>
          <p:nvPr>
            <p:ph idx="1"/>
          </p:nvPr>
        </p:nvSpPr>
        <p:spPr>
          <a:xfrm>
            <a:off x="827584" y="1180438"/>
            <a:ext cx="6265288" cy="5043487"/>
          </a:xfrm>
        </p:spPr>
        <p:txBody>
          <a:bodyPr/>
          <a:lstStyle/>
          <a:p>
            <a:pPr algn="ctr" rtl="1" eaLnBrk="1" hangingPunct="1">
              <a:buFontTx/>
              <a:buNone/>
            </a:pPr>
            <a:r>
              <a:rPr lang="fa-IR" sz="2400" b="1" dirty="0" smtClean="0">
                <a:solidFill>
                  <a:schemeClr val="accent6"/>
                </a:solidFill>
                <a:cs typeface="B Nazanin" panose="00000400000000000000" pitchFamily="2" charset="-78"/>
              </a:rPr>
              <a:t>  نكات قابل توجه :  </a:t>
            </a:r>
          </a:p>
          <a:p>
            <a:pPr algn="r" rtl="1" eaLnBrk="1" hangingPunct="1">
              <a:lnSpc>
                <a:spcPct val="150000"/>
              </a:lnSpc>
            </a:pPr>
            <a:r>
              <a:rPr lang="fa-IR" sz="2000" b="1" dirty="0" smtClean="0">
                <a:cs typeface="B Nazanin" panose="00000400000000000000" pitchFamily="2" charset="-78"/>
              </a:rPr>
              <a:t> ابتدا دندان را شستشو داده وسپس به آرامي وبه درستي در محل خود قرار داده و يك تكه گاز نمدار روي دندان گذاشته و به بيمار توصيه شود در با فشار دست يا دندانها آنرا نگه دارد</a:t>
            </a:r>
          </a:p>
          <a:p>
            <a:pPr algn="r" rtl="1" eaLnBrk="1" hangingPunct="1">
              <a:lnSpc>
                <a:spcPct val="150000"/>
              </a:lnSpc>
            </a:pPr>
            <a:r>
              <a:rPr lang="fa-IR" sz="2000" b="1" dirty="0" smtClean="0">
                <a:cs typeface="B Nazanin" panose="00000400000000000000" pitchFamily="2" charset="-78"/>
              </a:rPr>
              <a:t> در صورتيكه واكسيناسيون كامل نباشد و زخم آلوده نباشد يك نوبت واكسن كزاز تزريق شود </a:t>
            </a:r>
          </a:p>
          <a:p>
            <a:pPr algn="r" rtl="1" eaLnBrk="1" hangingPunct="1">
              <a:lnSpc>
                <a:spcPct val="150000"/>
              </a:lnSpc>
            </a:pPr>
            <a:r>
              <a:rPr lang="fa-IR" sz="2000" b="1" dirty="0" smtClean="0">
                <a:cs typeface="B Nazanin" panose="00000400000000000000" pitchFamily="2" charset="-78"/>
              </a:rPr>
              <a:t> اگر ضربه باعث شكستگي تاج دندان شده قطعه شكسته راداخل گاز نمدار گذاشته و با خود نزد دندانپزشك ببرد </a:t>
            </a:r>
            <a:endParaRPr lang="en-US" sz="2000" b="1" dirty="0" smtClean="0">
              <a:cs typeface="B Nazanin" panose="00000400000000000000" pitchFamily="2" charset="-78"/>
            </a:endParaRPr>
          </a:p>
        </p:txBody>
      </p:sp>
      <p:sp>
        <p:nvSpPr>
          <p:cNvPr id="19865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3998720-1788-4754-8952-1625FE6108F2}" type="slidenum">
              <a:rPr lang="ar-SA">
                <a:latin typeface="_PDMS_Saleem_QuranFont" panose="02010000000000000000" pitchFamily="2" charset="-78"/>
                <a:cs typeface="_PDMS_Saleem_QuranFont" panose="02010000000000000000" pitchFamily="2" charset="-78"/>
              </a:rPr>
              <a:pPr eaLnBrk="1" hangingPunct="1"/>
              <a:t>178</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99684" name="Picture 2"/>
          <p:cNvPicPr>
            <a:picLocks noGrp="1" noChangeAspect="1" noChangeArrowheads="1"/>
          </p:cNvPicPr>
          <p:nvPr>
            <p:ph type="title"/>
          </p:nvPr>
        </p:nvPicPr>
        <p:blipFill>
          <a:blip r:embed="rId2">
            <a:extLst>
              <a:ext uri="{28A0092B-C50C-407E-A947-70E740481C1C}">
                <a14:useLocalDpi xmlns:a14="http://schemas.microsoft.com/office/drawing/2010/main" val="0"/>
              </a:ext>
            </a:extLst>
          </a:blip>
          <a:stretch>
            <a:fillRect/>
          </a:stretch>
        </p:blipFill>
        <p:spPr>
          <a:xfrm>
            <a:off x="2133241" y="1497554"/>
            <a:ext cx="2952328" cy="1782870"/>
          </a:xfrm>
        </p:spPr>
      </p:pic>
      <p:pic>
        <p:nvPicPr>
          <p:cNvPr id="199685" name="Picture 3"/>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tretch>
            <a:fillRect/>
          </a:stretch>
        </p:blipFill>
        <p:spPr>
          <a:xfrm>
            <a:off x="693031" y="3463043"/>
            <a:ext cx="2946178" cy="2323169"/>
          </a:xfrm>
        </p:spPr>
      </p:pic>
      <p:pic>
        <p:nvPicPr>
          <p:cNvPr id="199686" name="Picture 4"/>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tretch>
            <a:fillRect/>
          </a:stretch>
        </p:blipFill>
        <p:spPr>
          <a:xfrm>
            <a:off x="3923494" y="3652588"/>
            <a:ext cx="2521182" cy="1944077"/>
          </a:xfrm>
        </p:spPr>
      </p:pic>
      <p:sp>
        <p:nvSpPr>
          <p:cNvPr id="199683"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C708D16-A577-4FEF-BC50-4275B1EF31B0}" type="slidenum">
              <a:rPr lang="ar-SA">
                <a:latin typeface="_PDMS_Saleem_QuranFont" panose="02010000000000000000" pitchFamily="2" charset="-78"/>
                <a:cs typeface="_PDMS_Saleem_QuranFont" panose="02010000000000000000" pitchFamily="2" charset="-78"/>
              </a:rPr>
              <a:pPr eaLnBrk="1" hangingPunct="1"/>
              <a:t>179</a:t>
            </a:fld>
            <a:endParaRPr lang="en-US" dirty="0">
              <a:latin typeface="_PDMS_Saleem_QuranFont" panose="02010000000000000000" pitchFamily="2" charset="-78"/>
              <a:cs typeface="_PDMS_Saleem_QuranFont" panose="02010000000000000000" pitchFamily="2" charset="-78"/>
            </a:endParaRPr>
          </a:p>
        </p:txBody>
      </p:sp>
      <p:sp>
        <p:nvSpPr>
          <p:cNvPr id="199687" name="Rectangle 5"/>
          <p:cNvSpPr>
            <a:spLocks noChangeArrowheads="1"/>
          </p:cNvSpPr>
          <p:nvPr/>
        </p:nvSpPr>
        <p:spPr bwMode="auto">
          <a:xfrm>
            <a:off x="-108520" y="133831"/>
            <a:ext cx="74358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fa-IR" sz="3600" dirty="0">
                <a:solidFill>
                  <a:schemeClr val="accent1"/>
                </a:solidFill>
                <a:latin typeface="+mj-lt"/>
                <a:ea typeface="+mj-ea"/>
                <a:cs typeface="B Titr" panose="00000700000000000000" pitchFamily="2" charset="-78"/>
              </a:rPr>
              <a:t>قطعه دندان شکسته خیلی</a:t>
            </a:r>
            <a:r>
              <a:rPr lang="fa-IR" sz="3600" i="1" dirty="0" smtClean="0">
                <a:solidFill>
                  <a:srgbClr val="FF66CC"/>
                </a:solidFill>
                <a:latin typeface="_PDMS_Saleem_QuranFont" panose="02010000000000000000" pitchFamily="2" charset="-78"/>
                <a:cs typeface="_PDMS_Saleem_QuranFont" panose="02010000000000000000" pitchFamily="2" charset="-78"/>
              </a:rPr>
              <a:t> </a:t>
            </a:r>
            <a:r>
              <a:rPr lang="fa-IR" sz="3600" dirty="0">
                <a:solidFill>
                  <a:schemeClr val="accent1"/>
                </a:solidFill>
                <a:latin typeface="+mj-lt"/>
                <a:ea typeface="+mj-ea"/>
                <a:cs typeface="B Titr" panose="00000700000000000000" pitchFamily="2" charset="-78"/>
              </a:rPr>
              <a:t>با ارزش است  </a:t>
            </a:r>
            <a:endParaRPr lang="en-US" sz="3600" dirty="0">
              <a:solidFill>
                <a:schemeClr val="accent1"/>
              </a:solidFill>
              <a:latin typeface="+mj-lt"/>
              <a:ea typeface="+mj-ea"/>
              <a:cs typeface="B Titr" panose="000007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80" name="Rectangle 2"/>
          <p:cNvSpPr>
            <a:spLocks noGrp="1" noChangeArrowheads="1"/>
          </p:cNvSpPr>
          <p:nvPr>
            <p:ph type="title"/>
          </p:nvPr>
        </p:nvSpPr>
        <p:spPr>
          <a:xfrm>
            <a:off x="353282" y="188640"/>
            <a:ext cx="6347713" cy="1320800"/>
          </a:xfrm>
        </p:spPr>
        <p:txBody>
          <a:bodyPr>
            <a:normAutofit/>
          </a:bodyPr>
          <a:lstStyle/>
          <a:p>
            <a:pPr algn="ctr" eaLnBrk="1" hangingPunct="1"/>
            <a:r>
              <a:rPr lang="fa-IR" b="1" dirty="0">
                <a:cs typeface="B Mitra" panose="00000400000000000000" pitchFamily="2" charset="-78"/>
              </a:rPr>
              <a:t>جدول رويش دندانهای شيري</a:t>
            </a:r>
            <a:endParaRPr lang="en-US" b="1" dirty="0">
              <a:cs typeface="B Mitra" panose="00000400000000000000" pitchFamily="2" charset="-78"/>
            </a:endParaRPr>
          </a:p>
        </p:txBody>
      </p:sp>
      <p:graphicFrame>
        <p:nvGraphicFramePr>
          <p:cNvPr id="435203" name="Group 3"/>
          <p:cNvGraphicFramePr>
            <a:graphicFrameLocks noGrp="1"/>
          </p:cNvGraphicFramePr>
          <p:nvPr>
            <p:ph idx="1"/>
            <p:extLst>
              <p:ext uri="{D42A27DB-BD31-4B8C-83A1-F6EECF244321}">
                <p14:modId xmlns:p14="http://schemas.microsoft.com/office/powerpoint/2010/main" val="2167266310"/>
              </p:ext>
            </p:extLst>
          </p:nvPr>
        </p:nvGraphicFramePr>
        <p:xfrm>
          <a:off x="381001" y="1581448"/>
          <a:ext cx="6783286" cy="4608215"/>
        </p:xfrm>
        <a:graphic>
          <a:graphicData uri="http://schemas.openxmlformats.org/drawingml/2006/table">
            <a:tbl>
              <a:tblPr/>
              <a:tblGrid>
                <a:gridCol w="1130984"/>
                <a:gridCol w="1129675"/>
                <a:gridCol w="1130984"/>
                <a:gridCol w="1195125"/>
                <a:gridCol w="1130984"/>
                <a:gridCol w="1065534"/>
              </a:tblGrid>
              <a:tr h="1116386">
                <a:tc gridSpan="6">
                  <a:txBody>
                    <a:bodyPr/>
                    <a:lstStyle/>
                    <a:p>
                      <a:pPr marL="0" marR="0" lvl="0" indent="0" algn="l" defTabSz="914400" rtl="1"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rPr>
                        <a:t>نام دندانها</a:t>
                      </a:r>
                      <a:r>
                        <a:rPr kumimoji="0" lang="en-US"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rPr>
                        <a:t>         </a:t>
                      </a:r>
                      <a:r>
                        <a:rPr kumimoji="0" lang="en-US" sz="2400" b="1"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rPr>
                        <a:t>( A – B – D – C – E )</a:t>
                      </a:r>
                      <a:r>
                        <a:rPr kumimoji="0" lang="en-US"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rPr>
                        <a:t>    </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113571">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آسياي دوم</a:t>
                      </a:r>
                      <a:endParaRPr kumimoji="0" lang="en-US"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rPr>
                        <a:t>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آسياي اول</a:t>
                      </a:r>
                      <a:endParaRPr kumimoji="0" lang="en-US"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rPr>
                        <a:t>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نيش</a:t>
                      </a:r>
                      <a:endParaRPr kumimoji="0" lang="en-US"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rPr>
                        <a:t>C</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پيش طرفي</a:t>
                      </a:r>
                      <a:endParaRPr kumimoji="0" lang="en-US"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rPr>
                        <a:t>B</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پيش مياني</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accent1"/>
                          </a:solidFill>
                          <a:effectLst/>
                          <a:latin typeface="_PDMS_Saleem_QuranFont" panose="02010000000000000000" pitchFamily="2" charset="-78"/>
                          <a:cs typeface="_PDMS_Saleem_QuranFont" panose="02010000000000000000" pitchFamily="2" charset="-78"/>
                        </a:rPr>
                        <a:t>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16386">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 33-25 </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ماهگي </a:t>
                      </a:r>
                      <a:endParaRPr kumimoji="0" lang="en-US"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19-13</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ماهگي</a:t>
                      </a:r>
                      <a:endParaRPr kumimoji="0" lang="en-US"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22-16</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ماهگي</a:t>
                      </a:r>
                      <a:endParaRPr kumimoji="0" lang="en-US"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13-9</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ماهگي</a:t>
                      </a:r>
                      <a:endParaRPr kumimoji="0" lang="en-US"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12 – 8</a:t>
                      </a:r>
                      <a:endParaRPr kumimoji="0" lang="en-US"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ماهگي</a:t>
                      </a:r>
                      <a:endParaRPr kumimoji="0" lang="en-US"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فك بالا</a:t>
                      </a:r>
                      <a:endParaRPr kumimoji="0" lang="en-US"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13571">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31-23</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ماهگي</a:t>
                      </a:r>
                      <a:endParaRPr kumimoji="0" lang="en-US"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18-14</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ماهگي</a:t>
                      </a:r>
                      <a:endParaRPr kumimoji="0" lang="en-US"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 23-17 ماهگي</a:t>
                      </a:r>
                      <a:endParaRPr kumimoji="0" lang="en-US"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16-10 ماهگي</a:t>
                      </a:r>
                      <a:endParaRPr kumimoji="0" lang="en-US"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10 – 6</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ماهگي</a:t>
                      </a:r>
                      <a:endParaRPr kumimoji="0" lang="en-US"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فك پائين</a:t>
                      </a:r>
                      <a:endParaRPr kumimoji="0" lang="en-US" sz="24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457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3460544-28F8-47A5-9570-E3462B042BFD}" type="slidenum">
              <a:rPr lang="ar-SA">
                <a:latin typeface="_PDMS_Saleem_QuranFont" panose="02010000000000000000" pitchFamily="2" charset="-78"/>
                <a:cs typeface="_PDMS_Saleem_QuranFont" panose="02010000000000000000" pitchFamily="2" charset="-78"/>
              </a:rPr>
              <a:pPr eaLnBrk="1" hangingPunct="1"/>
              <a:t>18</a:t>
            </a:fld>
            <a:endParaRPr lang="en-US" dirty="0">
              <a:latin typeface="_PDMS_Saleem_QuranFont" panose="02010000000000000000" pitchFamily="2" charset="-78"/>
              <a:cs typeface="_PDMS_Saleem_QuranFont" panose="02010000000000000000" pitchFamily="2" charset="-78"/>
            </a:endParaRPr>
          </a:p>
        </p:txBody>
      </p:sp>
      <p:sp>
        <p:nvSpPr>
          <p:cNvPr id="24616" name="Line 43"/>
          <p:cNvSpPr>
            <a:spLocks noChangeShapeType="1"/>
          </p:cNvSpPr>
          <p:nvPr/>
        </p:nvSpPr>
        <p:spPr bwMode="auto">
          <a:xfrm>
            <a:off x="1295400" y="1752600"/>
            <a:ext cx="4038600" cy="0"/>
          </a:xfrm>
          <a:prstGeom prst="line">
            <a:avLst/>
          </a:prstGeom>
          <a:noFill/>
          <a:ln w="76200">
            <a:solidFill>
              <a:srgbClr val="6666FF"/>
            </a:solidFill>
            <a:round/>
            <a:headEnd type="oval" w="med" len="med"/>
            <a:tailEnd type="stealth" w="lg" len="lg"/>
          </a:ln>
          <a:extLst>
            <a:ext uri="{909E8E84-426E-40DD-AFC4-6F175D3DCCD1}">
              <a14:hiddenFill xmlns:a14="http://schemas.microsoft.com/office/drawing/2010/main">
                <a:noFill/>
              </a14:hiddenFill>
            </a:ext>
          </a:extLst>
        </p:spPr>
        <p:txBody>
          <a:bodyPr/>
          <a:lstStyle/>
          <a:p>
            <a:endParaRPr lang="fa-IR"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0708" name="Rectangle 2"/>
          <p:cNvSpPr>
            <a:spLocks noGrp="1" noChangeArrowheads="1"/>
          </p:cNvSpPr>
          <p:nvPr>
            <p:ph type="title"/>
          </p:nvPr>
        </p:nvSpPr>
        <p:spPr>
          <a:xfrm>
            <a:off x="-252536" y="404664"/>
            <a:ext cx="8351838" cy="1143000"/>
          </a:xfrm>
        </p:spPr>
        <p:txBody>
          <a:bodyPr>
            <a:normAutofit/>
          </a:bodyPr>
          <a:lstStyle/>
          <a:p>
            <a:pPr algn="ctr" rtl="0" fontAlgn="base">
              <a:spcAft>
                <a:spcPct val="0"/>
              </a:spcAft>
            </a:pPr>
            <a:r>
              <a:rPr lang="fa-IR" sz="3200" b="1" dirty="0">
                <a:solidFill>
                  <a:schemeClr val="accent1"/>
                </a:solidFill>
                <a:cs typeface="B Titr" panose="00000700000000000000" pitchFamily="2" charset="-78"/>
              </a:rPr>
              <a:t>موارد ارجاع به مركز بهداشتي درماني</a:t>
            </a:r>
            <a:endParaRPr lang="en-US" sz="3200" b="1" dirty="0">
              <a:solidFill>
                <a:schemeClr val="accent1"/>
              </a:solidFill>
              <a:cs typeface="B Titr" panose="00000700000000000000" pitchFamily="2" charset="-78"/>
            </a:endParaRPr>
          </a:p>
        </p:txBody>
      </p:sp>
      <p:sp>
        <p:nvSpPr>
          <p:cNvPr id="200709" name="Rectangle 3"/>
          <p:cNvSpPr>
            <a:spLocks noGrp="1" noChangeArrowheads="1"/>
          </p:cNvSpPr>
          <p:nvPr>
            <p:ph idx="1"/>
          </p:nvPr>
        </p:nvSpPr>
        <p:spPr>
          <a:xfrm>
            <a:off x="274478" y="1035344"/>
            <a:ext cx="6693789" cy="5399087"/>
          </a:xfrm>
        </p:spPr>
        <p:txBody>
          <a:bodyPr/>
          <a:lstStyle/>
          <a:p>
            <a:pPr algn="ctr" rtl="1" eaLnBrk="1" hangingPunct="1">
              <a:lnSpc>
                <a:spcPct val="90000"/>
              </a:lnSpc>
              <a:buFontTx/>
              <a:buNone/>
            </a:pPr>
            <a:endParaRPr lang="fa-IR" sz="3600" b="1" dirty="0" smtClean="0">
              <a:solidFill>
                <a:srgbClr val="FF66CC"/>
              </a:solidFill>
              <a:cs typeface="B Nazanin" panose="00000400000000000000" pitchFamily="2" charset="-78"/>
            </a:endParaRPr>
          </a:p>
          <a:p>
            <a:pPr algn="r" rtl="1" eaLnBrk="1" hangingPunct="1">
              <a:lnSpc>
                <a:spcPct val="90000"/>
              </a:lnSpc>
              <a:buClr>
                <a:schemeClr val="accent1"/>
              </a:buClr>
              <a:buFont typeface="Wingdings" panose="05000000000000000000" pitchFamily="2" charset="2"/>
              <a:buChar char="Ø"/>
            </a:pPr>
            <a:r>
              <a:rPr lang="fa-IR" b="1" dirty="0" smtClean="0">
                <a:cs typeface="B Nazanin" panose="00000400000000000000" pitchFamily="2" charset="-78"/>
              </a:rPr>
              <a:t>  در محل شكستگي دندان حساس به سرما باشد</a:t>
            </a:r>
          </a:p>
          <a:p>
            <a:pPr algn="r" rtl="1" eaLnBrk="1" hangingPunct="1">
              <a:lnSpc>
                <a:spcPct val="90000"/>
              </a:lnSpc>
              <a:buClr>
                <a:schemeClr val="accent1"/>
              </a:buClr>
              <a:buFont typeface="Wingdings" panose="05000000000000000000" pitchFamily="2" charset="2"/>
              <a:buChar char="Ø"/>
            </a:pPr>
            <a:r>
              <a:rPr lang="fa-IR" b="1" dirty="0" smtClean="0">
                <a:cs typeface="B Nazanin" panose="00000400000000000000" pitchFamily="2" charset="-78"/>
              </a:rPr>
              <a:t> خونريزي در قسمت شكستگي </a:t>
            </a:r>
          </a:p>
          <a:p>
            <a:pPr algn="r" rtl="1" eaLnBrk="1" hangingPunct="1">
              <a:lnSpc>
                <a:spcPct val="90000"/>
              </a:lnSpc>
              <a:buClr>
                <a:schemeClr val="accent1"/>
              </a:buClr>
              <a:buFont typeface="Wingdings" panose="05000000000000000000" pitchFamily="2" charset="2"/>
              <a:buChar char="Ø"/>
            </a:pPr>
            <a:r>
              <a:rPr lang="fa-IR" b="1" dirty="0" smtClean="0">
                <a:cs typeface="B Nazanin" panose="00000400000000000000" pitchFamily="2" charset="-78"/>
              </a:rPr>
              <a:t> لقي دندان </a:t>
            </a:r>
          </a:p>
          <a:p>
            <a:pPr algn="r" rtl="1" eaLnBrk="1" hangingPunct="1">
              <a:lnSpc>
                <a:spcPct val="90000"/>
              </a:lnSpc>
              <a:buClr>
                <a:schemeClr val="accent1"/>
              </a:buClr>
              <a:buFont typeface="Wingdings" panose="05000000000000000000" pitchFamily="2" charset="2"/>
              <a:buChar char="Ø"/>
            </a:pPr>
            <a:r>
              <a:rPr lang="fa-IR" b="1" dirty="0" smtClean="0">
                <a:cs typeface="B Nazanin" panose="00000400000000000000" pitchFamily="2" charset="-78"/>
              </a:rPr>
              <a:t> پارگي ،له شدگي يا خونريزي لثه</a:t>
            </a:r>
          </a:p>
          <a:p>
            <a:pPr algn="r" rtl="1" eaLnBrk="1" hangingPunct="1">
              <a:lnSpc>
                <a:spcPct val="90000"/>
              </a:lnSpc>
              <a:buClr>
                <a:schemeClr val="accent1"/>
              </a:buClr>
              <a:buFont typeface="Wingdings" panose="05000000000000000000" pitchFamily="2" charset="2"/>
              <a:buChar char="Ø"/>
            </a:pPr>
            <a:r>
              <a:rPr lang="fa-IR" b="1" dirty="0" smtClean="0">
                <a:cs typeface="B Nazanin" panose="00000400000000000000" pitchFamily="2" charset="-78"/>
              </a:rPr>
              <a:t> كبودي دهان </a:t>
            </a:r>
          </a:p>
          <a:p>
            <a:pPr algn="r" rtl="1" eaLnBrk="1" hangingPunct="1">
              <a:lnSpc>
                <a:spcPct val="90000"/>
              </a:lnSpc>
              <a:buClr>
                <a:schemeClr val="accent1"/>
              </a:buClr>
              <a:buFont typeface="Wingdings" panose="05000000000000000000" pitchFamily="2" charset="2"/>
              <a:buChar char="Ø"/>
            </a:pPr>
            <a:r>
              <a:rPr lang="fa-IR" b="1" dirty="0" smtClean="0">
                <a:cs typeface="B Nazanin" panose="00000400000000000000" pitchFamily="2" charset="-78"/>
              </a:rPr>
              <a:t> بهم خوردن رديف شدن دندانها ( جفت نشدن با دندان مقابل)</a:t>
            </a:r>
          </a:p>
          <a:p>
            <a:pPr algn="r" rtl="1" eaLnBrk="1" hangingPunct="1">
              <a:lnSpc>
                <a:spcPct val="90000"/>
              </a:lnSpc>
              <a:buClr>
                <a:schemeClr val="accent1"/>
              </a:buClr>
              <a:buFont typeface="Wingdings" panose="05000000000000000000" pitchFamily="2" charset="2"/>
              <a:buChar char="Ø"/>
            </a:pPr>
            <a:r>
              <a:rPr lang="fa-IR" b="1" dirty="0" smtClean="0">
                <a:cs typeface="B Nazanin" panose="00000400000000000000" pitchFamily="2" charset="-78"/>
              </a:rPr>
              <a:t> فرو رفتگي يا بيرون زدگي دندانها</a:t>
            </a:r>
          </a:p>
          <a:p>
            <a:pPr algn="r" rtl="1" eaLnBrk="1" hangingPunct="1">
              <a:lnSpc>
                <a:spcPct val="90000"/>
              </a:lnSpc>
              <a:buClr>
                <a:schemeClr val="accent1"/>
              </a:buClr>
              <a:buFont typeface="Wingdings" panose="05000000000000000000" pitchFamily="2" charset="2"/>
              <a:buChar char="Ø"/>
            </a:pPr>
            <a:r>
              <a:rPr lang="fa-IR" b="1" dirty="0" smtClean="0">
                <a:cs typeface="B Nazanin" panose="00000400000000000000" pitchFamily="2" charset="-78"/>
              </a:rPr>
              <a:t> بيرون افتادن دندان از دهان</a:t>
            </a:r>
            <a:endParaRPr lang="en-US" b="1" dirty="0" smtClean="0">
              <a:cs typeface="B Nazanin" panose="00000400000000000000" pitchFamily="2" charset="-78"/>
            </a:endParaRPr>
          </a:p>
        </p:txBody>
      </p:sp>
      <p:sp>
        <p:nvSpPr>
          <p:cNvPr id="200707"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A9EE071-07E3-400C-A41E-A24FEBCCF065}" type="slidenum">
              <a:rPr lang="ar-SA">
                <a:latin typeface="_PDMS_Saleem_QuranFont" panose="02010000000000000000" pitchFamily="2" charset="-78"/>
                <a:cs typeface="_PDMS_Saleem_QuranFont" panose="02010000000000000000" pitchFamily="2" charset="-78"/>
              </a:rPr>
              <a:pPr eaLnBrk="1" hangingPunct="1"/>
              <a:t>180</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1988840"/>
            <a:ext cx="6347714" cy="1320800"/>
          </a:xfrm>
        </p:spPr>
        <p:txBody>
          <a:bodyPr>
            <a:noAutofit/>
          </a:bodyPr>
          <a:lstStyle/>
          <a:p>
            <a:pPr algn="ctr"/>
            <a:r>
              <a:rPr lang="fa-IR" sz="4800" dirty="0">
                <a:ln w="0">
                  <a:solidFill>
                    <a:schemeClr val="accent3"/>
                  </a:solidFill>
                </a:ln>
                <a:effectLst>
                  <a:outerShdw blurRad="38100" dist="25400" dir="5400000" algn="ctr" rotWithShape="0">
                    <a:srgbClr val="6E747A">
                      <a:alpha val="43000"/>
                    </a:srgbClr>
                  </a:outerShdw>
                  <a:reflection blurRad="6350" stA="60000" endA="900" endPos="58000" dir="5400000" sy="-100000" algn="bl" rotWithShape="0"/>
                </a:effectLst>
                <a:cs typeface="B Nazanin" panose="00000400000000000000" pitchFamily="2" charset="-78"/>
              </a:rPr>
              <a:t>بهداشت دهان و دندان در سالمندان</a:t>
            </a:r>
          </a:p>
        </p:txBody>
      </p:sp>
      <p:sp>
        <p:nvSpPr>
          <p:cNvPr id="201731"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BEB889A-6807-46C6-B1D5-A2F6E65A1FB1}" type="slidenum">
              <a:rPr lang="ar-SA">
                <a:latin typeface="_PDMS_Saleem_QuranFont" panose="02010000000000000000" pitchFamily="2" charset="-78"/>
                <a:cs typeface="_PDMS_Saleem_QuranFont" panose="02010000000000000000" pitchFamily="2" charset="-78"/>
              </a:rPr>
              <a:pPr eaLnBrk="1" hangingPunct="1"/>
              <a:t>181</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2756" name="Rectangle 2"/>
          <p:cNvSpPr>
            <a:spLocks noGrp="1" noChangeArrowheads="1"/>
          </p:cNvSpPr>
          <p:nvPr>
            <p:ph type="title"/>
          </p:nvPr>
        </p:nvSpPr>
        <p:spPr/>
        <p:txBody>
          <a:bodyPr/>
          <a:lstStyle/>
          <a:p>
            <a:pPr algn="ctr" rtl="1" eaLnBrk="1" hangingPunct="1"/>
            <a:r>
              <a:rPr lang="fa-IR" b="1" dirty="0">
                <a:solidFill>
                  <a:schemeClr val="accent1"/>
                </a:solidFill>
                <a:cs typeface="B Mitra" panose="00000400000000000000" pitchFamily="2" charset="-78"/>
              </a:rPr>
              <a:t>سالمندان</a:t>
            </a:r>
            <a:endParaRPr lang="en-US" b="1" dirty="0">
              <a:solidFill>
                <a:schemeClr val="accent1"/>
              </a:solidFill>
              <a:cs typeface="B Mitra" panose="00000400000000000000" pitchFamily="2" charset="-78"/>
            </a:endParaRPr>
          </a:p>
        </p:txBody>
      </p:sp>
      <p:sp>
        <p:nvSpPr>
          <p:cNvPr id="20275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792FE7E-1809-44ED-986C-0BD579ED27D0}" type="slidenum">
              <a:rPr lang="ar-SA">
                <a:latin typeface="_PDMS_Saleem_QuranFont" panose="02010000000000000000" pitchFamily="2" charset="-78"/>
                <a:cs typeface="_PDMS_Saleem_QuranFont" panose="02010000000000000000" pitchFamily="2" charset="-78"/>
              </a:rPr>
              <a:pPr eaLnBrk="1" hangingPunct="1"/>
              <a:t>182</a:t>
            </a:fld>
            <a:endParaRPr lang="en-US" dirty="0">
              <a:latin typeface="_PDMS_Saleem_QuranFont" panose="02010000000000000000" pitchFamily="2" charset="-78"/>
              <a:cs typeface="_PDMS_Saleem_QuranFont" panose="02010000000000000000" pitchFamily="2" charset="-78"/>
            </a:endParaRPr>
          </a:p>
        </p:txBody>
      </p:sp>
      <p:sp>
        <p:nvSpPr>
          <p:cNvPr id="202757" name="Rectangle 3"/>
          <p:cNvSpPr>
            <a:spLocks noGrp="1" noChangeArrowheads="1"/>
          </p:cNvSpPr>
          <p:nvPr>
            <p:ph idx="4294967295"/>
          </p:nvPr>
        </p:nvSpPr>
        <p:spPr>
          <a:xfrm>
            <a:off x="0" y="1682750"/>
            <a:ext cx="6754813" cy="4525963"/>
          </a:xfrm>
        </p:spPr>
        <p:txBody>
          <a:bodyPr/>
          <a:lstStyle/>
          <a:p>
            <a:pPr algn="r" rtl="1" eaLnBrk="1" hangingPunct="1">
              <a:lnSpc>
                <a:spcPct val="150000"/>
              </a:lnSpc>
            </a:pPr>
            <a:r>
              <a:rPr lang="fa-IR" dirty="0" smtClean="0">
                <a:cs typeface="B Nazanin" panose="00000400000000000000" pitchFamily="2" charset="-78"/>
              </a:rPr>
              <a:t> </a:t>
            </a:r>
            <a:r>
              <a:rPr lang="fa-IR" b="1" dirty="0" smtClean="0">
                <a:cs typeface="B Nazanin" panose="00000400000000000000" pitchFamily="2" charset="-78"/>
              </a:rPr>
              <a:t>در اثر بالا رفتن سن تغييرات مهم عملكردي در بدن رخ مي دهد </a:t>
            </a:r>
          </a:p>
          <a:p>
            <a:pPr algn="r" rtl="1" eaLnBrk="1" hangingPunct="1">
              <a:lnSpc>
                <a:spcPct val="150000"/>
              </a:lnSpc>
            </a:pPr>
            <a:r>
              <a:rPr lang="fa-IR" b="1" dirty="0" smtClean="0">
                <a:cs typeface="B Nazanin" panose="00000400000000000000" pitchFamily="2" charset="-78"/>
              </a:rPr>
              <a:t> درحال حاضر بيش از 4 ميليون سالمند بالاي 60 سال در كشور وجود دارد </a:t>
            </a:r>
          </a:p>
          <a:p>
            <a:pPr algn="r" rtl="1" eaLnBrk="1" hangingPunct="1">
              <a:lnSpc>
                <a:spcPct val="150000"/>
              </a:lnSpc>
            </a:pPr>
            <a:r>
              <a:rPr lang="fa-IR" b="1" dirty="0" smtClean="0">
                <a:cs typeface="B Nazanin" panose="00000400000000000000" pitchFamily="2" charset="-78"/>
              </a:rPr>
              <a:t> شناخت تغييرات جسمي و رواني در سالمندان و تأثير اين تغييرات بر مراقبتهاي بهداشت دهان ودندان ، به بهورزان كمك ميكند تا خدمات بهتري ارائه كنند </a:t>
            </a:r>
            <a:r>
              <a:rPr lang="fa-IR" dirty="0" smtClean="0">
                <a:cs typeface="B Nazanin" panose="00000400000000000000" pitchFamily="2" charset="-78"/>
              </a:rPr>
              <a:t> </a:t>
            </a:r>
            <a:endParaRPr lang="en-US" dirty="0" smtClean="0">
              <a:cs typeface="B Nazanin" panose="000004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3780" name="Rectangle 2"/>
          <p:cNvSpPr>
            <a:spLocks noGrp="1" noChangeArrowheads="1"/>
          </p:cNvSpPr>
          <p:nvPr>
            <p:ph type="title"/>
          </p:nvPr>
        </p:nvSpPr>
        <p:spPr>
          <a:xfrm>
            <a:off x="467544" y="188640"/>
            <a:ext cx="6347713" cy="1320800"/>
          </a:xfrm>
        </p:spPr>
        <p:txBody>
          <a:bodyPr>
            <a:normAutofit/>
          </a:bodyPr>
          <a:lstStyle/>
          <a:p>
            <a:pPr algn="ctr" rtl="1" eaLnBrk="1" hangingPunct="1"/>
            <a:r>
              <a:rPr lang="fa-IR" b="1" dirty="0">
                <a:solidFill>
                  <a:schemeClr val="accent1"/>
                </a:solidFill>
                <a:cs typeface="B Mitra" panose="00000400000000000000" pitchFamily="2" charset="-78"/>
              </a:rPr>
              <a:t> </a:t>
            </a:r>
            <a:r>
              <a:rPr lang="fa-IR" sz="3200" b="1" dirty="0">
                <a:solidFill>
                  <a:schemeClr val="accent1"/>
                </a:solidFill>
                <a:cs typeface="B Mitra" panose="00000400000000000000" pitchFamily="2" charset="-78"/>
              </a:rPr>
              <a:t>تغييرات جسمي سالمندان</a:t>
            </a:r>
            <a:endParaRPr lang="en-US" sz="3200" b="1" dirty="0">
              <a:solidFill>
                <a:schemeClr val="accent1"/>
              </a:solidFill>
              <a:cs typeface="B Mitra" panose="00000400000000000000" pitchFamily="2" charset="-78"/>
            </a:endParaRPr>
          </a:p>
        </p:txBody>
      </p:sp>
      <p:sp>
        <p:nvSpPr>
          <p:cNvPr id="203781" name="Rectangle 3"/>
          <p:cNvSpPr>
            <a:spLocks noGrp="1" noChangeArrowheads="1"/>
          </p:cNvSpPr>
          <p:nvPr>
            <p:ph idx="1"/>
          </p:nvPr>
        </p:nvSpPr>
        <p:spPr>
          <a:xfrm>
            <a:off x="21569" y="1322057"/>
            <a:ext cx="7044779" cy="5327650"/>
          </a:xfrm>
        </p:spPr>
        <p:txBody>
          <a:bodyPr>
            <a:normAutofit/>
          </a:bodyPr>
          <a:lstStyle/>
          <a:p>
            <a:pPr algn="r" rtl="1" eaLnBrk="1" hangingPunct="1">
              <a:lnSpc>
                <a:spcPct val="80000"/>
              </a:lnSpc>
            </a:pPr>
            <a:r>
              <a:rPr lang="fa-IR" sz="2000" dirty="0" smtClean="0">
                <a:cs typeface="B Nazanin" panose="00000400000000000000" pitchFamily="2" charset="-78"/>
              </a:rPr>
              <a:t>ازدست دادن موها</a:t>
            </a:r>
          </a:p>
          <a:p>
            <a:pPr algn="r" rtl="1" eaLnBrk="1" hangingPunct="1">
              <a:lnSpc>
                <a:spcPct val="80000"/>
              </a:lnSpc>
            </a:pPr>
            <a:r>
              <a:rPr lang="fa-IR" sz="2000" dirty="0" smtClean="0">
                <a:cs typeface="B Nazanin" panose="00000400000000000000" pitchFamily="2" charset="-78"/>
              </a:rPr>
              <a:t> كم شدن قدرت بينائي ، شنوائي وچشائي</a:t>
            </a:r>
          </a:p>
          <a:p>
            <a:pPr algn="r" rtl="1" eaLnBrk="1" hangingPunct="1">
              <a:lnSpc>
                <a:spcPct val="80000"/>
              </a:lnSpc>
            </a:pPr>
            <a:r>
              <a:rPr lang="fa-IR" sz="2000" dirty="0" smtClean="0">
                <a:cs typeface="B Nazanin" panose="00000400000000000000" pitchFamily="2" charset="-78"/>
              </a:rPr>
              <a:t> تغيير در ميزان وكيفيت بزاق(بعلت مصرف دارو)</a:t>
            </a:r>
          </a:p>
          <a:p>
            <a:pPr algn="r" rtl="1" eaLnBrk="1" hangingPunct="1">
              <a:lnSpc>
                <a:spcPct val="80000"/>
              </a:lnSpc>
            </a:pPr>
            <a:r>
              <a:rPr lang="fa-IR" sz="2000" dirty="0" smtClean="0">
                <a:cs typeface="B Nazanin" panose="00000400000000000000" pitchFamily="2" charset="-78"/>
              </a:rPr>
              <a:t> افزايش پوسيدگي ريشه ، بيماري لثه واز دست دادن دندان</a:t>
            </a:r>
          </a:p>
          <a:p>
            <a:pPr algn="r" rtl="1" eaLnBrk="1" hangingPunct="1">
              <a:lnSpc>
                <a:spcPct val="80000"/>
              </a:lnSpc>
            </a:pPr>
            <a:r>
              <a:rPr lang="fa-IR" sz="2000" dirty="0" smtClean="0">
                <a:cs typeface="B Nazanin" panose="00000400000000000000" pitchFamily="2" charset="-78"/>
              </a:rPr>
              <a:t> تحليل استخوان فك به دليل پوكي استخوان</a:t>
            </a:r>
          </a:p>
          <a:p>
            <a:pPr algn="r" rtl="1" eaLnBrk="1" hangingPunct="1">
              <a:lnSpc>
                <a:spcPct val="80000"/>
              </a:lnSpc>
            </a:pPr>
            <a:r>
              <a:rPr lang="fa-IR" sz="2000" dirty="0" smtClean="0">
                <a:cs typeface="B Nazanin" panose="00000400000000000000" pitchFamily="2" charset="-78"/>
              </a:rPr>
              <a:t> افزايش بروز سرطان دهان ( استفاده از دخانيات )</a:t>
            </a:r>
          </a:p>
          <a:p>
            <a:pPr algn="r" rtl="1" eaLnBrk="1" hangingPunct="1">
              <a:lnSpc>
                <a:spcPct val="80000"/>
              </a:lnSpc>
            </a:pPr>
            <a:r>
              <a:rPr lang="fa-IR" sz="2000" dirty="0" smtClean="0">
                <a:cs typeface="B Nazanin" panose="00000400000000000000" pitchFamily="2" charset="-78"/>
              </a:rPr>
              <a:t> بيماري پاركينسون( لرزش اندامها و...)</a:t>
            </a:r>
          </a:p>
          <a:p>
            <a:pPr algn="r" rtl="1" eaLnBrk="1" hangingPunct="1">
              <a:lnSpc>
                <a:spcPct val="80000"/>
              </a:lnSpc>
            </a:pPr>
            <a:r>
              <a:rPr lang="fa-IR" sz="2000" dirty="0" smtClean="0">
                <a:cs typeface="B Nazanin" panose="00000400000000000000" pitchFamily="2" charset="-78"/>
              </a:rPr>
              <a:t> ضايعات متعدد سفيد رنگ</a:t>
            </a:r>
          </a:p>
          <a:p>
            <a:pPr algn="r" rtl="1" eaLnBrk="1" hangingPunct="1">
              <a:lnSpc>
                <a:spcPct val="80000"/>
              </a:lnSpc>
            </a:pPr>
            <a:r>
              <a:rPr lang="fa-IR" sz="2000" dirty="0" smtClean="0">
                <a:cs typeface="B Nazanin" panose="00000400000000000000" pitchFamily="2" charset="-78"/>
              </a:rPr>
              <a:t> التهاب مخاط دهان (ناشي از كمبود ويتامين </a:t>
            </a:r>
            <a:r>
              <a:rPr lang="en-US" sz="2000" dirty="0" smtClean="0">
                <a:cs typeface="B Nazanin" panose="00000400000000000000" pitchFamily="2" charset="-78"/>
              </a:rPr>
              <a:t>B12</a:t>
            </a:r>
            <a:r>
              <a:rPr lang="fa-IR" sz="2000" dirty="0" smtClean="0">
                <a:cs typeface="B Nazanin" panose="00000400000000000000" pitchFamily="2" charset="-78"/>
              </a:rPr>
              <a:t>- نيكوتين سيگار) </a:t>
            </a:r>
          </a:p>
          <a:p>
            <a:pPr algn="r" rtl="1" eaLnBrk="1" hangingPunct="1">
              <a:lnSpc>
                <a:spcPct val="80000"/>
              </a:lnSpc>
            </a:pPr>
            <a:r>
              <a:rPr lang="fa-IR" sz="2000" dirty="0" smtClean="0">
                <a:cs typeface="B Nazanin" panose="00000400000000000000" pitchFamily="2" charset="-78"/>
              </a:rPr>
              <a:t> صاف شدن و براق شدن سطح زبان (كمبود ويتامين</a:t>
            </a:r>
            <a:r>
              <a:rPr lang="en-US" sz="2000" dirty="0" smtClean="0">
                <a:cs typeface="B Nazanin" panose="00000400000000000000" pitchFamily="2" charset="-78"/>
              </a:rPr>
              <a:t>B</a:t>
            </a:r>
            <a:r>
              <a:rPr lang="fa-IR" sz="2000" dirty="0" smtClean="0">
                <a:cs typeface="B Nazanin" panose="00000400000000000000" pitchFamily="2" charset="-78"/>
              </a:rPr>
              <a:t>)</a:t>
            </a:r>
          </a:p>
          <a:p>
            <a:pPr algn="r" rtl="1" eaLnBrk="1" hangingPunct="1">
              <a:lnSpc>
                <a:spcPct val="80000"/>
              </a:lnSpc>
            </a:pPr>
            <a:r>
              <a:rPr lang="fa-IR" sz="2000" dirty="0" smtClean="0">
                <a:cs typeface="B Nazanin" panose="00000400000000000000" pitchFamily="2" charset="-78"/>
              </a:rPr>
              <a:t>عفونت هاي قارچي ( در افراديكه دست دندان دارند )</a:t>
            </a:r>
          </a:p>
          <a:p>
            <a:pPr algn="r" rtl="1" eaLnBrk="1" hangingPunct="1">
              <a:lnSpc>
                <a:spcPct val="80000"/>
              </a:lnSpc>
            </a:pPr>
            <a:r>
              <a:rPr lang="fa-IR" sz="2000" dirty="0" smtClean="0">
                <a:cs typeface="B Nazanin" panose="00000400000000000000" pitchFamily="2" charset="-78"/>
              </a:rPr>
              <a:t> واريس وريدهاي زبان     </a:t>
            </a:r>
            <a:endParaRPr lang="en-US" sz="2000" dirty="0" smtClean="0">
              <a:cs typeface="B Nazanin" panose="00000400000000000000" pitchFamily="2" charset="-78"/>
            </a:endParaRPr>
          </a:p>
        </p:txBody>
      </p:sp>
      <p:sp>
        <p:nvSpPr>
          <p:cNvPr id="20377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41351CD-DFAE-44C8-93B7-308C394E3C0C}" type="slidenum">
              <a:rPr lang="ar-SA">
                <a:latin typeface="_PDMS_Saleem_QuranFont" panose="02010000000000000000" pitchFamily="2" charset="-78"/>
                <a:cs typeface="_PDMS_Saleem_QuranFont" panose="02010000000000000000" pitchFamily="2" charset="-78"/>
              </a:rPr>
              <a:pPr eaLnBrk="1" hangingPunct="1"/>
              <a:t>183</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04" name="Rectangle 2"/>
          <p:cNvSpPr>
            <a:spLocks noGrp="1" noChangeArrowheads="1"/>
          </p:cNvSpPr>
          <p:nvPr>
            <p:ph type="title"/>
          </p:nvPr>
        </p:nvSpPr>
        <p:spPr>
          <a:xfrm>
            <a:off x="609601" y="489970"/>
            <a:ext cx="6347713" cy="1320800"/>
          </a:xfrm>
        </p:spPr>
        <p:txBody>
          <a:bodyPr/>
          <a:lstStyle/>
          <a:p>
            <a:pPr algn="ctr" rtl="1" eaLnBrk="1" hangingPunct="1"/>
            <a:r>
              <a:rPr lang="fa-IR" b="1" dirty="0" smtClean="0">
                <a:cs typeface="B Mitra" panose="00000400000000000000" pitchFamily="2" charset="-78"/>
              </a:rPr>
              <a:t> </a:t>
            </a:r>
            <a:r>
              <a:rPr lang="fa-IR" sz="3200" b="1" dirty="0">
                <a:solidFill>
                  <a:schemeClr val="accent1"/>
                </a:solidFill>
                <a:cs typeface="B Mitra" panose="00000400000000000000" pitchFamily="2" charset="-78"/>
              </a:rPr>
              <a:t>تغييرات رواني سالمندان</a:t>
            </a:r>
            <a:endParaRPr lang="en-US" sz="3200" b="1" dirty="0">
              <a:solidFill>
                <a:schemeClr val="accent1"/>
              </a:solidFill>
              <a:cs typeface="B Mitra" panose="00000400000000000000" pitchFamily="2" charset="-78"/>
            </a:endParaRPr>
          </a:p>
        </p:txBody>
      </p:sp>
      <p:sp>
        <p:nvSpPr>
          <p:cNvPr id="204805" name="Rectangle 3"/>
          <p:cNvSpPr>
            <a:spLocks noGrp="1" noChangeArrowheads="1"/>
          </p:cNvSpPr>
          <p:nvPr>
            <p:ph idx="1"/>
          </p:nvPr>
        </p:nvSpPr>
        <p:spPr>
          <a:xfrm>
            <a:off x="323528" y="1988840"/>
            <a:ext cx="6828755" cy="3887638"/>
          </a:xfrm>
        </p:spPr>
        <p:txBody>
          <a:bodyPr/>
          <a:lstStyle/>
          <a:p>
            <a:pPr algn="r" rtl="1" eaLnBrk="1" hangingPunct="1"/>
            <a:r>
              <a:rPr lang="fa-IR" b="1" dirty="0" smtClean="0">
                <a:cs typeface="B Nazanin" panose="00000400000000000000" pitchFamily="2" charset="-78"/>
              </a:rPr>
              <a:t>  تغييرات رفتاري و شخصيتي همراه با بالا رفتن سن </a:t>
            </a:r>
          </a:p>
          <a:p>
            <a:pPr algn="r" rtl="1" eaLnBrk="1" hangingPunct="1"/>
            <a:r>
              <a:rPr lang="fa-IR" b="1" dirty="0" smtClean="0">
                <a:cs typeface="B Nazanin" panose="00000400000000000000" pitchFamily="2" charset="-78"/>
              </a:rPr>
              <a:t> بيماري كه از افسردگي و اضطراب رنج مي برد در اجراي دستورات بهداشتي دچار مشكل مي شود</a:t>
            </a:r>
          </a:p>
          <a:p>
            <a:pPr algn="r" rtl="1" eaLnBrk="1" hangingPunct="1"/>
            <a:r>
              <a:rPr lang="fa-IR" b="1" dirty="0" smtClean="0">
                <a:cs typeface="B Nazanin" panose="00000400000000000000" pitchFamily="2" charset="-78"/>
              </a:rPr>
              <a:t> از دست دادن دندانها همراه با از دست دادن قدرت چشایي و اشتها سبب تضعيف روحيه مي گردد </a:t>
            </a:r>
          </a:p>
          <a:p>
            <a:pPr algn="r" rtl="1" eaLnBrk="1" hangingPunct="1"/>
            <a:r>
              <a:rPr lang="fa-IR" b="1" dirty="0" smtClean="0">
                <a:cs typeface="B Nazanin" panose="00000400000000000000" pitchFamily="2" charset="-78"/>
              </a:rPr>
              <a:t>بيماري هاي مزمن مثل التهاب مفاصل – افزايش فشار خون – ديابت – بيماري هاي قلبي ، تنفسي ومغزي عروقي علاوه بر اختلال در عملكرد ارگانها بر بافتهاي داخل دهاني بخصوص لثه اثر گذاشته و آنها را مستعد خونريزي و عفونت مي كند    </a:t>
            </a:r>
            <a:r>
              <a:rPr lang="fa-IR" dirty="0" smtClean="0">
                <a:cs typeface="B Nazanin" panose="00000400000000000000" pitchFamily="2" charset="-78"/>
              </a:rPr>
              <a:t> </a:t>
            </a:r>
            <a:endParaRPr lang="en-US" dirty="0" smtClean="0">
              <a:cs typeface="B Nazanin" panose="00000400000000000000" pitchFamily="2" charset="-78"/>
            </a:endParaRPr>
          </a:p>
        </p:txBody>
      </p:sp>
      <p:sp>
        <p:nvSpPr>
          <p:cNvPr id="20480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154F244-79E1-4875-853C-322E63F978B3}" type="slidenum">
              <a:rPr lang="ar-SA">
                <a:latin typeface="_PDMS_Saleem_QuranFont" panose="02010000000000000000" pitchFamily="2" charset="-78"/>
                <a:cs typeface="_PDMS_Saleem_QuranFont" panose="02010000000000000000" pitchFamily="2" charset="-78"/>
              </a:rPr>
              <a:pPr eaLnBrk="1" hangingPunct="1"/>
              <a:t>184</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p:transition spd="med">
    <p:pull/>
  </p:transition>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828" name="Rectangle 2"/>
          <p:cNvSpPr>
            <a:spLocks noGrp="1" noChangeArrowheads="1"/>
          </p:cNvSpPr>
          <p:nvPr>
            <p:ph type="title"/>
          </p:nvPr>
        </p:nvSpPr>
        <p:spPr/>
        <p:txBody>
          <a:bodyPr>
            <a:normAutofit/>
          </a:bodyPr>
          <a:lstStyle/>
          <a:p>
            <a:pPr algn="ctr" rtl="1" eaLnBrk="1" hangingPunct="1"/>
            <a:r>
              <a:rPr lang="fa-IR" sz="4000" b="1" dirty="0" smtClean="0">
                <a:cs typeface="B Mitra" panose="00000400000000000000" pitchFamily="2" charset="-78"/>
              </a:rPr>
              <a:t> </a:t>
            </a:r>
            <a:r>
              <a:rPr lang="fa-IR" sz="3200" b="1" dirty="0">
                <a:solidFill>
                  <a:schemeClr val="accent1"/>
                </a:solidFill>
                <a:cs typeface="B Mitra" panose="00000400000000000000" pitchFamily="2" charset="-78"/>
              </a:rPr>
              <a:t>خشكي دهان در سالمندان</a:t>
            </a:r>
            <a:br>
              <a:rPr lang="fa-IR" sz="3200" b="1" dirty="0">
                <a:solidFill>
                  <a:schemeClr val="accent1"/>
                </a:solidFill>
                <a:cs typeface="B Mitra" panose="00000400000000000000" pitchFamily="2" charset="-78"/>
              </a:rPr>
            </a:br>
            <a:r>
              <a:rPr lang="fa-IR" sz="3200" b="1" dirty="0">
                <a:solidFill>
                  <a:schemeClr val="accent1"/>
                </a:solidFill>
                <a:cs typeface="B Mitra" panose="00000400000000000000" pitchFamily="2" charset="-78"/>
              </a:rPr>
              <a:t>( بعلت اختلال در عملكرد غدد بزاقي)</a:t>
            </a:r>
            <a:endParaRPr lang="en-US" sz="3200" b="1" dirty="0">
              <a:solidFill>
                <a:schemeClr val="accent1"/>
              </a:solidFill>
              <a:cs typeface="B Mitra" panose="00000400000000000000" pitchFamily="2" charset="-78"/>
            </a:endParaRPr>
          </a:p>
        </p:txBody>
      </p:sp>
      <p:sp>
        <p:nvSpPr>
          <p:cNvPr id="205829" name="Rectangle 3"/>
          <p:cNvSpPr>
            <a:spLocks noGrp="1" noChangeArrowheads="1"/>
          </p:cNvSpPr>
          <p:nvPr>
            <p:ph idx="1"/>
          </p:nvPr>
        </p:nvSpPr>
        <p:spPr>
          <a:xfrm>
            <a:off x="683568" y="2049194"/>
            <a:ext cx="5858723" cy="3992169"/>
          </a:xfrm>
        </p:spPr>
        <p:txBody>
          <a:bodyPr/>
          <a:lstStyle/>
          <a:p>
            <a:pPr algn="ctr" rtl="1" eaLnBrk="1" hangingPunct="1">
              <a:buFontTx/>
              <a:buNone/>
            </a:pPr>
            <a:r>
              <a:rPr lang="fa-IR" sz="2400" b="1" dirty="0" smtClean="0">
                <a:solidFill>
                  <a:schemeClr val="accent3"/>
                </a:solidFill>
                <a:cs typeface="B Nazanin" panose="00000400000000000000" pitchFamily="2" charset="-78"/>
              </a:rPr>
              <a:t> علل اختلال در عملكرد غدد بزاقي  </a:t>
            </a:r>
          </a:p>
          <a:p>
            <a:pPr algn="r" rtl="1" eaLnBrk="1" hangingPunct="1"/>
            <a:r>
              <a:rPr lang="fa-IR" b="1" dirty="0" smtClean="0">
                <a:cs typeface="B Nazanin" panose="00000400000000000000" pitchFamily="2" charset="-78"/>
              </a:rPr>
              <a:t> استفاده از بعضي از داروها</a:t>
            </a:r>
          </a:p>
          <a:p>
            <a:pPr algn="r" rtl="1" eaLnBrk="1" hangingPunct="1"/>
            <a:r>
              <a:rPr lang="fa-IR" b="1" dirty="0" smtClean="0">
                <a:cs typeface="B Nazanin" panose="00000400000000000000" pitchFamily="2" charset="-78"/>
              </a:rPr>
              <a:t> اشعه درماني </a:t>
            </a:r>
          </a:p>
          <a:p>
            <a:pPr algn="r" rtl="1" eaLnBrk="1" hangingPunct="1"/>
            <a:r>
              <a:rPr lang="fa-IR" b="1" dirty="0" smtClean="0">
                <a:cs typeface="B Nazanin" panose="00000400000000000000" pitchFamily="2" charset="-78"/>
              </a:rPr>
              <a:t> شيمي درماني </a:t>
            </a:r>
          </a:p>
          <a:p>
            <a:pPr algn="r" rtl="1" eaLnBrk="1" hangingPunct="1"/>
            <a:r>
              <a:rPr lang="fa-IR" b="1" dirty="0" smtClean="0">
                <a:cs typeface="B Nazanin" panose="00000400000000000000" pitchFamily="2" charset="-78"/>
              </a:rPr>
              <a:t> بعضي از بيماريها  </a:t>
            </a:r>
            <a:r>
              <a:rPr lang="fa-IR" dirty="0" smtClean="0">
                <a:cs typeface="B Nazanin" panose="00000400000000000000" pitchFamily="2" charset="-78"/>
              </a:rPr>
              <a:t> </a:t>
            </a:r>
            <a:endParaRPr lang="en-US" dirty="0" smtClean="0">
              <a:cs typeface="B Nazanin" panose="00000400000000000000" pitchFamily="2" charset="-78"/>
            </a:endParaRPr>
          </a:p>
        </p:txBody>
      </p:sp>
      <p:sp>
        <p:nvSpPr>
          <p:cNvPr id="205827"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74AE419-D11F-4E8D-BFAB-45117FEEA096}" type="slidenum">
              <a:rPr lang="ar-SA">
                <a:latin typeface="_PDMS_Saleem_QuranFont" panose="02010000000000000000" pitchFamily="2" charset="-78"/>
                <a:cs typeface="_PDMS_Saleem_QuranFont" panose="02010000000000000000" pitchFamily="2" charset="-78"/>
              </a:rPr>
              <a:pPr eaLnBrk="1" hangingPunct="1"/>
              <a:t>185</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p:transition spd="slow">
    <p:push/>
  </p:transition>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6852" name="Rectangle 2"/>
          <p:cNvSpPr>
            <a:spLocks noGrp="1" noChangeArrowheads="1"/>
          </p:cNvSpPr>
          <p:nvPr>
            <p:ph type="title"/>
          </p:nvPr>
        </p:nvSpPr>
        <p:spPr>
          <a:xfrm>
            <a:off x="610942" y="188640"/>
            <a:ext cx="6347713" cy="1320800"/>
          </a:xfrm>
        </p:spPr>
        <p:txBody>
          <a:bodyPr>
            <a:normAutofit/>
          </a:bodyPr>
          <a:lstStyle/>
          <a:p>
            <a:pPr algn="ctr" rtl="1" eaLnBrk="1" hangingPunct="1"/>
            <a:r>
              <a:rPr lang="fa-IR" b="1" dirty="0">
                <a:solidFill>
                  <a:schemeClr val="accent1"/>
                </a:solidFill>
                <a:cs typeface="B Mitra" panose="00000400000000000000" pitchFamily="2" charset="-78"/>
              </a:rPr>
              <a:t> </a:t>
            </a:r>
            <a:r>
              <a:rPr lang="fa-IR" sz="3200" b="1" dirty="0">
                <a:solidFill>
                  <a:schemeClr val="accent1"/>
                </a:solidFill>
                <a:cs typeface="B Mitra" panose="00000400000000000000" pitchFamily="2" charset="-78"/>
              </a:rPr>
              <a:t>خشكي دهان در سالمندان</a:t>
            </a:r>
            <a:endParaRPr lang="en-US" sz="3200" b="1" dirty="0">
              <a:solidFill>
                <a:schemeClr val="accent1"/>
              </a:solidFill>
              <a:cs typeface="B Mitra" panose="00000400000000000000" pitchFamily="2" charset="-78"/>
            </a:endParaRPr>
          </a:p>
        </p:txBody>
      </p:sp>
      <p:sp>
        <p:nvSpPr>
          <p:cNvPr id="206853" name="Rectangle 3"/>
          <p:cNvSpPr>
            <a:spLocks noGrp="1" noChangeArrowheads="1"/>
          </p:cNvSpPr>
          <p:nvPr>
            <p:ph idx="1"/>
          </p:nvPr>
        </p:nvSpPr>
        <p:spPr>
          <a:xfrm>
            <a:off x="971600" y="1408707"/>
            <a:ext cx="5820643" cy="5184775"/>
          </a:xfrm>
        </p:spPr>
        <p:txBody>
          <a:bodyPr/>
          <a:lstStyle/>
          <a:p>
            <a:pPr algn="ctr" rtl="1" eaLnBrk="1" hangingPunct="1">
              <a:buFontTx/>
              <a:buNone/>
            </a:pPr>
            <a:r>
              <a:rPr lang="fa-IR" sz="2400" b="1" dirty="0" smtClean="0">
                <a:solidFill>
                  <a:schemeClr val="accent3"/>
                </a:solidFill>
                <a:cs typeface="B Nazanin" panose="00000400000000000000" pitchFamily="2" charset="-78"/>
              </a:rPr>
              <a:t> عوارض ايجاد شده در اثر خشكي دهان   </a:t>
            </a:r>
          </a:p>
          <a:p>
            <a:pPr algn="r" rtl="1" eaLnBrk="1" hangingPunct="1"/>
            <a:r>
              <a:rPr lang="fa-IR" b="1" dirty="0" smtClean="0">
                <a:cs typeface="B Nazanin" panose="00000400000000000000" pitchFamily="2" charset="-78"/>
              </a:rPr>
              <a:t> سوزش دهان </a:t>
            </a:r>
          </a:p>
          <a:p>
            <a:pPr algn="r" rtl="1" eaLnBrk="1" hangingPunct="1"/>
            <a:r>
              <a:rPr lang="fa-IR" b="1" dirty="0" smtClean="0">
                <a:cs typeface="B Nazanin" panose="00000400000000000000" pitchFamily="2" charset="-78"/>
              </a:rPr>
              <a:t> اشكال در جويدن و بلعيدن</a:t>
            </a:r>
          </a:p>
          <a:p>
            <a:pPr algn="r" rtl="1" eaLnBrk="1" hangingPunct="1"/>
            <a:r>
              <a:rPr lang="fa-IR" b="1" dirty="0" smtClean="0">
                <a:cs typeface="B Nazanin" panose="00000400000000000000" pitchFamily="2" charset="-78"/>
              </a:rPr>
              <a:t> اشكال در نگهداشتن دست دندان</a:t>
            </a:r>
          </a:p>
          <a:p>
            <a:pPr algn="r" rtl="1" eaLnBrk="1" hangingPunct="1"/>
            <a:r>
              <a:rPr lang="fa-IR" b="1" dirty="0" smtClean="0">
                <a:cs typeface="B Nazanin" panose="00000400000000000000" pitchFamily="2" charset="-78"/>
              </a:rPr>
              <a:t> تغييرات در حس چشایي </a:t>
            </a:r>
          </a:p>
          <a:p>
            <a:pPr algn="r" rtl="1" eaLnBrk="1" hangingPunct="1"/>
            <a:r>
              <a:rPr lang="fa-IR" b="1" dirty="0" smtClean="0">
                <a:cs typeface="B Nazanin" panose="00000400000000000000" pitchFamily="2" charset="-78"/>
              </a:rPr>
              <a:t> كاهش اشتها</a:t>
            </a:r>
          </a:p>
          <a:p>
            <a:pPr algn="r" rtl="1" eaLnBrk="1" hangingPunct="1"/>
            <a:r>
              <a:rPr lang="fa-IR" b="1" dirty="0" smtClean="0">
                <a:cs typeface="B Nazanin" panose="00000400000000000000" pitchFamily="2" charset="-78"/>
              </a:rPr>
              <a:t> افزايش پوسيدگي دندانها   </a:t>
            </a:r>
            <a:r>
              <a:rPr lang="fa-IR" dirty="0" smtClean="0">
                <a:cs typeface="B Nazanin" panose="00000400000000000000" pitchFamily="2" charset="-78"/>
              </a:rPr>
              <a:t> </a:t>
            </a:r>
            <a:endParaRPr lang="en-US" dirty="0" smtClean="0">
              <a:cs typeface="B Nazanin" panose="00000400000000000000" pitchFamily="2" charset="-78"/>
            </a:endParaRPr>
          </a:p>
        </p:txBody>
      </p:sp>
      <p:sp>
        <p:nvSpPr>
          <p:cNvPr id="206851"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A4FFCBA-9108-4222-87EE-CC2C398B0F52}" type="slidenum">
              <a:rPr lang="ar-SA">
                <a:latin typeface="_PDMS_Saleem_QuranFont" panose="02010000000000000000" pitchFamily="2" charset="-78"/>
                <a:cs typeface="_PDMS_Saleem_QuranFont" panose="02010000000000000000" pitchFamily="2" charset="-78"/>
              </a:rPr>
              <a:pPr eaLnBrk="1" hangingPunct="1"/>
              <a:t>186</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1500">
        <p:split/>
      </p:transition>
    </mc:Choice>
    <mc:Fallback xmlns="">
      <p:transition spd="slow">
        <p:spli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iterate type="wd">
                                    <p:tmPct val="10000"/>
                                  </p:iterate>
                                  <p:childTnLst>
                                    <p:set>
                                      <p:cBhvr>
                                        <p:cTn id="6" dur="1" fill="hold">
                                          <p:stCondLst>
                                            <p:cond delay="0"/>
                                          </p:stCondLst>
                                        </p:cTn>
                                        <p:tgtEl>
                                          <p:spTgt spid="206853">
                                            <p:txEl>
                                              <p:pRg st="1" end="1"/>
                                            </p:txEl>
                                          </p:spTgt>
                                        </p:tgtEl>
                                        <p:attrNameLst>
                                          <p:attrName>style.visibility</p:attrName>
                                        </p:attrNameLst>
                                      </p:cBhvr>
                                      <p:to>
                                        <p:strVal val="visible"/>
                                      </p:to>
                                    </p:set>
                                    <p:animEffect transition="in" filter="fade">
                                      <p:cBhvr>
                                        <p:cTn id="7" dur="1000"/>
                                        <p:tgtEl>
                                          <p:spTgt spid="206853">
                                            <p:txEl>
                                              <p:pRg st="1" end="1"/>
                                            </p:txEl>
                                          </p:spTgt>
                                        </p:tgtEl>
                                      </p:cBhvr>
                                    </p:animEffect>
                                    <p:anim calcmode="lin" valueType="num">
                                      <p:cBhvr>
                                        <p:cTn id="8" dur="1000" fill="hold"/>
                                        <p:tgtEl>
                                          <p:spTgt spid="20685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06853">
                                            <p:txEl>
                                              <p:pRg st="1" end="1"/>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iterate type="wd">
                                    <p:tmPct val="10000"/>
                                  </p:iterate>
                                  <p:childTnLst>
                                    <p:set>
                                      <p:cBhvr>
                                        <p:cTn id="11" dur="1" fill="hold">
                                          <p:stCondLst>
                                            <p:cond delay="0"/>
                                          </p:stCondLst>
                                        </p:cTn>
                                        <p:tgtEl>
                                          <p:spTgt spid="206853">
                                            <p:txEl>
                                              <p:pRg st="2" end="2"/>
                                            </p:txEl>
                                          </p:spTgt>
                                        </p:tgtEl>
                                        <p:attrNameLst>
                                          <p:attrName>style.visibility</p:attrName>
                                        </p:attrNameLst>
                                      </p:cBhvr>
                                      <p:to>
                                        <p:strVal val="visible"/>
                                      </p:to>
                                    </p:set>
                                    <p:animEffect transition="in" filter="fade">
                                      <p:cBhvr>
                                        <p:cTn id="12" dur="1000"/>
                                        <p:tgtEl>
                                          <p:spTgt spid="206853">
                                            <p:txEl>
                                              <p:pRg st="2" end="2"/>
                                            </p:txEl>
                                          </p:spTgt>
                                        </p:tgtEl>
                                      </p:cBhvr>
                                    </p:animEffect>
                                    <p:anim calcmode="lin" valueType="num">
                                      <p:cBhvr>
                                        <p:cTn id="13" dur="1000" fill="hold"/>
                                        <p:tgtEl>
                                          <p:spTgt spid="20685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206853">
                                            <p:txEl>
                                              <p:pRg st="2" end="2"/>
                                            </p:txEl>
                                          </p:spTgt>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iterate type="wd">
                                    <p:tmPct val="10000"/>
                                  </p:iterate>
                                  <p:childTnLst>
                                    <p:set>
                                      <p:cBhvr>
                                        <p:cTn id="16" dur="1" fill="hold">
                                          <p:stCondLst>
                                            <p:cond delay="0"/>
                                          </p:stCondLst>
                                        </p:cTn>
                                        <p:tgtEl>
                                          <p:spTgt spid="206853">
                                            <p:txEl>
                                              <p:pRg st="3" end="3"/>
                                            </p:txEl>
                                          </p:spTgt>
                                        </p:tgtEl>
                                        <p:attrNameLst>
                                          <p:attrName>style.visibility</p:attrName>
                                        </p:attrNameLst>
                                      </p:cBhvr>
                                      <p:to>
                                        <p:strVal val="visible"/>
                                      </p:to>
                                    </p:set>
                                    <p:animEffect transition="in" filter="fade">
                                      <p:cBhvr>
                                        <p:cTn id="17" dur="1000"/>
                                        <p:tgtEl>
                                          <p:spTgt spid="206853">
                                            <p:txEl>
                                              <p:pRg st="3" end="3"/>
                                            </p:txEl>
                                          </p:spTgt>
                                        </p:tgtEl>
                                      </p:cBhvr>
                                    </p:animEffect>
                                    <p:anim calcmode="lin" valueType="num">
                                      <p:cBhvr>
                                        <p:cTn id="18" dur="1000" fill="hold"/>
                                        <p:tgtEl>
                                          <p:spTgt spid="20685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206853">
                                            <p:txEl>
                                              <p:pRg st="3" end="3"/>
                                            </p:txEl>
                                          </p:spTgt>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iterate type="wd">
                                    <p:tmPct val="10000"/>
                                  </p:iterate>
                                  <p:childTnLst>
                                    <p:set>
                                      <p:cBhvr>
                                        <p:cTn id="21" dur="1" fill="hold">
                                          <p:stCondLst>
                                            <p:cond delay="0"/>
                                          </p:stCondLst>
                                        </p:cTn>
                                        <p:tgtEl>
                                          <p:spTgt spid="206853">
                                            <p:txEl>
                                              <p:pRg st="4" end="4"/>
                                            </p:txEl>
                                          </p:spTgt>
                                        </p:tgtEl>
                                        <p:attrNameLst>
                                          <p:attrName>style.visibility</p:attrName>
                                        </p:attrNameLst>
                                      </p:cBhvr>
                                      <p:to>
                                        <p:strVal val="visible"/>
                                      </p:to>
                                    </p:set>
                                    <p:animEffect transition="in" filter="fade">
                                      <p:cBhvr>
                                        <p:cTn id="22" dur="1000"/>
                                        <p:tgtEl>
                                          <p:spTgt spid="206853">
                                            <p:txEl>
                                              <p:pRg st="4" end="4"/>
                                            </p:txEl>
                                          </p:spTgt>
                                        </p:tgtEl>
                                      </p:cBhvr>
                                    </p:animEffect>
                                    <p:anim calcmode="lin" valueType="num">
                                      <p:cBhvr>
                                        <p:cTn id="23" dur="1000" fill="hold"/>
                                        <p:tgtEl>
                                          <p:spTgt spid="206853">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206853">
                                            <p:txEl>
                                              <p:pRg st="4" end="4"/>
                                            </p:txEl>
                                          </p:spTgt>
                                        </p:tgtEl>
                                        <p:attrNameLst>
                                          <p:attrName>ppt_y</p:attrName>
                                        </p:attrNameLst>
                                      </p:cBhvr>
                                      <p:tavLst>
                                        <p:tav tm="0">
                                          <p:val>
                                            <p:strVal val="#ppt_y-.1"/>
                                          </p:val>
                                        </p:tav>
                                        <p:tav tm="100000">
                                          <p:val>
                                            <p:strVal val="#ppt_y"/>
                                          </p:val>
                                        </p:tav>
                                      </p:tavLst>
                                    </p:anim>
                                  </p:childTnLst>
                                </p:cTn>
                              </p:par>
                              <p:par>
                                <p:cTn id="25" presetID="47" presetClass="entr" presetSubtype="0" fill="hold" nodeType="withEffect">
                                  <p:stCondLst>
                                    <p:cond delay="0"/>
                                  </p:stCondLst>
                                  <p:iterate type="wd">
                                    <p:tmPct val="10000"/>
                                  </p:iterate>
                                  <p:childTnLst>
                                    <p:set>
                                      <p:cBhvr>
                                        <p:cTn id="26" dur="1" fill="hold">
                                          <p:stCondLst>
                                            <p:cond delay="0"/>
                                          </p:stCondLst>
                                        </p:cTn>
                                        <p:tgtEl>
                                          <p:spTgt spid="206853">
                                            <p:txEl>
                                              <p:pRg st="5" end="5"/>
                                            </p:txEl>
                                          </p:spTgt>
                                        </p:tgtEl>
                                        <p:attrNameLst>
                                          <p:attrName>style.visibility</p:attrName>
                                        </p:attrNameLst>
                                      </p:cBhvr>
                                      <p:to>
                                        <p:strVal val="visible"/>
                                      </p:to>
                                    </p:set>
                                    <p:animEffect transition="in" filter="fade">
                                      <p:cBhvr>
                                        <p:cTn id="27" dur="1000"/>
                                        <p:tgtEl>
                                          <p:spTgt spid="206853">
                                            <p:txEl>
                                              <p:pRg st="5" end="5"/>
                                            </p:txEl>
                                          </p:spTgt>
                                        </p:tgtEl>
                                      </p:cBhvr>
                                    </p:animEffect>
                                    <p:anim calcmode="lin" valueType="num">
                                      <p:cBhvr>
                                        <p:cTn id="28" dur="1000" fill="hold"/>
                                        <p:tgtEl>
                                          <p:spTgt spid="206853">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206853">
                                            <p:txEl>
                                              <p:pRg st="5" end="5"/>
                                            </p:txEl>
                                          </p:spTgt>
                                        </p:tgtEl>
                                        <p:attrNameLst>
                                          <p:attrName>ppt_y</p:attrName>
                                        </p:attrNameLst>
                                      </p:cBhvr>
                                      <p:tavLst>
                                        <p:tav tm="0">
                                          <p:val>
                                            <p:strVal val="#ppt_y-.1"/>
                                          </p:val>
                                        </p:tav>
                                        <p:tav tm="100000">
                                          <p:val>
                                            <p:strVal val="#ppt_y"/>
                                          </p:val>
                                        </p:tav>
                                      </p:tavLst>
                                    </p:anim>
                                  </p:childTnLst>
                                </p:cTn>
                              </p:par>
                              <p:par>
                                <p:cTn id="30" presetID="47" presetClass="entr" presetSubtype="0" fill="hold" nodeType="withEffect">
                                  <p:stCondLst>
                                    <p:cond delay="0"/>
                                  </p:stCondLst>
                                  <p:iterate type="wd">
                                    <p:tmPct val="10000"/>
                                  </p:iterate>
                                  <p:childTnLst>
                                    <p:set>
                                      <p:cBhvr>
                                        <p:cTn id="31" dur="1" fill="hold">
                                          <p:stCondLst>
                                            <p:cond delay="0"/>
                                          </p:stCondLst>
                                        </p:cTn>
                                        <p:tgtEl>
                                          <p:spTgt spid="206853">
                                            <p:txEl>
                                              <p:pRg st="6" end="6"/>
                                            </p:txEl>
                                          </p:spTgt>
                                        </p:tgtEl>
                                        <p:attrNameLst>
                                          <p:attrName>style.visibility</p:attrName>
                                        </p:attrNameLst>
                                      </p:cBhvr>
                                      <p:to>
                                        <p:strVal val="visible"/>
                                      </p:to>
                                    </p:set>
                                    <p:animEffect transition="in" filter="fade">
                                      <p:cBhvr>
                                        <p:cTn id="32" dur="1000"/>
                                        <p:tgtEl>
                                          <p:spTgt spid="206853">
                                            <p:txEl>
                                              <p:pRg st="6" end="6"/>
                                            </p:txEl>
                                          </p:spTgt>
                                        </p:tgtEl>
                                      </p:cBhvr>
                                    </p:animEffect>
                                    <p:anim calcmode="lin" valueType="num">
                                      <p:cBhvr>
                                        <p:cTn id="33" dur="1000" fill="hold"/>
                                        <p:tgtEl>
                                          <p:spTgt spid="206853">
                                            <p:txEl>
                                              <p:pRg st="6" end="6"/>
                                            </p:txEl>
                                          </p:spTgt>
                                        </p:tgtEl>
                                        <p:attrNameLst>
                                          <p:attrName>ppt_x</p:attrName>
                                        </p:attrNameLst>
                                      </p:cBhvr>
                                      <p:tavLst>
                                        <p:tav tm="0">
                                          <p:val>
                                            <p:strVal val="#ppt_x"/>
                                          </p:val>
                                        </p:tav>
                                        <p:tav tm="100000">
                                          <p:val>
                                            <p:strVal val="#ppt_x"/>
                                          </p:val>
                                        </p:tav>
                                      </p:tavLst>
                                    </p:anim>
                                    <p:anim calcmode="lin" valueType="num">
                                      <p:cBhvr>
                                        <p:cTn id="34" dur="1000" fill="hold"/>
                                        <p:tgtEl>
                                          <p:spTgt spid="20685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7876" name="Rectangle 2"/>
          <p:cNvSpPr>
            <a:spLocks noGrp="1" noChangeArrowheads="1"/>
          </p:cNvSpPr>
          <p:nvPr>
            <p:ph type="title"/>
          </p:nvPr>
        </p:nvSpPr>
        <p:spPr/>
        <p:txBody>
          <a:bodyPr/>
          <a:lstStyle/>
          <a:p>
            <a:pPr algn="ctr" rtl="1" eaLnBrk="1" hangingPunct="1"/>
            <a:r>
              <a:rPr lang="fa-IR" b="1" dirty="0" smtClean="0">
                <a:cs typeface="B Mitra" panose="00000400000000000000" pitchFamily="2" charset="-78"/>
              </a:rPr>
              <a:t> </a:t>
            </a:r>
            <a:r>
              <a:rPr lang="fa-IR" sz="3200" b="1" dirty="0" smtClean="0">
                <a:cs typeface="B Mitra" panose="00000400000000000000" pitchFamily="2" charset="-78"/>
              </a:rPr>
              <a:t>خشكي دهان در سالمندان</a:t>
            </a:r>
            <a:endParaRPr lang="en-US" sz="3200" b="1" dirty="0" smtClean="0">
              <a:cs typeface="B Mitra" panose="00000400000000000000" pitchFamily="2" charset="-78"/>
            </a:endParaRPr>
          </a:p>
        </p:txBody>
      </p:sp>
      <p:sp>
        <p:nvSpPr>
          <p:cNvPr id="207877" name="Rectangle 3"/>
          <p:cNvSpPr>
            <a:spLocks noGrp="1" noChangeArrowheads="1"/>
          </p:cNvSpPr>
          <p:nvPr>
            <p:ph idx="1"/>
          </p:nvPr>
        </p:nvSpPr>
        <p:spPr>
          <a:xfrm>
            <a:off x="263525" y="1484313"/>
            <a:ext cx="7188795" cy="5184775"/>
          </a:xfrm>
        </p:spPr>
        <p:txBody>
          <a:bodyPr/>
          <a:lstStyle/>
          <a:p>
            <a:pPr algn="ctr" rtl="1" eaLnBrk="1" hangingPunct="1">
              <a:buFontTx/>
              <a:buNone/>
            </a:pPr>
            <a:r>
              <a:rPr lang="fa-IR" sz="2400" b="1" dirty="0" smtClean="0">
                <a:solidFill>
                  <a:schemeClr val="accent3"/>
                </a:solidFill>
                <a:cs typeface="B Nazanin" panose="00000400000000000000" pitchFamily="2" charset="-78"/>
              </a:rPr>
              <a:t> راههاي كاهش عوارض خشكي دهان   </a:t>
            </a:r>
          </a:p>
          <a:p>
            <a:pPr algn="r" rtl="1" eaLnBrk="1" hangingPunct="1"/>
            <a:r>
              <a:rPr lang="fa-IR" b="1" dirty="0" smtClean="0">
                <a:cs typeface="B Nazanin" panose="00000400000000000000" pitchFamily="2" charset="-78"/>
              </a:rPr>
              <a:t> استفاده از مسواك و نخ دندان حداقل دو بار در روز ( حتماً يكبار قبل از خواب )</a:t>
            </a:r>
          </a:p>
          <a:p>
            <a:pPr algn="r" rtl="1" eaLnBrk="1" hangingPunct="1"/>
            <a:r>
              <a:rPr lang="fa-IR" b="1" dirty="0" smtClean="0">
                <a:cs typeface="B Nazanin" panose="00000400000000000000" pitchFamily="2" charset="-78"/>
              </a:rPr>
              <a:t> استفاده از فلورايد </a:t>
            </a:r>
          </a:p>
          <a:p>
            <a:pPr algn="r" rtl="1" eaLnBrk="1" hangingPunct="1"/>
            <a:r>
              <a:rPr lang="fa-IR" b="1" dirty="0" smtClean="0">
                <a:cs typeface="B Nazanin" panose="00000400000000000000" pitchFamily="2" charset="-78"/>
              </a:rPr>
              <a:t>محلولهایي بعنوان بزاق مصنوعي</a:t>
            </a:r>
          </a:p>
          <a:p>
            <a:pPr algn="r" rtl="1" eaLnBrk="1" hangingPunct="1"/>
            <a:r>
              <a:rPr lang="fa-IR" b="1" dirty="0" smtClean="0">
                <a:cs typeface="B Nazanin" panose="00000400000000000000" pitchFamily="2" charset="-78"/>
              </a:rPr>
              <a:t> مصرف حداقل 6 تا 8 ليوان مايعات ساده در روز </a:t>
            </a:r>
          </a:p>
          <a:p>
            <a:pPr algn="r" rtl="1" eaLnBrk="1" hangingPunct="1"/>
            <a:r>
              <a:rPr lang="fa-IR" b="1" dirty="0" smtClean="0">
                <a:cs typeface="B Nazanin" panose="00000400000000000000" pitchFamily="2" charset="-78"/>
              </a:rPr>
              <a:t> عدم استفاده از سيگار و ساير انواع دخانيات</a:t>
            </a:r>
          </a:p>
          <a:p>
            <a:pPr algn="r" rtl="1" eaLnBrk="1" hangingPunct="1"/>
            <a:r>
              <a:rPr lang="fa-IR" b="1" dirty="0" smtClean="0">
                <a:cs typeface="B Nazanin" panose="00000400000000000000" pitchFamily="2" charset="-78"/>
              </a:rPr>
              <a:t>استفاده از محلول آب نمك رقيق چندين بار در روز</a:t>
            </a:r>
          </a:p>
          <a:p>
            <a:pPr algn="r" rtl="1" eaLnBrk="1" hangingPunct="1"/>
            <a:r>
              <a:rPr lang="fa-IR" b="1" dirty="0" smtClean="0">
                <a:cs typeface="B Nazanin" panose="00000400000000000000" pitchFamily="2" charset="-78"/>
              </a:rPr>
              <a:t> استفاده از آدامس بدون قند   </a:t>
            </a:r>
            <a:r>
              <a:rPr lang="fa-IR" dirty="0" smtClean="0">
                <a:cs typeface="B Nazanin" panose="00000400000000000000" pitchFamily="2" charset="-78"/>
              </a:rPr>
              <a:t> </a:t>
            </a:r>
            <a:endParaRPr lang="en-US" dirty="0" smtClean="0">
              <a:cs typeface="B Nazanin" panose="00000400000000000000" pitchFamily="2" charset="-78"/>
            </a:endParaRPr>
          </a:p>
        </p:txBody>
      </p:sp>
      <p:sp>
        <p:nvSpPr>
          <p:cNvPr id="20787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43E9334-C536-451B-A16D-E7F48003C743}" type="slidenum">
              <a:rPr lang="ar-SA">
                <a:latin typeface="_PDMS_Saleem_QuranFont" panose="02010000000000000000" pitchFamily="2" charset="-78"/>
                <a:cs typeface="_PDMS_Saleem_QuranFont" panose="02010000000000000000" pitchFamily="2" charset="-78"/>
              </a:rPr>
              <a:pPr eaLnBrk="1" hangingPunct="1"/>
              <a:t>187</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p:transition spd="slow">
    <p:push dir="u"/>
  </p:transition>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8900" name="Rectangle 2"/>
          <p:cNvSpPr>
            <a:spLocks noGrp="1" noChangeArrowheads="1"/>
          </p:cNvSpPr>
          <p:nvPr>
            <p:ph type="title"/>
          </p:nvPr>
        </p:nvSpPr>
        <p:spPr>
          <a:xfrm>
            <a:off x="457200" y="548680"/>
            <a:ext cx="6347713" cy="1320800"/>
          </a:xfrm>
        </p:spPr>
        <p:txBody>
          <a:bodyPr>
            <a:normAutofit/>
          </a:bodyPr>
          <a:lstStyle/>
          <a:p>
            <a:pPr algn="ctr" rtl="1" eaLnBrk="1" hangingPunct="1"/>
            <a:r>
              <a:rPr lang="fa-IR" sz="3200" b="1" dirty="0" smtClean="0">
                <a:cs typeface="B Mitra" panose="00000400000000000000" pitchFamily="2" charset="-78"/>
              </a:rPr>
              <a:t>پروتز هاي دنداني</a:t>
            </a:r>
            <a:endParaRPr lang="en-US" sz="3200" b="1" dirty="0" smtClean="0">
              <a:cs typeface="B Mitra" panose="00000400000000000000" pitchFamily="2" charset="-78"/>
            </a:endParaRPr>
          </a:p>
        </p:txBody>
      </p:sp>
      <p:sp>
        <p:nvSpPr>
          <p:cNvPr id="208901" name="Rectangle 3"/>
          <p:cNvSpPr>
            <a:spLocks noGrp="1" noChangeArrowheads="1"/>
          </p:cNvSpPr>
          <p:nvPr>
            <p:ph idx="1"/>
          </p:nvPr>
        </p:nvSpPr>
        <p:spPr>
          <a:xfrm>
            <a:off x="457200" y="1600201"/>
            <a:ext cx="6635079" cy="3629000"/>
          </a:xfrm>
        </p:spPr>
        <p:txBody>
          <a:bodyPr>
            <a:normAutofit/>
          </a:bodyPr>
          <a:lstStyle/>
          <a:p>
            <a:pPr algn="r" rtl="1" eaLnBrk="1" hangingPunct="1">
              <a:lnSpc>
                <a:spcPct val="150000"/>
              </a:lnSpc>
            </a:pPr>
            <a:r>
              <a:rPr lang="fa-IR" sz="2000" b="1" dirty="0" smtClean="0">
                <a:cs typeface="B Nazanin" panose="00000400000000000000" pitchFamily="2" charset="-78"/>
              </a:rPr>
              <a:t>پروتز يك جانشين براي عضو يا بافت از دست رفته است كه به منظور تأمين زيبایي يا كارایي آن عضو يا هر دو استفاده مي شود </a:t>
            </a:r>
          </a:p>
          <a:p>
            <a:pPr algn="r" rtl="1" eaLnBrk="1" hangingPunct="1">
              <a:lnSpc>
                <a:spcPct val="150000"/>
              </a:lnSpc>
            </a:pPr>
            <a:r>
              <a:rPr lang="fa-IR" sz="2000" b="1" dirty="0" smtClean="0">
                <a:cs typeface="B Nazanin" panose="00000400000000000000" pitchFamily="2" charset="-78"/>
              </a:rPr>
              <a:t> پروتز دنداني جانشين مصنوعي براي يك ، چند يا تمام دندانهاي از دست رفته ميباشد كه جهت تأمين كار دندانها و زيبایي فك وصورت استفاده مي شود</a:t>
            </a:r>
            <a:r>
              <a:rPr lang="fa-IR" sz="2000" dirty="0" smtClean="0">
                <a:cs typeface="B Nazanin" panose="00000400000000000000" pitchFamily="2" charset="-78"/>
              </a:rPr>
              <a:t> </a:t>
            </a:r>
            <a:endParaRPr lang="en-US" sz="2000" dirty="0" smtClean="0">
              <a:cs typeface="B Nazanin" panose="00000400000000000000" pitchFamily="2" charset="-78"/>
            </a:endParaRPr>
          </a:p>
        </p:txBody>
      </p:sp>
      <p:sp>
        <p:nvSpPr>
          <p:cNvPr id="20889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CC0AEFF-BAB8-4289-992B-32A174FB42DE}" type="slidenum">
              <a:rPr lang="ar-SA">
                <a:latin typeface="_PDMS_Saleem_QuranFont" panose="02010000000000000000" pitchFamily="2" charset="-78"/>
                <a:cs typeface="_PDMS_Saleem_QuranFont" panose="02010000000000000000" pitchFamily="2" charset="-78"/>
              </a:rPr>
              <a:pPr eaLnBrk="1" hangingPunct="1"/>
              <a:t>188</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9924" name="Rectangle 2"/>
          <p:cNvSpPr>
            <a:spLocks noGrp="1" noChangeArrowheads="1"/>
          </p:cNvSpPr>
          <p:nvPr>
            <p:ph type="title"/>
          </p:nvPr>
        </p:nvSpPr>
        <p:spPr/>
        <p:txBody>
          <a:bodyPr>
            <a:normAutofit/>
          </a:bodyPr>
          <a:lstStyle/>
          <a:p>
            <a:pPr algn="ctr"/>
            <a:r>
              <a:rPr lang="fa-IR" sz="3200" b="1" dirty="0">
                <a:cs typeface="B Mitra" panose="00000400000000000000" pitchFamily="2" charset="-78"/>
              </a:rPr>
              <a:t>انواع پروتزهاي دنداني</a:t>
            </a:r>
            <a:endParaRPr lang="en-US" sz="3200" b="1" dirty="0">
              <a:cs typeface="B Mitra" panose="00000400000000000000" pitchFamily="2" charset="-78"/>
            </a:endParaRPr>
          </a:p>
        </p:txBody>
      </p:sp>
      <p:sp>
        <p:nvSpPr>
          <p:cNvPr id="209925" name="Rectangle 3"/>
          <p:cNvSpPr>
            <a:spLocks noGrp="1" noChangeArrowheads="1"/>
          </p:cNvSpPr>
          <p:nvPr>
            <p:ph idx="1"/>
          </p:nvPr>
        </p:nvSpPr>
        <p:spPr>
          <a:xfrm>
            <a:off x="457200" y="1412776"/>
            <a:ext cx="6500112" cy="4525963"/>
          </a:xfrm>
        </p:spPr>
        <p:txBody>
          <a:bodyPr>
            <a:normAutofit/>
          </a:bodyPr>
          <a:lstStyle/>
          <a:p>
            <a:pPr algn="ctr" rtl="1" eaLnBrk="1" hangingPunct="1">
              <a:buFontTx/>
              <a:buNone/>
            </a:pPr>
            <a:r>
              <a:rPr lang="fa-IR" sz="2800" b="1" dirty="0" smtClean="0">
                <a:solidFill>
                  <a:schemeClr val="accent3"/>
                </a:solidFill>
                <a:cs typeface="B Nazanin" panose="00000400000000000000" pitchFamily="2" charset="-78"/>
              </a:rPr>
              <a:t>پروتزهای متحرك</a:t>
            </a:r>
          </a:p>
          <a:p>
            <a:pPr algn="r" rtl="1" eaLnBrk="1" hangingPunct="1"/>
            <a:r>
              <a:rPr lang="fa-IR" sz="2400" b="1" dirty="0" smtClean="0">
                <a:cs typeface="B Nazanin" panose="00000400000000000000" pitchFamily="2" charset="-78"/>
              </a:rPr>
              <a:t> بيمار ميتواند آنرا از دهان خارج كند</a:t>
            </a:r>
          </a:p>
          <a:p>
            <a:pPr algn="r" rtl="1" eaLnBrk="1" hangingPunct="1"/>
            <a:r>
              <a:rPr lang="fa-IR" sz="2400" b="1" dirty="0" smtClean="0">
                <a:cs typeface="B Nazanin" panose="00000400000000000000" pitchFamily="2" charset="-78"/>
              </a:rPr>
              <a:t> دو نوع دارد: </a:t>
            </a:r>
          </a:p>
          <a:p>
            <a:pPr marL="457200" indent="-457200">
              <a:buFont typeface="+mj-lt"/>
              <a:buAutoNum type="arabicPeriod"/>
            </a:pPr>
            <a:r>
              <a:rPr lang="fa-IR" sz="2400" b="1" dirty="0" smtClean="0">
                <a:cs typeface="B Nazanin" panose="00000400000000000000" pitchFamily="2" charset="-78"/>
              </a:rPr>
              <a:t>كامل( </a:t>
            </a:r>
            <a:r>
              <a:rPr lang="fa-IR" sz="2400" b="1" dirty="0">
                <a:solidFill>
                  <a:prstClr val="black">
                    <a:lumMod val="75000"/>
                    <a:lumOff val="25000"/>
                  </a:prstClr>
                </a:solidFill>
                <a:cs typeface="B Nazanin" panose="00000400000000000000" pitchFamily="2" charset="-78"/>
              </a:rPr>
              <a:t>دست </a:t>
            </a:r>
            <a:r>
              <a:rPr lang="fa-IR" sz="2400" b="1" dirty="0" smtClean="0">
                <a:solidFill>
                  <a:prstClr val="black">
                    <a:lumMod val="75000"/>
                    <a:lumOff val="25000"/>
                  </a:prstClr>
                </a:solidFill>
                <a:cs typeface="B Nazanin" panose="00000400000000000000" pitchFamily="2" charset="-78"/>
              </a:rPr>
              <a:t>دندان) </a:t>
            </a:r>
            <a:r>
              <a:rPr lang="fa-IR" sz="2400" b="1" dirty="0">
                <a:solidFill>
                  <a:prstClr val="black">
                    <a:lumMod val="75000"/>
                    <a:lumOff val="25000"/>
                  </a:prstClr>
                </a:solidFill>
                <a:cs typeface="B Nazanin" panose="00000400000000000000" pitchFamily="2" charset="-78"/>
              </a:rPr>
              <a:t>: وقتي بيمار كليه دندانهاي هر دو فك را از دست داده باشد </a:t>
            </a:r>
            <a:endParaRPr lang="fa-IR" sz="2400" b="1" dirty="0" smtClean="0">
              <a:cs typeface="B Nazanin" panose="00000400000000000000" pitchFamily="2" charset="-78"/>
            </a:endParaRPr>
          </a:p>
          <a:p>
            <a:pPr marL="457200" indent="-457200" algn="r" rtl="1" eaLnBrk="1" hangingPunct="1">
              <a:buFont typeface="+mj-lt"/>
              <a:buAutoNum type="arabicPeriod"/>
            </a:pPr>
            <a:r>
              <a:rPr lang="fa-IR" sz="2400" b="1" dirty="0" smtClean="0">
                <a:cs typeface="B Nazanin" panose="00000400000000000000" pitchFamily="2" charset="-78"/>
              </a:rPr>
              <a:t>  ناكامل ( پارسيل – زمانيكه تعدادي از دندانها را از دست داده ) </a:t>
            </a:r>
          </a:p>
          <a:p>
            <a:pPr marL="0" indent="0" algn="r" rtl="1" eaLnBrk="1" hangingPunct="1">
              <a:buNone/>
            </a:pPr>
            <a:endParaRPr lang="en-US" sz="2400" dirty="0" smtClean="0">
              <a:cs typeface="B Nazanin" panose="00000400000000000000" pitchFamily="2" charset="-78"/>
            </a:endParaRPr>
          </a:p>
        </p:txBody>
      </p:sp>
      <p:sp>
        <p:nvSpPr>
          <p:cNvPr id="20992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4DC66F3-A794-40F1-8B4E-E157D0AFD97F}" type="slidenum">
              <a:rPr lang="ar-SA">
                <a:latin typeface="_PDMS_Saleem_QuranFont" panose="02010000000000000000" pitchFamily="2" charset="-78"/>
                <a:cs typeface="_PDMS_Saleem_QuranFont" panose="02010000000000000000" pitchFamily="2" charset="-78"/>
              </a:rPr>
              <a:pPr eaLnBrk="1" hangingPunct="1"/>
              <a:t>189</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436226" name="Group 2"/>
          <p:cNvGraphicFramePr>
            <a:graphicFrameLocks noGrp="1"/>
          </p:cNvGraphicFramePr>
          <p:nvPr>
            <p:ph/>
            <p:extLst>
              <p:ext uri="{D42A27DB-BD31-4B8C-83A1-F6EECF244321}">
                <p14:modId xmlns:p14="http://schemas.microsoft.com/office/powerpoint/2010/main" val="1200205646"/>
              </p:ext>
            </p:extLst>
          </p:nvPr>
        </p:nvGraphicFramePr>
        <p:xfrm>
          <a:off x="179512" y="548680"/>
          <a:ext cx="7164292" cy="5832648"/>
        </p:xfrm>
        <a:graphic>
          <a:graphicData uri="http://schemas.openxmlformats.org/drawingml/2006/table">
            <a:tbl>
              <a:tblPr/>
              <a:tblGrid>
                <a:gridCol w="802661"/>
                <a:gridCol w="802661"/>
                <a:gridCol w="802661"/>
                <a:gridCol w="802661"/>
                <a:gridCol w="802661"/>
                <a:gridCol w="802661"/>
                <a:gridCol w="802661"/>
                <a:gridCol w="718077"/>
                <a:gridCol w="827588"/>
              </a:tblGrid>
              <a:tr h="833950">
                <a:tc gridSpan="9">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lang="fa-IR" sz="3600" b="1" kern="1200" dirty="0" smtClean="0">
                          <a:solidFill>
                            <a:schemeClr val="accent1"/>
                          </a:solidFill>
                          <a:latin typeface="+mj-lt"/>
                          <a:ea typeface="+mj-ea"/>
                          <a:cs typeface="B Mitra" panose="00000400000000000000" pitchFamily="2" charset="-78"/>
                        </a:rPr>
                        <a:t>جدول رويش دندانهاي دائمي</a:t>
                      </a:r>
                      <a:endParaRPr lang="en-US" sz="3600" b="1" kern="1200" dirty="0" smtClean="0">
                        <a:solidFill>
                          <a:schemeClr val="accent1"/>
                        </a:solidFill>
                        <a:latin typeface="+mj-lt"/>
                        <a:ea typeface="+mj-ea"/>
                        <a:cs typeface="B Mitra" panose="00000400000000000000" pitchFamily="2" charset="-78"/>
                      </a:endParaRPr>
                    </a:p>
                  </a:txBody>
                  <a:tcPr marT="45719" marB="45719"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658686">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آسياي</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سوم</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kern="1200" cap="none" normalizeH="0" baseline="0" dirty="0" smtClean="0">
                          <a:ln>
                            <a:noFill/>
                          </a:ln>
                          <a:solidFill>
                            <a:srgbClr val="3399FF"/>
                          </a:solidFill>
                          <a:effectLst/>
                          <a:latin typeface="_PDMS_Saleem_QuranFont" panose="02010000000000000000" pitchFamily="2" charset="-78"/>
                          <a:ea typeface="+mn-ea"/>
                          <a:cs typeface="_PDMS_Saleem_QuranFont" panose="02010000000000000000" pitchFamily="2" charset="-78"/>
                        </a:rPr>
                        <a:t>(عقل)</a:t>
                      </a:r>
                      <a:endParaRPr kumimoji="0" lang="en-US" sz="2000" b="0" i="0" u="none" strike="noStrike" kern="1200" cap="none" normalizeH="0" baseline="0" dirty="0" smtClean="0">
                        <a:ln>
                          <a:noFill/>
                        </a:ln>
                        <a:solidFill>
                          <a:srgbClr val="3399FF"/>
                        </a:solidFill>
                        <a:effectLst/>
                        <a:latin typeface="_PDMS_Saleem_QuranFont" panose="02010000000000000000" pitchFamily="2" charset="-78"/>
                        <a:ea typeface="+mn-ea"/>
                        <a:cs typeface="_PDMS_Saleem_QuranFont" panose="02010000000000000000" pitchFamily="2" charset="-78"/>
                      </a:endParaRPr>
                    </a:p>
                  </a:txBody>
                  <a:tcPr marT="45719" marB="457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آسياي</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دوم</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800" b="0" i="0" u="none" strike="noStrike" kern="1200" cap="none" normalizeH="0" baseline="0" dirty="0" smtClean="0">
                          <a:ln>
                            <a:noFill/>
                          </a:ln>
                          <a:solidFill>
                            <a:srgbClr val="3399FF"/>
                          </a:solidFill>
                          <a:effectLst/>
                          <a:latin typeface="_PDMS_Saleem_QuranFont" panose="02010000000000000000" pitchFamily="2" charset="-78"/>
                          <a:ea typeface="+mn-ea"/>
                          <a:cs typeface="_PDMS_Saleem_QuranFont" panose="02010000000000000000" pitchFamily="2" charset="-78"/>
                        </a:rPr>
                        <a:t>7</a:t>
                      </a:r>
                      <a:endParaRPr kumimoji="0" lang="en-US" sz="2800" b="0" i="0" u="none" strike="noStrike" kern="1200" cap="none" normalizeH="0" baseline="0" dirty="0" smtClean="0">
                        <a:ln>
                          <a:noFill/>
                        </a:ln>
                        <a:solidFill>
                          <a:srgbClr val="3399FF"/>
                        </a:solidFill>
                        <a:effectLst/>
                        <a:latin typeface="_PDMS_Saleem_QuranFont" panose="02010000000000000000" pitchFamily="2" charset="-78"/>
                        <a:ea typeface="+mn-ea"/>
                        <a:cs typeface="_PDMS_Saleem_QuranFont" panose="02010000000000000000" pitchFamily="2" charset="-78"/>
                      </a:endParaRPr>
                    </a:p>
                  </a:txBody>
                  <a:tcPr marT="45719" marB="457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آسياي</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اول</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800" b="0" i="0" u="none" strike="noStrike" kern="1200" cap="none" normalizeH="0" baseline="0" dirty="0" smtClean="0">
                          <a:ln>
                            <a:noFill/>
                          </a:ln>
                          <a:solidFill>
                            <a:srgbClr val="3399FF"/>
                          </a:solidFill>
                          <a:effectLst/>
                          <a:latin typeface="_PDMS_Saleem_QuranFont" panose="02010000000000000000" pitchFamily="2" charset="-78"/>
                          <a:ea typeface="+mn-ea"/>
                          <a:cs typeface="_PDMS_Saleem_QuranFont" panose="02010000000000000000" pitchFamily="2" charset="-78"/>
                        </a:rPr>
                        <a:t>6</a:t>
                      </a:r>
                      <a:endParaRPr kumimoji="0" lang="en-US" sz="2800" b="0" i="0" u="none" strike="noStrike" kern="1200" cap="none" normalizeH="0" baseline="0" dirty="0" smtClean="0">
                        <a:ln>
                          <a:noFill/>
                        </a:ln>
                        <a:solidFill>
                          <a:srgbClr val="3399FF"/>
                        </a:solidFill>
                        <a:effectLst/>
                        <a:latin typeface="_PDMS_Saleem_QuranFont" panose="02010000000000000000" pitchFamily="2" charset="-78"/>
                        <a:ea typeface="+mn-ea"/>
                        <a:cs typeface="_PDMS_Saleem_QuranFont" panose="02010000000000000000" pitchFamily="2" charset="-78"/>
                      </a:endParaRPr>
                    </a:p>
                  </a:txBody>
                  <a:tcPr marT="45719" marB="457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آسياي</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كوچك </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800" b="0" i="0" u="none" strike="noStrike" kern="1200" cap="none" normalizeH="0" baseline="0" dirty="0" smtClean="0">
                          <a:ln>
                            <a:noFill/>
                          </a:ln>
                          <a:solidFill>
                            <a:srgbClr val="3399FF"/>
                          </a:solidFill>
                          <a:effectLst/>
                          <a:latin typeface="_PDMS_Saleem_QuranFont" panose="02010000000000000000" pitchFamily="2" charset="-78"/>
                          <a:ea typeface="+mn-ea"/>
                          <a:cs typeface="_PDMS_Saleem_QuranFont" panose="02010000000000000000" pitchFamily="2" charset="-78"/>
                        </a:rPr>
                        <a:t>5</a:t>
                      </a:r>
                      <a:endParaRPr kumimoji="0" lang="en-US" sz="2800" b="0" i="0" u="none" strike="noStrike" kern="1200" cap="none" normalizeH="0" baseline="0" dirty="0" smtClean="0">
                        <a:ln>
                          <a:noFill/>
                        </a:ln>
                        <a:solidFill>
                          <a:srgbClr val="3399FF"/>
                        </a:solidFill>
                        <a:effectLst/>
                        <a:latin typeface="_PDMS_Saleem_QuranFont" panose="02010000000000000000" pitchFamily="2" charset="-78"/>
                        <a:ea typeface="+mn-ea"/>
                        <a:cs typeface="_PDMS_Saleem_QuranFont" panose="02010000000000000000" pitchFamily="2" charset="-78"/>
                      </a:endParaRPr>
                    </a:p>
                  </a:txBody>
                  <a:tcPr marT="45719" marB="457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آسياي</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كوچك</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800" b="0" i="0" u="none" strike="noStrike" kern="1200" cap="none" normalizeH="0" baseline="0" dirty="0" smtClean="0">
                          <a:ln>
                            <a:noFill/>
                          </a:ln>
                          <a:solidFill>
                            <a:srgbClr val="3399FF"/>
                          </a:solidFill>
                          <a:effectLst/>
                          <a:latin typeface="_PDMS_Saleem_QuranFont" panose="02010000000000000000" pitchFamily="2" charset="-78"/>
                          <a:ea typeface="+mn-ea"/>
                          <a:cs typeface="_PDMS_Saleem_QuranFont" panose="02010000000000000000" pitchFamily="2" charset="-78"/>
                        </a:rPr>
                        <a:t>4</a:t>
                      </a:r>
                      <a:endParaRPr kumimoji="0" lang="en-US" sz="2800" b="0" i="0" u="none" strike="noStrike" kern="1200" cap="none" normalizeH="0" baseline="0" dirty="0" smtClean="0">
                        <a:ln>
                          <a:noFill/>
                        </a:ln>
                        <a:solidFill>
                          <a:srgbClr val="3399FF"/>
                        </a:solidFill>
                        <a:effectLst/>
                        <a:latin typeface="_PDMS_Saleem_QuranFont" panose="02010000000000000000" pitchFamily="2" charset="-78"/>
                        <a:ea typeface="+mn-ea"/>
                        <a:cs typeface="_PDMS_Saleem_QuranFont" panose="02010000000000000000" pitchFamily="2" charset="-78"/>
                      </a:endParaRPr>
                    </a:p>
                  </a:txBody>
                  <a:tcPr marT="45719" marB="457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نيش</a:t>
                      </a:r>
                    </a:p>
                    <a:p>
                      <a:pPr marL="0" marR="0" lvl="0" indent="0" algn="ctr" defTabSz="914400" rtl="1" eaLnBrk="1" fontAlgn="base" latinLnBrk="0" hangingPunct="1">
                        <a:lnSpc>
                          <a:spcPct val="100000"/>
                        </a:lnSpc>
                        <a:spcBef>
                          <a:spcPct val="20000"/>
                        </a:spcBef>
                        <a:spcAft>
                          <a:spcPct val="0"/>
                        </a:spcAft>
                        <a:buClrTx/>
                        <a:buSzTx/>
                        <a:buFontTx/>
                        <a:buNone/>
                        <a:tabLst/>
                      </a:pPr>
                      <a:endPar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800" b="0" i="0" u="none" strike="noStrike" kern="1200" cap="none" normalizeH="0" baseline="0" dirty="0" smtClean="0">
                          <a:ln>
                            <a:noFill/>
                          </a:ln>
                          <a:solidFill>
                            <a:srgbClr val="3399FF"/>
                          </a:solidFill>
                          <a:effectLst/>
                          <a:latin typeface="_PDMS_Saleem_QuranFont" panose="02010000000000000000" pitchFamily="2" charset="-78"/>
                          <a:ea typeface="+mn-ea"/>
                          <a:cs typeface="_PDMS_Saleem_QuranFont" panose="02010000000000000000" pitchFamily="2" charset="-78"/>
                        </a:rPr>
                        <a:t>3</a:t>
                      </a:r>
                      <a:endParaRPr kumimoji="0" lang="en-US" sz="2800" b="0" i="0" u="none" strike="noStrike" kern="1200" cap="none" normalizeH="0" baseline="0" dirty="0" smtClean="0">
                        <a:ln>
                          <a:noFill/>
                        </a:ln>
                        <a:solidFill>
                          <a:srgbClr val="3399FF"/>
                        </a:solidFill>
                        <a:effectLst/>
                        <a:latin typeface="_PDMS_Saleem_QuranFont" panose="02010000000000000000" pitchFamily="2" charset="-78"/>
                        <a:ea typeface="+mn-ea"/>
                        <a:cs typeface="_PDMS_Saleem_QuranFont" panose="02010000000000000000" pitchFamily="2" charset="-78"/>
                      </a:endParaRPr>
                    </a:p>
                  </a:txBody>
                  <a:tcPr marT="45719" marB="457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پيش</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طرفي</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800" b="0" i="0" u="none" strike="noStrike" kern="1200" cap="none" normalizeH="0" baseline="0" dirty="0" smtClean="0">
                          <a:ln>
                            <a:noFill/>
                          </a:ln>
                          <a:solidFill>
                            <a:srgbClr val="3399FF"/>
                          </a:solidFill>
                          <a:effectLst/>
                          <a:latin typeface="_PDMS_Saleem_QuranFont" panose="02010000000000000000" pitchFamily="2" charset="-78"/>
                          <a:ea typeface="+mn-ea"/>
                          <a:cs typeface="_PDMS_Saleem_QuranFont" panose="02010000000000000000" pitchFamily="2" charset="-78"/>
                        </a:rPr>
                        <a:t>2</a:t>
                      </a:r>
                      <a:endParaRPr kumimoji="0" lang="en-US" sz="2800" b="0" i="0" u="none" strike="noStrike" kern="1200" cap="none" normalizeH="0" baseline="0" dirty="0" smtClean="0">
                        <a:ln>
                          <a:noFill/>
                        </a:ln>
                        <a:solidFill>
                          <a:srgbClr val="3399FF"/>
                        </a:solidFill>
                        <a:effectLst/>
                        <a:latin typeface="_PDMS_Saleem_QuranFont" panose="02010000000000000000" pitchFamily="2" charset="-78"/>
                        <a:ea typeface="+mn-ea"/>
                        <a:cs typeface="_PDMS_Saleem_QuranFont" panose="02010000000000000000" pitchFamily="2" charset="-78"/>
                      </a:endParaRPr>
                    </a:p>
                  </a:txBody>
                  <a:tcPr marT="45719" marB="457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پيش</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مياني</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800" b="0" i="0" u="none" strike="noStrike" cap="none" normalizeH="0" baseline="0" dirty="0" smtClean="0">
                          <a:ln>
                            <a:noFill/>
                          </a:ln>
                          <a:solidFill>
                            <a:srgbClr val="3399FF"/>
                          </a:solidFill>
                          <a:effectLst/>
                          <a:latin typeface="_PDMS_Saleem_QuranFont" panose="02010000000000000000" pitchFamily="2" charset="-78"/>
                          <a:cs typeface="_PDMS_Saleem_QuranFont" panose="02010000000000000000" pitchFamily="2" charset="-78"/>
                        </a:rPr>
                        <a:t>1</a:t>
                      </a:r>
                      <a:endParaRPr kumimoji="0" lang="en-US" sz="2800" b="0" i="0" u="none" strike="noStrike" cap="none" normalizeH="0" baseline="0" dirty="0" smtClean="0">
                        <a:ln>
                          <a:noFill/>
                        </a:ln>
                        <a:solidFill>
                          <a:srgbClr val="3399FF"/>
                        </a:solidFill>
                        <a:effectLst/>
                        <a:latin typeface="_PDMS_Saleem_QuranFont" panose="02010000000000000000" pitchFamily="2" charset="-78"/>
                        <a:cs typeface="_PDMS_Saleem_QuranFont" panose="02010000000000000000" pitchFamily="2" charset="-78"/>
                      </a:endParaRPr>
                    </a:p>
                  </a:txBody>
                  <a:tcPr marT="45719" marB="457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marT="45719" marB="457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41186">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 17</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21</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سالگي</a:t>
                      </a:r>
                      <a:endParaRPr kumimoji="0" lang="en-US"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marT="45719" marB="457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12</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13</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سالگي</a:t>
                      </a:r>
                      <a:endParaRPr kumimoji="0" lang="en-US"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marT="45719" marB="457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6</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7</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سالگي</a:t>
                      </a:r>
                      <a:endParaRPr kumimoji="0" lang="en-US"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marT="45719" marB="457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10</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12</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سالگي</a:t>
                      </a:r>
                      <a:endParaRPr kumimoji="0" lang="en-US"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marT="45719" marB="457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10</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11</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سالگي</a:t>
                      </a:r>
                      <a:endParaRPr kumimoji="0" lang="en-US"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marT="45719" marB="457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11</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12</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سالگي</a:t>
                      </a:r>
                      <a:endParaRPr kumimoji="0" lang="en-US"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marT="45719" marB="457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8</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9 </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سالگي</a:t>
                      </a:r>
                      <a:endParaRPr kumimoji="0" lang="en-US"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marT="45719" marB="457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7</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8</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سالگي</a:t>
                      </a:r>
                      <a:endParaRPr kumimoji="0" lang="en-US"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marT="45719" marB="457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800" b="1" i="1"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فك</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800" b="1" i="1"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بالا</a:t>
                      </a:r>
                      <a:endParaRPr kumimoji="0" lang="en-US" sz="2800" b="1" i="1"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marT="45719" marB="457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998826">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17</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21</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سالگي</a:t>
                      </a:r>
                      <a:endParaRPr kumimoji="0" lang="en-US"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marT="45719" marB="457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11</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13</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سالگي</a:t>
                      </a:r>
                      <a:endParaRPr kumimoji="0" lang="en-US"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marT="45719" marB="457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6</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7</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سالگي</a:t>
                      </a:r>
                      <a:endParaRPr kumimoji="0" lang="en-US"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marT="45719" marB="457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11</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12</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سالگي</a:t>
                      </a:r>
                      <a:endParaRPr kumimoji="0" lang="en-US"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marT="45719" marB="457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10</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12</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سالگي</a:t>
                      </a:r>
                      <a:endParaRPr kumimoji="0" lang="en-US"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marT="45719" marB="457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9</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10</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سالگي</a:t>
                      </a:r>
                      <a:endParaRPr kumimoji="0" lang="en-US"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marT="45719" marB="457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7</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8</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سالگي</a:t>
                      </a:r>
                    </a:p>
                    <a:p>
                      <a:pPr marL="0" marR="0" lvl="0" indent="0" algn="ctr" defTabSz="914400" rtl="1"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marT="45719" marB="457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6</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7</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سالگي</a:t>
                      </a:r>
                      <a:endParaRPr kumimoji="0" lang="en-US" sz="2000" b="0" i="0"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marT="45719" marB="457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800" b="1" i="1"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فك</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800" b="1" i="1"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rPr>
                        <a:t>پائين</a:t>
                      </a:r>
                      <a:endParaRPr kumimoji="0" lang="en-US" sz="2800" b="1" i="1" u="none" strike="noStrike" cap="none" normalizeH="0" baseline="0" dirty="0" smtClean="0">
                        <a:ln>
                          <a:noFill/>
                        </a:ln>
                        <a:solidFill>
                          <a:schemeClr val="tx1"/>
                        </a:solidFill>
                        <a:effectLst/>
                        <a:latin typeface="_PDMS_Saleem_QuranFont" panose="02010000000000000000" pitchFamily="2" charset="-78"/>
                        <a:cs typeface="_PDMS_Saleem_QuranFont" panose="02010000000000000000" pitchFamily="2" charset="-78"/>
                      </a:endParaRPr>
                    </a:p>
                  </a:txBody>
                  <a:tcPr marT="45719" marB="457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560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3B78A5E-D866-44DA-BA4A-9B745BBC0ECD}" type="slidenum">
              <a:rPr lang="ar-SA">
                <a:latin typeface="_PDMS_Saleem_QuranFont" panose="02010000000000000000" pitchFamily="2" charset="-78"/>
                <a:cs typeface="_PDMS_Saleem_QuranFont" panose="02010000000000000000" pitchFamily="2" charset="-78"/>
              </a:rPr>
              <a:pPr eaLnBrk="1" hangingPunct="1"/>
              <a:t>19</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p:transition spd="med">
    <p:pull/>
  </p:transition>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0948" name="Rectangle 2"/>
          <p:cNvSpPr>
            <a:spLocks noGrp="1" noChangeArrowheads="1"/>
          </p:cNvSpPr>
          <p:nvPr>
            <p:ph type="title"/>
          </p:nvPr>
        </p:nvSpPr>
        <p:spPr>
          <a:xfrm>
            <a:off x="179512" y="514002"/>
            <a:ext cx="6347713" cy="1320800"/>
          </a:xfrm>
        </p:spPr>
        <p:txBody>
          <a:bodyPr>
            <a:normAutofit/>
          </a:bodyPr>
          <a:lstStyle/>
          <a:p>
            <a:pPr algn="ctr" rtl="1" eaLnBrk="1" hangingPunct="1"/>
            <a:r>
              <a:rPr lang="fa-IR" sz="3200" b="1" dirty="0" smtClean="0">
                <a:cs typeface="B Nazanin" panose="00000400000000000000" pitchFamily="2" charset="-78"/>
              </a:rPr>
              <a:t>انواع پروتز هاي دنداني</a:t>
            </a:r>
            <a:endParaRPr lang="en-US" sz="3200" b="1" dirty="0" smtClean="0">
              <a:cs typeface="B Nazanin" panose="00000400000000000000" pitchFamily="2" charset="-78"/>
            </a:endParaRPr>
          </a:p>
        </p:txBody>
      </p:sp>
      <p:sp>
        <p:nvSpPr>
          <p:cNvPr id="210949" name="Rectangle 3"/>
          <p:cNvSpPr>
            <a:spLocks noGrp="1" noChangeArrowheads="1"/>
          </p:cNvSpPr>
          <p:nvPr>
            <p:ph idx="1"/>
          </p:nvPr>
        </p:nvSpPr>
        <p:spPr>
          <a:xfrm>
            <a:off x="1043608" y="1867966"/>
            <a:ext cx="6347714" cy="3880773"/>
          </a:xfrm>
        </p:spPr>
        <p:txBody>
          <a:bodyPr>
            <a:normAutofit/>
          </a:bodyPr>
          <a:lstStyle/>
          <a:p>
            <a:pPr algn="r" rtl="1" eaLnBrk="1" hangingPunct="1"/>
            <a:r>
              <a:rPr lang="fa-IR" sz="2400" b="1" dirty="0" smtClean="0">
                <a:solidFill>
                  <a:schemeClr val="accent3"/>
                </a:solidFill>
                <a:cs typeface="B Nazanin" panose="00000400000000000000" pitchFamily="2" charset="-78"/>
              </a:rPr>
              <a:t>پروتزهای متحرك        </a:t>
            </a:r>
            <a:endParaRPr lang="en-US" sz="2400" b="1" dirty="0" smtClean="0">
              <a:solidFill>
                <a:schemeClr val="accent3"/>
              </a:solidFill>
              <a:cs typeface="B Nazanin" panose="00000400000000000000" pitchFamily="2" charset="-78"/>
            </a:endParaRPr>
          </a:p>
        </p:txBody>
      </p:sp>
      <p:sp>
        <p:nvSpPr>
          <p:cNvPr id="210947"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3242E30-097C-44FA-B308-C125FB6E7404}" type="slidenum">
              <a:rPr lang="ar-SA">
                <a:latin typeface="_PDMS_Saleem_QuranFont" panose="02010000000000000000" pitchFamily="2" charset="-78"/>
                <a:cs typeface="_PDMS_Saleem_QuranFont" panose="02010000000000000000" pitchFamily="2" charset="-78"/>
              </a:rPr>
              <a:pPr eaLnBrk="1" hangingPunct="1"/>
              <a:t>190</a:t>
            </a:fld>
            <a:endParaRPr lang="en-US" dirty="0">
              <a:latin typeface="_PDMS_Saleem_QuranFont" panose="02010000000000000000" pitchFamily="2" charset="-78"/>
              <a:cs typeface="_PDMS_Saleem_QuranFont" panose="02010000000000000000" pitchFamily="2" charset="-78"/>
            </a:endParaRPr>
          </a:p>
        </p:txBody>
      </p:sp>
      <p:pic>
        <p:nvPicPr>
          <p:cNvPr id="2" name="Picture 1"/>
          <p:cNvPicPr>
            <a:picLocks noChangeAspect="1"/>
          </p:cNvPicPr>
          <p:nvPr/>
        </p:nvPicPr>
        <p:blipFill>
          <a:blip r:embed="rId2"/>
          <a:stretch>
            <a:fillRect/>
          </a:stretch>
        </p:blipFill>
        <p:spPr>
          <a:xfrm>
            <a:off x="1010250" y="2420888"/>
            <a:ext cx="5740896" cy="3151687"/>
          </a:xfrm>
          <a:prstGeom prst="rect">
            <a:avLst/>
          </a:prstGeom>
        </p:spPr>
      </p:pic>
    </p:spTree>
  </p:cSld>
  <p:clrMapOvr>
    <a:masterClrMapping/>
  </p:clrMapOvr>
  <p:transition spd="slow">
    <p:cover dir="lu"/>
  </p:transition>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2996" name="Rectangle 2"/>
          <p:cNvSpPr>
            <a:spLocks noGrp="1" noChangeArrowheads="1"/>
          </p:cNvSpPr>
          <p:nvPr>
            <p:ph type="title"/>
          </p:nvPr>
        </p:nvSpPr>
        <p:spPr/>
        <p:txBody>
          <a:bodyPr>
            <a:normAutofit/>
          </a:bodyPr>
          <a:lstStyle/>
          <a:p>
            <a:pPr algn="ctr" rtl="1" eaLnBrk="1" hangingPunct="1"/>
            <a:r>
              <a:rPr lang="fa-IR" sz="3200" b="1" dirty="0" smtClean="0">
                <a:cs typeface="B Mitra" panose="00000400000000000000" pitchFamily="2" charset="-78"/>
              </a:rPr>
              <a:t>انواع پروتزهاي دنداني</a:t>
            </a:r>
            <a:endParaRPr lang="en-US" sz="3200" b="1" dirty="0" smtClean="0">
              <a:cs typeface="B Mitra" panose="00000400000000000000" pitchFamily="2" charset="-78"/>
            </a:endParaRPr>
          </a:p>
        </p:txBody>
      </p:sp>
      <p:sp>
        <p:nvSpPr>
          <p:cNvPr id="212997" name="Rectangle 3"/>
          <p:cNvSpPr>
            <a:spLocks noGrp="1" noChangeArrowheads="1"/>
          </p:cNvSpPr>
          <p:nvPr>
            <p:ph idx="1"/>
          </p:nvPr>
        </p:nvSpPr>
        <p:spPr>
          <a:xfrm>
            <a:off x="609598" y="1628800"/>
            <a:ext cx="6347714" cy="3880773"/>
          </a:xfrm>
        </p:spPr>
        <p:txBody>
          <a:bodyPr>
            <a:normAutofit/>
          </a:bodyPr>
          <a:lstStyle/>
          <a:p>
            <a:pPr algn="ctr" rtl="1" eaLnBrk="1" hangingPunct="1">
              <a:buFontTx/>
              <a:buNone/>
            </a:pPr>
            <a:r>
              <a:rPr lang="fa-IR" sz="2800" b="1" dirty="0" smtClean="0">
                <a:solidFill>
                  <a:srgbClr val="C00000"/>
                </a:solidFill>
                <a:cs typeface="B Nazanin" panose="00000400000000000000" pitchFamily="2" charset="-78"/>
              </a:rPr>
              <a:t>پروتزهای ثابت</a:t>
            </a:r>
          </a:p>
          <a:p>
            <a:pPr algn="r" rtl="1" eaLnBrk="1" hangingPunct="1"/>
            <a:r>
              <a:rPr lang="fa-IR" sz="3600" b="1" dirty="0" smtClean="0">
                <a:cs typeface="B Nazanin" panose="00000400000000000000" pitchFamily="2" charset="-78"/>
              </a:rPr>
              <a:t>  </a:t>
            </a:r>
            <a:r>
              <a:rPr lang="fa-IR" sz="2600" b="1" dirty="0" smtClean="0">
                <a:cs typeface="B Nazanin" panose="00000400000000000000" pitchFamily="2" charset="-78"/>
              </a:rPr>
              <a:t>بيمار نميتواند آنرا از دهان خارج كند   </a:t>
            </a:r>
          </a:p>
          <a:p>
            <a:pPr algn="r" rtl="1" eaLnBrk="1" hangingPunct="1"/>
            <a:r>
              <a:rPr lang="fa-IR" sz="2600" b="1" dirty="0" smtClean="0">
                <a:cs typeface="B Nazanin" panose="00000400000000000000" pitchFamily="2" charset="-78"/>
              </a:rPr>
              <a:t> جهت جايگزيني تعدادي از دندانهاي از دست رفته از دندان مصنوعي نوع ثابت استفاده مي شود</a:t>
            </a:r>
          </a:p>
          <a:p>
            <a:pPr algn="r" rtl="1" eaLnBrk="1" hangingPunct="1"/>
            <a:r>
              <a:rPr lang="fa-IR" sz="2600" b="1" dirty="0" smtClean="0">
                <a:cs typeface="B Nazanin" panose="00000400000000000000" pitchFamily="2" charset="-78"/>
              </a:rPr>
              <a:t> روكش دنداني در اين گروه قرار مي گيرد      </a:t>
            </a:r>
            <a:r>
              <a:rPr lang="fa-IR" sz="2600" dirty="0" smtClean="0">
                <a:cs typeface="B Nazanin" panose="00000400000000000000" pitchFamily="2" charset="-78"/>
              </a:rPr>
              <a:t> </a:t>
            </a:r>
            <a:endParaRPr lang="en-US" sz="2600" dirty="0" smtClean="0">
              <a:cs typeface="B Nazanin" panose="00000400000000000000" pitchFamily="2" charset="-78"/>
            </a:endParaRPr>
          </a:p>
        </p:txBody>
      </p:sp>
      <p:sp>
        <p:nvSpPr>
          <p:cNvPr id="21299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301B2E2-2903-4F05-92DB-738C26BE0F40}" type="slidenum">
              <a:rPr lang="ar-SA">
                <a:latin typeface="_PDMS_Saleem_QuranFont" panose="02010000000000000000" pitchFamily="2" charset="-78"/>
                <a:cs typeface="_PDMS_Saleem_QuranFont" panose="02010000000000000000" pitchFamily="2" charset="-78"/>
              </a:rPr>
              <a:pPr eaLnBrk="1" hangingPunct="1"/>
              <a:t>191</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p:transition spd="med">
    <p:pull dir="u"/>
  </p:transition>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4020" name="Rectangle 2"/>
          <p:cNvSpPr>
            <a:spLocks noGrp="1" noChangeArrowheads="1"/>
          </p:cNvSpPr>
          <p:nvPr>
            <p:ph type="title"/>
          </p:nvPr>
        </p:nvSpPr>
        <p:spPr>
          <a:xfrm>
            <a:off x="-108520" y="260648"/>
            <a:ext cx="8229600" cy="1143000"/>
          </a:xfrm>
        </p:spPr>
        <p:txBody>
          <a:bodyPr/>
          <a:lstStyle/>
          <a:p>
            <a:pPr algn="ctr" rtl="1" eaLnBrk="1" hangingPunct="1"/>
            <a:r>
              <a:rPr lang="fa-IR" b="1" dirty="0" smtClean="0">
                <a:solidFill>
                  <a:schemeClr val="accent2"/>
                </a:solidFill>
                <a:cs typeface="B Mitra" panose="00000400000000000000" pitchFamily="2" charset="-78"/>
              </a:rPr>
              <a:t>انوا</a:t>
            </a:r>
            <a:r>
              <a:rPr lang="fa-IR" sz="3200" b="1" dirty="0" smtClean="0">
                <a:solidFill>
                  <a:schemeClr val="accent2"/>
                </a:solidFill>
                <a:cs typeface="B Mitra" panose="00000400000000000000" pitchFamily="2" charset="-78"/>
              </a:rPr>
              <a:t>ع پروتز هاي دنداني</a:t>
            </a:r>
            <a:endParaRPr lang="en-US" sz="3200" b="1" dirty="0" smtClean="0">
              <a:solidFill>
                <a:schemeClr val="accent2"/>
              </a:solidFill>
              <a:cs typeface="B Mitra" panose="00000400000000000000" pitchFamily="2" charset="-78"/>
            </a:endParaRPr>
          </a:p>
        </p:txBody>
      </p:sp>
      <p:sp>
        <p:nvSpPr>
          <p:cNvPr id="214021" name="Rectangle 3"/>
          <p:cNvSpPr>
            <a:spLocks noGrp="1" noChangeArrowheads="1"/>
          </p:cNvSpPr>
          <p:nvPr>
            <p:ph idx="1"/>
          </p:nvPr>
        </p:nvSpPr>
        <p:spPr>
          <a:xfrm>
            <a:off x="716841" y="1168975"/>
            <a:ext cx="6270625" cy="4497387"/>
          </a:xfrm>
        </p:spPr>
        <p:txBody>
          <a:bodyPr/>
          <a:lstStyle/>
          <a:p>
            <a:pPr algn="ctr" rtl="1" eaLnBrk="1" hangingPunct="1">
              <a:buFontTx/>
              <a:buNone/>
            </a:pPr>
            <a:r>
              <a:rPr lang="fa-IR" sz="3600" b="1" dirty="0" smtClean="0">
                <a:solidFill>
                  <a:schemeClr val="accent3"/>
                </a:solidFill>
                <a:cs typeface="B Nazanin" panose="00000400000000000000" pitchFamily="2" charset="-78"/>
              </a:rPr>
              <a:t> </a:t>
            </a:r>
            <a:r>
              <a:rPr lang="fa-IR" sz="2800" b="1" dirty="0" smtClean="0">
                <a:solidFill>
                  <a:srgbClr val="C00000"/>
                </a:solidFill>
                <a:cs typeface="B Nazanin" panose="00000400000000000000" pitchFamily="2" charset="-78"/>
              </a:rPr>
              <a:t>پروتزهای ثابت   </a:t>
            </a:r>
            <a:r>
              <a:rPr lang="fa-IR" sz="2800" dirty="0" smtClean="0">
                <a:solidFill>
                  <a:srgbClr val="C00000"/>
                </a:solidFill>
                <a:cs typeface="B Nazanin" panose="00000400000000000000" pitchFamily="2" charset="-78"/>
              </a:rPr>
              <a:t> </a:t>
            </a:r>
            <a:endParaRPr lang="en-US" sz="2800" dirty="0" smtClean="0">
              <a:solidFill>
                <a:srgbClr val="C00000"/>
              </a:solidFill>
              <a:cs typeface="B Nazanin" panose="00000400000000000000" pitchFamily="2" charset="-78"/>
            </a:endParaRPr>
          </a:p>
        </p:txBody>
      </p:sp>
      <p:sp>
        <p:nvSpPr>
          <p:cNvPr id="21401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ABD50C6-DD48-4487-938F-7D6FE8525F1A}" type="slidenum">
              <a:rPr lang="ar-SA">
                <a:latin typeface="_PDMS_Saleem_QuranFont" panose="02010000000000000000" pitchFamily="2" charset="-78"/>
                <a:cs typeface="_PDMS_Saleem_QuranFont" panose="02010000000000000000" pitchFamily="2" charset="-78"/>
              </a:rPr>
              <a:pPr eaLnBrk="1" hangingPunct="1"/>
              <a:t>192</a:t>
            </a:fld>
            <a:endParaRPr lang="en-US" dirty="0">
              <a:latin typeface="_PDMS_Saleem_QuranFont" panose="02010000000000000000" pitchFamily="2" charset="-78"/>
              <a:cs typeface="_PDMS_Saleem_QuranFont" panose="02010000000000000000" pitchFamily="2" charset="-78"/>
            </a:endParaRPr>
          </a:p>
        </p:txBody>
      </p:sp>
      <p:pic>
        <p:nvPicPr>
          <p:cNvPr id="2" name="Picture 1"/>
          <p:cNvPicPr>
            <a:picLocks noChangeAspect="1"/>
          </p:cNvPicPr>
          <p:nvPr/>
        </p:nvPicPr>
        <p:blipFill>
          <a:blip r:embed="rId2"/>
          <a:stretch>
            <a:fillRect/>
          </a:stretch>
        </p:blipFill>
        <p:spPr>
          <a:xfrm>
            <a:off x="1259632" y="2268538"/>
            <a:ext cx="5185044" cy="3022823"/>
          </a:xfrm>
          <a:prstGeom prst="rect">
            <a:avLst/>
          </a:prstGeom>
        </p:spPr>
      </p:pic>
    </p:spTree>
  </p:cSld>
  <p:clrMapOvr>
    <a:masterClrMapping/>
  </p:clrMapOvr>
  <p:transition spd="slow">
    <p:randomBar/>
  </p:transition>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44" name="Rectangle 2"/>
          <p:cNvSpPr>
            <a:spLocks noGrp="1" noChangeArrowheads="1"/>
          </p:cNvSpPr>
          <p:nvPr>
            <p:ph type="title"/>
          </p:nvPr>
        </p:nvSpPr>
        <p:spPr/>
        <p:txBody>
          <a:bodyPr>
            <a:normAutofit/>
          </a:bodyPr>
          <a:lstStyle/>
          <a:p>
            <a:pPr algn="ctr" rtl="1" eaLnBrk="1" hangingPunct="1"/>
            <a:r>
              <a:rPr lang="fa-IR" sz="2800" b="1" dirty="0" smtClean="0">
                <a:solidFill>
                  <a:schemeClr val="accent2"/>
                </a:solidFill>
                <a:cs typeface="B Mitra" panose="00000400000000000000" pitchFamily="2" charset="-78"/>
              </a:rPr>
              <a:t> مراقبت از دندانهاي طبيعي</a:t>
            </a:r>
            <a:br>
              <a:rPr lang="fa-IR" sz="2800" b="1" dirty="0" smtClean="0">
                <a:solidFill>
                  <a:schemeClr val="accent2"/>
                </a:solidFill>
                <a:cs typeface="B Mitra" panose="00000400000000000000" pitchFamily="2" charset="-78"/>
              </a:rPr>
            </a:br>
            <a:r>
              <a:rPr lang="fa-IR" sz="2800" b="1" dirty="0" smtClean="0">
                <a:solidFill>
                  <a:schemeClr val="accent2"/>
                </a:solidFill>
                <a:cs typeface="B Mitra" panose="00000400000000000000" pitchFamily="2" charset="-78"/>
              </a:rPr>
              <a:t> در سالمندان</a:t>
            </a:r>
            <a:endParaRPr lang="en-US" sz="2400" b="1" dirty="0" smtClean="0">
              <a:solidFill>
                <a:schemeClr val="accent2"/>
              </a:solidFill>
              <a:cs typeface="B Mitra" panose="00000400000000000000" pitchFamily="2" charset="-78"/>
            </a:endParaRPr>
          </a:p>
        </p:txBody>
      </p:sp>
      <p:sp>
        <p:nvSpPr>
          <p:cNvPr id="215045" name="Rectangle 3"/>
          <p:cNvSpPr>
            <a:spLocks noGrp="1" noChangeArrowheads="1"/>
          </p:cNvSpPr>
          <p:nvPr>
            <p:ph idx="1"/>
          </p:nvPr>
        </p:nvSpPr>
        <p:spPr>
          <a:xfrm>
            <a:off x="395537" y="1700808"/>
            <a:ext cx="6912768" cy="3168352"/>
          </a:xfrm>
        </p:spPr>
        <p:txBody>
          <a:bodyPr>
            <a:normAutofit/>
          </a:bodyPr>
          <a:lstStyle/>
          <a:p>
            <a:pPr algn="r" rtl="1" eaLnBrk="1" hangingPunct="1">
              <a:lnSpc>
                <a:spcPct val="150000"/>
              </a:lnSpc>
            </a:pPr>
            <a:r>
              <a:rPr lang="fa-IR" sz="2000" b="1" dirty="0" smtClean="0">
                <a:cs typeface="B Nazanin" panose="00000400000000000000" pitchFamily="2" charset="-78"/>
              </a:rPr>
              <a:t>تميز كردن پلاك ميكروبي مهمترين اصل مراقبت در منزل است كه علاوه بر جلوگيري از ايجاد پوسيدگي دنداني و بيماري هاي لثه اي سبب خوشبو شدن دهان نيز مي گردد </a:t>
            </a:r>
          </a:p>
          <a:p>
            <a:pPr algn="r" rtl="1" eaLnBrk="1" hangingPunct="1">
              <a:lnSpc>
                <a:spcPct val="150000"/>
              </a:lnSpc>
            </a:pPr>
            <a:r>
              <a:rPr lang="fa-IR" sz="2000" b="1" dirty="0" smtClean="0">
                <a:cs typeface="B Nazanin" panose="00000400000000000000" pitchFamily="2" charset="-78"/>
              </a:rPr>
              <a:t> مسواك نرم جهت افراد مسن توصيه گردد</a:t>
            </a:r>
          </a:p>
          <a:p>
            <a:pPr algn="r" rtl="1" eaLnBrk="1" hangingPunct="1">
              <a:lnSpc>
                <a:spcPct val="150000"/>
              </a:lnSpc>
            </a:pPr>
            <a:r>
              <a:rPr lang="fa-IR" sz="2000" b="1" dirty="0" smtClean="0">
                <a:cs typeface="B Nazanin" panose="00000400000000000000" pitchFamily="2" charset="-78"/>
              </a:rPr>
              <a:t> استفاده از خمير دندان حاوي فلورايد با توجه به مزايا ي آن</a:t>
            </a:r>
            <a:endParaRPr lang="en-US" sz="2000" dirty="0" smtClean="0">
              <a:cs typeface="B Nazanin" panose="00000400000000000000" pitchFamily="2" charset="-78"/>
            </a:endParaRPr>
          </a:p>
        </p:txBody>
      </p:sp>
      <p:sp>
        <p:nvSpPr>
          <p:cNvPr id="21504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D37124C-EAC4-4925-9E37-1549931942B4}" type="slidenum">
              <a:rPr lang="ar-SA">
                <a:latin typeface="_PDMS_Saleem_QuranFont" panose="02010000000000000000" pitchFamily="2" charset="-78"/>
                <a:cs typeface="_PDMS_Saleem_QuranFont" panose="02010000000000000000" pitchFamily="2" charset="-78"/>
              </a:rPr>
              <a:pPr eaLnBrk="1" hangingPunct="1"/>
              <a:t>193</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6068" name="Rectangle 2"/>
          <p:cNvSpPr>
            <a:spLocks noGrp="1" noChangeArrowheads="1"/>
          </p:cNvSpPr>
          <p:nvPr>
            <p:ph type="title"/>
          </p:nvPr>
        </p:nvSpPr>
        <p:spPr>
          <a:xfrm>
            <a:off x="617076" y="404664"/>
            <a:ext cx="6347713" cy="1320800"/>
          </a:xfrm>
        </p:spPr>
        <p:txBody>
          <a:bodyPr>
            <a:normAutofit/>
          </a:bodyPr>
          <a:lstStyle/>
          <a:p>
            <a:pPr algn="ctr" rtl="1" eaLnBrk="1" hangingPunct="1"/>
            <a:r>
              <a:rPr lang="fa-IR" sz="4000" b="1" dirty="0" smtClean="0">
                <a:cs typeface="B Mitra" panose="00000400000000000000" pitchFamily="2" charset="-78"/>
              </a:rPr>
              <a:t> </a:t>
            </a:r>
            <a:r>
              <a:rPr lang="fa-IR" sz="3200" b="1" dirty="0" smtClean="0">
                <a:cs typeface="B Mitra" panose="00000400000000000000" pitchFamily="2" charset="-78"/>
              </a:rPr>
              <a:t>مراقبت از دندانهاي مصنوعي</a:t>
            </a:r>
            <a:br>
              <a:rPr lang="fa-IR" sz="3200" b="1" dirty="0" smtClean="0">
                <a:cs typeface="B Mitra" panose="00000400000000000000" pitchFamily="2" charset="-78"/>
              </a:rPr>
            </a:br>
            <a:r>
              <a:rPr lang="fa-IR" sz="3200" b="1" dirty="0" smtClean="0">
                <a:cs typeface="B Mitra" panose="00000400000000000000" pitchFamily="2" charset="-78"/>
              </a:rPr>
              <a:t> پروتز كامل ( دست دندان)</a:t>
            </a:r>
            <a:endParaRPr lang="en-US" sz="3200" b="1" dirty="0" smtClean="0">
              <a:cs typeface="B Mitra" panose="00000400000000000000" pitchFamily="2" charset="-78"/>
            </a:endParaRPr>
          </a:p>
        </p:txBody>
      </p:sp>
      <p:sp>
        <p:nvSpPr>
          <p:cNvPr id="216069" name="Rectangle 3"/>
          <p:cNvSpPr>
            <a:spLocks noGrp="1" noChangeArrowheads="1"/>
          </p:cNvSpPr>
          <p:nvPr>
            <p:ph idx="1"/>
          </p:nvPr>
        </p:nvSpPr>
        <p:spPr>
          <a:xfrm>
            <a:off x="568082" y="2088359"/>
            <a:ext cx="6396707" cy="3816895"/>
          </a:xfrm>
        </p:spPr>
        <p:txBody>
          <a:bodyPr>
            <a:normAutofit lnSpcReduction="10000"/>
          </a:bodyPr>
          <a:lstStyle/>
          <a:p>
            <a:pPr algn="r" rtl="1" eaLnBrk="1" hangingPunct="1">
              <a:lnSpc>
                <a:spcPct val="150000"/>
              </a:lnSpc>
            </a:pPr>
            <a:r>
              <a:rPr lang="fa-IR" sz="2000" b="1" dirty="0" smtClean="0">
                <a:cs typeface="B Nazanin" panose="00000400000000000000" pitchFamily="2" charset="-78"/>
              </a:rPr>
              <a:t> بعد از هر وعده غذایي خارج كردن دست دندان از دهان و شستشو با آب انجام شود سپس با مسواك و خمير دندان تمام سطوح بخصوص سطوح در تماس با مخاط دهان تميز گردد </a:t>
            </a:r>
          </a:p>
          <a:p>
            <a:pPr algn="r" rtl="1" eaLnBrk="1" hangingPunct="1">
              <a:lnSpc>
                <a:spcPct val="150000"/>
              </a:lnSpc>
            </a:pPr>
            <a:r>
              <a:rPr lang="fa-IR" sz="2000" b="1" dirty="0" smtClean="0">
                <a:cs typeface="B Nazanin" panose="00000400000000000000" pitchFamily="2" charset="-78"/>
              </a:rPr>
              <a:t> روش ديگر استفاده از مسواك به همراه صابون غير معطر يا مايع ظرفشویي</a:t>
            </a:r>
          </a:p>
          <a:p>
            <a:pPr algn="r" rtl="1" eaLnBrk="1" hangingPunct="1">
              <a:lnSpc>
                <a:spcPct val="150000"/>
              </a:lnSpc>
            </a:pPr>
            <a:r>
              <a:rPr lang="fa-IR" sz="2000" b="1" dirty="0" smtClean="0">
                <a:cs typeface="B Nazanin" panose="00000400000000000000" pitchFamily="2" charset="-78"/>
              </a:rPr>
              <a:t> پس از خارج كردن دندان مصنوعي بايد دهان را بطور كامل با آب نمك رقيق ولرم شستشو داد و با يك مسواك نرم لثه ها را تميز كرد همچنين با انگشت لثه ها را ماساژ داد     </a:t>
            </a:r>
            <a:r>
              <a:rPr lang="fa-IR" sz="2000" dirty="0" smtClean="0">
                <a:cs typeface="B Nazanin" panose="00000400000000000000" pitchFamily="2" charset="-78"/>
              </a:rPr>
              <a:t> </a:t>
            </a:r>
            <a:endParaRPr lang="en-US" sz="2000" dirty="0" smtClean="0">
              <a:cs typeface="B Nazanin" panose="00000400000000000000" pitchFamily="2" charset="-78"/>
            </a:endParaRPr>
          </a:p>
        </p:txBody>
      </p:sp>
      <p:sp>
        <p:nvSpPr>
          <p:cNvPr id="216067"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7C34ABB-1FE6-46FF-A94A-84F1C2887E51}" type="slidenum">
              <a:rPr lang="ar-SA">
                <a:latin typeface="_PDMS_Saleem_QuranFont" panose="02010000000000000000" pitchFamily="2" charset="-78"/>
                <a:cs typeface="_PDMS_Saleem_QuranFont" panose="02010000000000000000" pitchFamily="2" charset="-78"/>
              </a:rPr>
              <a:pPr eaLnBrk="1" hangingPunct="1"/>
              <a:t>194</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p:transition spd="slow">
    <p:push/>
  </p:transition>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7092" name="Rectangle 2"/>
          <p:cNvSpPr>
            <a:spLocks noGrp="1" noChangeArrowheads="1"/>
          </p:cNvSpPr>
          <p:nvPr>
            <p:ph type="title"/>
          </p:nvPr>
        </p:nvSpPr>
        <p:spPr/>
        <p:txBody>
          <a:bodyPr>
            <a:normAutofit/>
          </a:bodyPr>
          <a:lstStyle/>
          <a:p>
            <a:pPr algn="ctr" rtl="1" eaLnBrk="1" hangingPunct="1"/>
            <a:r>
              <a:rPr lang="fa-IR" sz="4000" b="1" dirty="0" smtClean="0">
                <a:cs typeface="B Mitra" panose="00000400000000000000" pitchFamily="2" charset="-78"/>
              </a:rPr>
              <a:t> </a:t>
            </a:r>
            <a:r>
              <a:rPr lang="fa-IR" sz="3200" b="1" dirty="0" smtClean="0">
                <a:cs typeface="B Mitra" panose="00000400000000000000" pitchFamily="2" charset="-78"/>
              </a:rPr>
              <a:t>مراقبت از دندانهاي مصنوعي</a:t>
            </a:r>
            <a:br>
              <a:rPr lang="fa-IR" sz="3200" b="1" dirty="0" smtClean="0">
                <a:cs typeface="B Mitra" panose="00000400000000000000" pitchFamily="2" charset="-78"/>
              </a:rPr>
            </a:br>
            <a:r>
              <a:rPr lang="fa-IR" sz="3200" b="1" dirty="0" smtClean="0">
                <a:cs typeface="B Mitra" panose="00000400000000000000" pitchFamily="2" charset="-78"/>
              </a:rPr>
              <a:t> پروتز متحرك ناكامل ( پارسيل)</a:t>
            </a:r>
            <a:endParaRPr lang="en-US" sz="3200" b="1" dirty="0" smtClean="0">
              <a:cs typeface="B Mitra" panose="00000400000000000000" pitchFamily="2" charset="-78"/>
            </a:endParaRPr>
          </a:p>
        </p:txBody>
      </p:sp>
      <p:sp>
        <p:nvSpPr>
          <p:cNvPr id="217093" name="Rectangle 3"/>
          <p:cNvSpPr>
            <a:spLocks noGrp="1" noChangeArrowheads="1"/>
          </p:cNvSpPr>
          <p:nvPr>
            <p:ph idx="1"/>
          </p:nvPr>
        </p:nvSpPr>
        <p:spPr>
          <a:xfrm>
            <a:off x="251520" y="2031128"/>
            <a:ext cx="6881523" cy="4176192"/>
          </a:xfrm>
        </p:spPr>
        <p:txBody>
          <a:bodyPr>
            <a:normAutofit/>
          </a:bodyPr>
          <a:lstStyle/>
          <a:p>
            <a:pPr algn="r" rtl="1" eaLnBrk="1" hangingPunct="1">
              <a:lnSpc>
                <a:spcPct val="150000"/>
              </a:lnSpc>
            </a:pPr>
            <a:r>
              <a:rPr lang="fa-IR" sz="2000" b="1" dirty="0" smtClean="0">
                <a:cs typeface="B Nazanin" panose="00000400000000000000" pitchFamily="2" charset="-78"/>
              </a:rPr>
              <a:t>بعد از هر وعده غذائي خارج كردن دست دندان از دهان و شستشو با آب سپس با مسواك تمام سطوح بخصوص سطوح در تماس با مخاط دهان تميز گردد</a:t>
            </a:r>
          </a:p>
          <a:p>
            <a:pPr algn="r" rtl="1" eaLnBrk="1" hangingPunct="1">
              <a:lnSpc>
                <a:spcPct val="150000"/>
              </a:lnSpc>
            </a:pPr>
            <a:r>
              <a:rPr lang="fa-IR" sz="2000" b="1" dirty="0" smtClean="0">
                <a:cs typeface="B Nazanin" panose="00000400000000000000" pitchFamily="2" charset="-78"/>
              </a:rPr>
              <a:t>دندانهاي باقيمانده با مسواك و نخ دندان تميز گردد</a:t>
            </a:r>
          </a:p>
          <a:p>
            <a:pPr algn="r" rtl="1" eaLnBrk="1" hangingPunct="1">
              <a:lnSpc>
                <a:spcPct val="150000"/>
              </a:lnSpc>
            </a:pPr>
            <a:r>
              <a:rPr lang="fa-IR" sz="2000" b="1" dirty="0" smtClean="0">
                <a:cs typeface="B Nazanin" panose="00000400000000000000" pitchFamily="2" charset="-78"/>
              </a:rPr>
              <a:t>اين افراد بايد دو مسواك داشته باشند يكي براي تميز كردن دندانهاي طبيعي و يكي براي تميز كردن پروتز</a:t>
            </a:r>
            <a:r>
              <a:rPr lang="fa-IR" sz="2000" dirty="0" smtClean="0">
                <a:cs typeface="B Nazanin" panose="00000400000000000000" pitchFamily="2" charset="-78"/>
              </a:rPr>
              <a:t> </a:t>
            </a:r>
            <a:endParaRPr lang="en-US" sz="2000" dirty="0" smtClean="0">
              <a:cs typeface="B Nazanin" panose="00000400000000000000" pitchFamily="2" charset="-78"/>
            </a:endParaRPr>
          </a:p>
        </p:txBody>
      </p:sp>
      <p:sp>
        <p:nvSpPr>
          <p:cNvPr id="217091"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4A0E700-AF28-4436-8905-A60A92ADC486}" type="slidenum">
              <a:rPr lang="ar-SA">
                <a:latin typeface="_PDMS_Saleem_QuranFont" panose="02010000000000000000" pitchFamily="2" charset="-78"/>
                <a:cs typeface="_PDMS_Saleem_QuranFont" panose="02010000000000000000" pitchFamily="2" charset="-78"/>
              </a:rPr>
              <a:pPr eaLnBrk="1" hangingPunct="1"/>
              <a:t>195</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8116" name="Rectangle 2"/>
          <p:cNvSpPr>
            <a:spLocks noGrp="1" noChangeArrowheads="1"/>
          </p:cNvSpPr>
          <p:nvPr>
            <p:ph type="title"/>
          </p:nvPr>
        </p:nvSpPr>
        <p:spPr>
          <a:xfrm>
            <a:off x="609599" y="609600"/>
            <a:ext cx="6347713" cy="1019200"/>
          </a:xfrm>
        </p:spPr>
        <p:txBody>
          <a:bodyPr>
            <a:normAutofit fontScale="90000"/>
          </a:bodyPr>
          <a:lstStyle/>
          <a:p>
            <a:pPr algn="ctr" rtl="1" eaLnBrk="1" hangingPunct="1"/>
            <a:r>
              <a:rPr lang="fa-IR" sz="4000" b="1" dirty="0" smtClean="0">
                <a:cs typeface="B Mitra" panose="00000400000000000000" pitchFamily="2" charset="-78"/>
              </a:rPr>
              <a:t> </a:t>
            </a:r>
            <a:r>
              <a:rPr lang="fa-IR" sz="4000" b="1" dirty="0" smtClean="0">
                <a:solidFill>
                  <a:srgbClr val="C00000"/>
                </a:solidFill>
                <a:cs typeface="B Mitra" panose="00000400000000000000" pitchFamily="2" charset="-78"/>
              </a:rPr>
              <a:t>مراقبت از دندانهاي مصنوعي</a:t>
            </a:r>
            <a:br>
              <a:rPr lang="fa-IR" sz="4000" b="1" dirty="0" smtClean="0">
                <a:solidFill>
                  <a:srgbClr val="C00000"/>
                </a:solidFill>
                <a:cs typeface="B Mitra" panose="00000400000000000000" pitchFamily="2" charset="-78"/>
              </a:rPr>
            </a:br>
            <a:r>
              <a:rPr lang="fa-IR" sz="4000" b="1" dirty="0" smtClean="0">
                <a:solidFill>
                  <a:srgbClr val="C00000"/>
                </a:solidFill>
                <a:cs typeface="B Mitra" panose="00000400000000000000" pitchFamily="2" charset="-78"/>
              </a:rPr>
              <a:t> پروتز ثابت</a:t>
            </a:r>
            <a:endParaRPr lang="en-US" sz="3600" b="1" dirty="0" smtClean="0">
              <a:solidFill>
                <a:srgbClr val="C00000"/>
              </a:solidFill>
              <a:cs typeface="B Mitra" panose="00000400000000000000" pitchFamily="2" charset="-78"/>
            </a:endParaRPr>
          </a:p>
        </p:txBody>
      </p:sp>
      <p:sp>
        <p:nvSpPr>
          <p:cNvPr id="218117" name="Rectangle 3"/>
          <p:cNvSpPr>
            <a:spLocks noGrp="1" noChangeArrowheads="1"/>
          </p:cNvSpPr>
          <p:nvPr>
            <p:ph idx="1"/>
          </p:nvPr>
        </p:nvSpPr>
        <p:spPr>
          <a:xfrm>
            <a:off x="256176" y="2085208"/>
            <a:ext cx="7054558" cy="3527425"/>
          </a:xfrm>
        </p:spPr>
        <p:txBody>
          <a:bodyPr>
            <a:normAutofit/>
          </a:bodyPr>
          <a:lstStyle/>
          <a:p>
            <a:pPr algn="r" rtl="1" eaLnBrk="1" hangingPunct="1">
              <a:lnSpc>
                <a:spcPct val="150000"/>
              </a:lnSpc>
            </a:pPr>
            <a:r>
              <a:rPr lang="fa-IR" sz="2400" b="1" dirty="0" smtClean="0">
                <a:cs typeface="B Nazanin" panose="00000400000000000000" pitchFamily="2" charset="-78"/>
              </a:rPr>
              <a:t>بعد از هر وعده غذایي پروتز هاي ثابت  با استفاده از برس ، نخ دندان و مسواك مخصوص تميز گردد</a:t>
            </a:r>
          </a:p>
          <a:p>
            <a:pPr algn="r" rtl="1" eaLnBrk="1" hangingPunct="1">
              <a:lnSpc>
                <a:spcPct val="150000"/>
              </a:lnSpc>
            </a:pPr>
            <a:endParaRPr lang="fa-IR" sz="2400" b="1" dirty="0" smtClean="0">
              <a:cs typeface="B Nazanin" panose="00000400000000000000" pitchFamily="2" charset="-78"/>
            </a:endParaRPr>
          </a:p>
          <a:p>
            <a:pPr algn="r" rtl="1" eaLnBrk="1" hangingPunct="1">
              <a:lnSpc>
                <a:spcPct val="150000"/>
              </a:lnSpc>
            </a:pPr>
            <a:r>
              <a:rPr lang="fa-IR" sz="2400" b="1" dirty="0" smtClean="0">
                <a:cs typeface="B Nazanin" panose="00000400000000000000" pitchFamily="2" charset="-78"/>
              </a:rPr>
              <a:t> حتماً با دندانپزشك مشورت گردد  </a:t>
            </a:r>
            <a:r>
              <a:rPr lang="fa-IR" sz="2400" dirty="0" smtClean="0">
                <a:cs typeface="B Nazanin" panose="00000400000000000000" pitchFamily="2" charset="-78"/>
              </a:rPr>
              <a:t> </a:t>
            </a:r>
            <a:endParaRPr lang="en-US" sz="2400" dirty="0" smtClean="0">
              <a:cs typeface="B Nazanin" panose="00000400000000000000" pitchFamily="2" charset="-78"/>
            </a:endParaRPr>
          </a:p>
        </p:txBody>
      </p:sp>
      <p:sp>
        <p:nvSpPr>
          <p:cNvPr id="21811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2870922-87D6-446F-881E-2CAB5A558F04}" type="slidenum">
              <a:rPr lang="ar-SA">
                <a:latin typeface="_PDMS_Saleem_QuranFont" panose="02010000000000000000" pitchFamily="2" charset="-78"/>
                <a:cs typeface="_PDMS_Saleem_QuranFont" panose="02010000000000000000" pitchFamily="2" charset="-78"/>
              </a:rPr>
              <a:pPr eaLnBrk="1" hangingPunct="1"/>
              <a:t>196</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p:transition spd="med">
    <p:pull/>
  </p:transition>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9140" name="Rectangle 2"/>
          <p:cNvSpPr>
            <a:spLocks noGrp="1" noChangeArrowheads="1"/>
          </p:cNvSpPr>
          <p:nvPr>
            <p:ph type="title"/>
          </p:nvPr>
        </p:nvSpPr>
        <p:spPr>
          <a:xfrm>
            <a:off x="539552" y="0"/>
            <a:ext cx="8003232" cy="692696"/>
          </a:xfrm>
        </p:spPr>
        <p:txBody>
          <a:bodyPr>
            <a:normAutofit/>
          </a:bodyPr>
          <a:lstStyle/>
          <a:p>
            <a:pPr algn="ctr" rtl="1" eaLnBrk="1" hangingPunct="1"/>
            <a:r>
              <a:rPr lang="fa-IR" b="1" dirty="0" smtClean="0">
                <a:cs typeface="B Mitra" panose="00000400000000000000" pitchFamily="2" charset="-78"/>
              </a:rPr>
              <a:t> نكات مهم در سالمندان</a:t>
            </a:r>
            <a:endParaRPr lang="en-US" sz="4000" b="1" dirty="0" smtClean="0">
              <a:cs typeface="B Mitra" panose="00000400000000000000" pitchFamily="2" charset="-78"/>
            </a:endParaRPr>
          </a:p>
        </p:txBody>
      </p:sp>
      <p:sp>
        <p:nvSpPr>
          <p:cNvPr id="219141" name="Rectangle 3"/>
          <p:cNvSpPr>
            <a:spLocks noGrp="1" noChangeArrowheads="1"/>
          </p:cNvSpPr>
          <p:nvPr>
            <p:ph idx="1"/>
          </p:nvPr>
        </p:nvSpPr>
        <p:spPr>
          <a:xfrm>
            <a:off x="0" y="620688"/>
            <a:ext cx="7236296" cy="6048672"/>
          </a:xfrm>
        </p:spPr>
        <p:txBody>
          <a:bodyPr>
            <a:noAutofit/>
          </a:bodyPr>
          <a:lstStyle/>
          <a:p>
            <a:pPr algn="r" rtl="1" eaLnBrk="1" hangingPunct="1">
              <a:lnSpc>
                <a:spcPct val="120000"/>
              </a:lnSpc>
            </a:pPr>
            <a:r>
              <a:rPr lang="fa-IR" b="1" dirty="0" smtClean="0">
                <a:cs typeface="B Nazanin" panose="00000400000000000000" pitchFamily="2" charset="-78"/>
              </a:rPr>
              <a:t> </a:t>
            </a:r>
            <a:r>
              <a:rPr lang="fa-IR" sz="1600" b="1" dirty="0" smtClean="0">
                <a:cs typeface="B Nazanin" panose="00000400000000000000" pitchFamily="2" charset="-78"/>
              </a:rPr>
              <a:t>در موقع تميز كردن و شستن دندان مصنوعي مراقب افتادن از دست و شكستن آن باشند</a:t>
            </a:r>
          </a:p>
          <a:p>
            <a:pPr algn="r" rtl="1" eaLnBrk="1" hangingPunct="1">
              <a:lnSpc>
                <a:spcPct val="120000"/>
              </a:lnSpc>
            </a:pPr>
            <a:r>
              <a:rPr lang="fa-IR" sz="1600" b="1" dirty="0" smtClean="0">
                <a:cs typeface="B Nazanin" panose="00000400000000000000" pitchFamily="2" charset="-78"/>
              </a:rPr>
              <a:t> علاوه بر تميز كردن معمول ، دست دندان را ميتوان درمحلول ضد عفوني كننده( يك قاشق چايخوري وايتكس در نيم ليتر آب) بمدت نيم ساعت قرار داد</a:t>
            </a:r>
          </a:p>
          <a:p>
            <a:pPr algn="r" rtl="1" eaLnBrk="1" hangingPunct="1">
              <a:lnSpc>
                <a:spcPct val="120000"/>
              </a:lnSpc>
            </a:pPr>
            <a:r>
              <a:rPr lang="fa-IR" sz="1600" b="1" dirty="0" smtClean="0">
                <a:cs typeface="B Nazanin" panose="00000400000000000000" pitchFamily="2" charset="-78"/>
              </a:rPr>
              <a:t>محلول وايتكس به هيچ عنوان جهت پروتز پارسيل فلزي استفاد نشود (كدرشدن فلز)</a:t>
            </a:r>
          </a:p>
          <a:p>
            <a:pPr algn="r" rtl="1" eaLnBrk="1" hangingPunct="1">
              <a:lnSpc>
                <a:spcPct val="120000"/>
              </a:lnSpc>
            </a:pPr>
            <a:r>
              <a:rPr lang="fa-IR" sz="1600" b="1" dirty="0" smtClean="0">
                <a:cs typeface="B Nazanin" panose="00000400000000000000" pitchFamily="2" charset="-78"/>
              </a:rPr>
              <a:t>استفاده از قرصهاي پاك كننده (با نظر دندانپزشك)</a:t>
            </a:r>
          </a:p>
          <a:p>
            <a:pPr algn="r" rtl="1" eaLnBrk="1" hangingPunct="1">
              <a:lnSpc>
                <a:spcPct val="120000"/>
              </a:lnSpc>
            </a:pPr>
            <a:r>
              <a:rPr lang="fa-IR" sz="1600" b="1" dirty="0" smtClean="0">
                <a:cs typeface="B Nazanin" panose="00000400000000000000" pitchFamily="2" charset="-78"/>
              </a:rPr>
              <a:t>در خارج از منزل وسايل پاك كننده همراه داشته باشند</a:t>
            </a:r>
          </a:p>
          <a:p>
            <a:pPr algn="r" rtl="1" eaLnBrk="1" hangingPunct="1">
              <a:lnSpc>
                <a:spcPct val="120000"/>
              </a:lnSpc>
            </a:pPr>
            <a:r>
              <a:rPr lang="fa-IR" sz="1600" b="1" dirty="0" smtClean="0">
                <a:cs typeface="B Nazanin" panose="00000400000000000000" pitchFamily="2" charset="-78"/>
              </a:rPr>
              <a:t>در طول شبانه روز جهت استراحت بافتي حدود 8 ساعت دست دندان از دهان خارج شود</a:t>
            </a:r>
          </a:p>
          <a:p>
            <a:pPr algn="r" rtl="1" eaLnBrk="1" hangingPunct="1">
              <a:lnSpc>
                <a:spcPct val="120000"/>
              </a:lnSpc>
            </a:pPr>
            <a:r>
              <a:rPr lang="fa-IR" sz="1600" b="1" dirty="0" smtClean="0">
                <a:cs typeface="B Nazanin" panose="00000400000000000000" pitchFamily="2" charset="-78"/>
              </a:rPr>
              <a:t>در شب دست دندان در ظرف آب قرار گيرد تا تغيير حجم ندهد ( داخل آب گرم يا شستشو با آب گرم ممنوع گردد)</a:t>
            </a:r>
          </a:p>
          <a:p>
            <a:pPr algn="r" rtl="1" eaLnBrk="1" hangingPunct="1">
              <a:lnSpc>
                <a:spcPct val="120000"/>
              </a:lnSpc>
            </a:pPr>
            <a:r>
              <a:rPr lang="fa-IR" sz="1600" b="1" dirty="0" smtClean="0">
                <a:cs typeface="B Nazanin" panose="00000400000000000000" pitchFamily="2" charset="-78"/>
              </a:rPr>
              <a:t> در صورت تورم ، درد و تحريك بافت زير پروتز دست دندان خارج شده و به مركز بهداشتي درماني ارجاع گردد</a:t>
            </a:r>
          </a:p>
          <a:p>
            <a:pPr algn="r" rtl="1" eaLnBrk="1" hangingPunct="1">
              <a:lnSpc>
                <a:spcPct val="120000"/>
              </a:lnSpc>
            </a:pPr>
            <a:r>
              <a:rPr lang="fa-IR" sz="1600" b="1" dirty="0" smtClean="0">
                <a:cs typeface="B Nazanin" panose="00000400000000000000" pitchFamily="2" charset="-78"/>
              </a:rPr>
              <a:t>استفاده از سمباده و وسايل ساينده و چسبهاي آماده ممنوع است </a:t>
            </a:r>
          </a:p>
          <a:p>
            <a:pPr algn="r" rtl="1" eaLnBrk="1" hangingPunct="1">
              <a:lnSpc>
                <a:spcPct val="120000"/>
              </a:lnSpc>
            </a:pPr>
            <a:r>
              <a:rPr lang="fa-IR" sz="1600" b="1" dirty="0" smtClean="0">
                <a:cs typeface="B Nazanin" panose="00000400000000000000" pitchFamily="2" charset="-78"/>
              </a:rPr>
              <a:t> تمام افراد داراي دست دندان حتي اگر از نظر خودشان مشكلي نباشد حداقل 12-6 ماه يكبار به دندانپزشك جهت معاينه مراجعه كنند   </a:t>
            </a:r>
            <a:endParaRPr lang="en-US" sz="1600" b="1" dirty="0" smtClean="0">
              <a:cs typeface="B Nazanin" panose="00000400000000000000" pitchFamily="2" charset="-78"/>
            </a:endParaRPr>
          </a:p>
        </p:txBody>
      </p:sp>
      <p:sp>
        <p:nvSpPr>
          <p:cNvPr id="21913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D3FBB3C-3871-4376-8DC9-62B257B5C00C}" type="slidenum">
              <a:rPr lang="ar-SA">
                <a:latin typeface="_PDMS_Saleem_QuranFont" panose="02010000000000000000" pitchFamily="2" charset="-78"/>
                <a:cs typeface="_PDMS_Saleem_QuranFont" panose="02010000000000000000" pitchFamily="2" charset="-78"/>
              </a:rPr>
              <a:pPr eaLnBrk="1" hangingPunct="1"/>
              <a:t>197</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0164" name="Rectangle 2"/>
          <p:cNvSpPr>
            <a:spLocks noGrp="1" noChangeArrowheads="1"/>
          </p:cNvSpPr>
          <p:nvPr>
            <p:ph type="title"/>
          </p:nvPr>
        </p:nvSpPr>
        <p:spPr/>
        <p:txBody>
          <a:bodyPr/>
          <a:lstStyle/>
          <a:p>
            <a:pPr algn="ctr" rtl="1" eaLnBrk="1" hangingPunct="1"/>
            <a:r>
              <a:rPr lang="fa-IR" b="1" dirty="0" smtClean="0">
                <a:cs typeface="B Mitra" panose="00000400000000000000" pitchFamily="2" charset="-78"/>
              </a:rPr>
              <a:t>  </a:t>
            </a:r>
            <a:r>
              <a:rPr lang="fa-IR" sz="3200" b="1" dirty="0" smtClean="0">
                <a:cs typeface="B Mitra" panose="00000400000000000000" pitchFamily="2" charset="-78"/>
              </a:rPr>
              <a:t>موارد ارجاع به دندانپزشك</a:t>
            </a:r>
            <a:endParaRPr lang="en-US" sz="3200" b="1" dirty="0" smtClean="0">
              <a:cs typeface="B Mitra" panose="00000400000000000000" pitchFamily="2" charset="-78"/>
            </a:endParaRPr>
          </a:p>
        </p:txBody>
      </p:sp>
      <p:sp>
        <p:nvSpPr>
          <p:cNvPr id="220165" name="Rectangle 3"/>
          <p:cNvSpPr>
            <a:spLocks noGrp="1" noChangeArrowheads="1"/>
          </p:cNvSpPr>
          <p:nvPr>
            <p:ph idx="1"/>
          </p:nvPr>
        </p:nvSpPr>
        <p:spPr>
          <a:xfrm>
            <a:off x="0" y="1772816"/>
            <a:ext cx="6984776" cy="4105275"/>
          </a:xfrm>
        </p:spPr>
        <p:txBody>
          <a:bodyPr/>
          <a:lstStyle/>
          <a:p>
            <a:pPr algn="r" rtl="1" eaLnBrk="1" hangingPunct="1">
              <a:lnSpc>
                <a:spcPct val="150000"/>
              </a:lnSpc>
            </a:pPr>
            <a:r>
              <a:rPr lang="fa-IR" b="1" dirty="0" smtClean="0">
                <a:cs typeface="B Nazanin" panose="00000400000000000000" pitchFamily="2" charset="-78"/>
              </a:rPr>
              <a:t> اگر دندان مصنوعي لق است </a:t>
            </a:r>
          </a:p>
          <a:p>
            <a:pPr algn="r" rtl="1" eaLnBrk="1" hangingPunct="1">
              <a:lnSpc>
                <a:spcPct val="150000"/>
              </a:lnSpc>
            </a:pPr>
            <a:r>
              <a:rPr lang="fa-IR" b="1" dirty="0" smtClean="0">
                <a:cs typeface="B Nazanin" panose="00000400000000000000" pitchFamily="2" charset="-78"/>
              </a:rPr>
              <a:t>اگر دندان مصنوعي به لثه ها فشار مي آورد</a:t>
            </a:r>
          </a:p>
          <a:p>
            <a:pPr algn="r" rtl="1" eaLnBrk="1" hangingPunct="1">
              <a:lnSpc>
                <a:spcPct val="150000"/>
              </a:lnSpc>
            </a:pPr>
            <a:r>
              <a:rPr lang="fa-IR" b="1" dirty="0" smtClean="0">
                <a:cs typeface="B Nazanin" panose="00000400000000000000" pitchFamily="2" charset="-78"/>
              </a:rPr>
              <a:t> اگر در هر قسمتي از دهان زخم ايجاد  شده</a:t>
            </a:r>
          </a:p>
          <a:p>
            <a:pPr algn="r" rtl="1" eaLnBrk="1" hangingPunct="1">
              <a:lnSpc>
                <a:spcPct val="150000"/>
              </a:lnSpc>
            </a:pPr>
            <a:r>
              <a:rPr lang="fa-IR" b="1" dirty="0" smtClean="0">
                <a:cs typeface="B Nazanin" panose="00000400000000000000" pitchFamily="2" charset="-78"/>
              </a:rPr>
              <a:t> اگر قسمتي از دندان مصنوعي شكسته شده باشد</a:t>
            </a:r>
          </a:p>
          <a:p>
            <a:pPr algn="r" rtl="1" eaLnBrk="1" hangingPunct="1">
              <a:lnSpc>
                <a:spcPct val="150000"/>
              </a:lnSpc>
            </a:pPr>
            <a:r>
              <a:rPr lang="fa-IR" b="1" dirty="0" smtClean="0">
                <a:cs typeface="B Nazanin" panose="00000400000000000000" pitchFamily="2" charset="-78"/>
              </a:rPr>
              <a:t> اگر بيمار نمي تواند با دندان مصنوعي غذا بخورد</a:t>
            </a:r>
          </a:p>
          <a:p>
            <a:pPr algn="r" rtl="1" eaLnBrk="1" hangingPunct="1">
              <a:lnSpc>
                <a:spcPct val="150000"/>
              </a:lnSpc>
            </a:pPr>
            <a:r>
              <a:rPr lang="fa-IR" b="1" dirty="0" smtClean="0">
                <a:cs typeface="B Nazanin" panose="00000400000000000000" pitchFamily="2" charset="-78"/>
              </a:rPr>
              <a:t> اگر پس از خارج كردن آن احساس كند كه لثه زير آن برجسته شده    </a:t>
            </a:r>
            <a:r>
              <a:rPr lang="fa-IR" dirty="0" smtClean="0">
                <a:cs typeface="B Nazanin" panose="00000400000000000000" pitchFamily="2" charset="-78"/>
              </a:rPr>
              <a:t> </a:t>
            </a:r>
            <a:endParaRPr lang="en-US" dirty="0" smtClean="0">
              <a:cs typeface="B Nazanin" panose="00000400000000000000" pitchFamily="2" charset="-78"/>
            </a:endParaRPr>
          </a:p>
        </p:txBody>
      </p:sp>
      <p:sp>
        <p:nvSpPr>
          <p:cNvPr id="22016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FA9ED75-EB8F-468B-846B-B35F44E15130}" type="slidenum">
              <a:rPr lang="ar-SA">
                <a:latin typeface="_PDMS_Saleem_QuranFont" panose="02010000000000000000" pitchFamily="2" charset="-78"/>
                <a:cs typeface="_PDMS_Saleem_QuranFont" panose="02010000000000000000" pitchFamily="2" charset="-78"/>
              </a:rPr>
              <a:pPr eaLnBrk="1" hangingPunct="1"/>
              <a:t>198</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1188" name="Rectangle 2"/>
          <p:cNvSpPr>
            <a:spLocks noGrp="1" noChangeArrowheads="1"/>
          </p:cNvSpPr>
          <p:nvPr>
            <p:ph type="title"/>
          </p:nvPr>
        </p:nvSpPr>
        <p:spPr/>
        <p:txBody>
          <a:bodyPr/>
          <a:lstStyle/>
          <a:p>
            <a:pPr algn="ctr" rtl="1" eaLnBrk="1" hangingPunct="1"/>
            <a:r>
              <a:rPr lang="fa-IR" b="1" dirty="0" smtClean="0">
                <a:cs typeface="B Mitra" panose="00000400000000000000" pitchFamily="2" charset="-78"/>
              </a:rPr>
              <a:t>  موارد ارجاع به دندانپزشك</a:t>
            </a:r>
            <a:endParaRPr lang="en-US" sz="4000" b="1" dirty="0" smtClean="0">
              <a:cs typeface="B Mitra" panose="00000400000000000000" pitchFamily="2" charset="-78"/>
            </a:endParaRPr>
          </a:p>
        </p:txBody>
      </p:sp>
      <p:sp>
        <p:nvSpPr>
          <p:cNvPr id="221187"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5061176-650B-4D0F-98E5-072559E271AE}" type="slidenum">
              <a:rPr lang="ar-SA">
                <a:latin typeface="_PDMS_Saleem_QuranFont" panose="02010000000000000000" pitchFamily="2" charset="-78"/>
                <a:cs typeface="_PDMS_Saleem_QuranFont" panose="02010000000000000000" pitchFamily="2" charset="-78"/>
              </a:rPr>
              <a:pPr eaLnBrk="1" hangingPunct="1"/>
              <a:t>199</a:t>
            </a:fld>
            <a:endParaRPr lang="en-US" dirty="0">
              <a:latin typeface="_PDMS_Saleem_QuranFont" panose="02010000000000000000" pitchFamily="2" charset="-78"/>
              <a:cs typeface="_PDMS_Saleem_QuranFont" panose="02010000000000000000" pitchFamily="2" charset="-78"/>
            </a:endParaRPr>
          </a:p>
        </p:txBody>
      </p:sp>
      <p:pic>
        <p:nvPicPr>
          <p:cNvPr id="2" name="Picture 1"/>
          <p:cNvPicPr>
            <a:picLocks noChangeAspect="1"/>
          </p:cNvPicPr>
          <p:nvPr/>
        </p:nvPicPr>
        <p:blipFill>
          <a:blip r:embed="rId2"/>
          <a:stretch>
            <a:fillRect/>
          </a:stretch>
        </p:blipFill>
        <p:spPr>
          <a:xfrm>
            <a:off x="1946790" y="3919669"/>
            <a:ext cx="3249408" cy="2304256"/>
          </a:xfrm>
          <a:prstGeom prst="rect">
            <a:avLst/>
          </a:prstGeom>
        </p:spPr>
      </p:pic>
      <p:pic>
        <p:nvPicPr>
          <p:cNvPr id="3" name="Picture 2"/>
          <p:cNvPicPr>
            <a:picLocks noChangeAspect="1"/>
          </p:cNvPicPr>
          <p:nvPr/>
        </p:nvPicPr>
        <p:blipFill>
          <a:blip r:embed="rId3"/>
          <a:stretch>
            <a:fillRect/>
          </a:stretch>
        </p:blipFill>
        <p:spPr>
          <a:xfrm>
            <a:off x="779593" y="1641945"/>
            <a:ext cx="2817862" cy="2095501"/>
          </a:xfrm>
          <a:prstGeom prst="rect">
            <a:avLst/>
          </a:prstGeom>
        </p:spPr>
      </p:pic>
      <p:pic>
        <p:nvPicPr>
          <p:cNvPr id="4" name="Picture 3"/>
          <p:cNvPicPr>
            <a:picLocks noChangeAspect="1"/>
          </p:cNvPicPr>
          <p:nvPr/>
        </p:nvPicPr>
        <p:blipFill>
          <a:blip r:embed="rId4"/>
          <a:stretch>
            <a:fillRect/>
          </a:stretch>
        </p:blipFill>
        <p:spPr>
          <a:xfrm>
            <a:off x="3767448" y="1641946"/>
            <a:ext cx="2857500" cy="20955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5"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FBD6794-00D6-4D35-8BB0-69F8A5ADEC04}" type="slidenum">
              <a:rPr lang="ar-SA">
                <a:latin typeface="_PDMS_Saleem_QuranFont" panose="02010000000000000000" pitchFamily="2" charset="-78"/>
                <a:cs typeface="_PDMS_Saleem_QuranFont" panose="02010000000000000000" pitchFamily="2" charset="-78"/>
              </a:rPr>
              <a:pPr eaLnBrk="1" hangingPunct="1"/>
              <a:t>2</a:t>
            </a:fld>
            <a:endParaRPr lang="en-US" dirty="0">
              <a:latin typeface="_PDMS_Saleem_QuranFont" panose="02010000000000000000" pitchFamily="2" charset="-78"/>
              <a:cs typeface="_PDMS_Saleem_QuranFont" panose="02010000000000000000" pitchFamily="2" charset="-78"/>
            </a:endParaRPr>
          </a:p>
        </p:txBody>
      </p:sp>
      <p:sp>
        <p:nvSpPr>
          <p:cNvPr id="3078" name="Rectangle 5"/>
          <p:cNvSpPr>
            <a:spLocks noChangeArrowheads="1"/>
          </p:cNvSpPr>
          <p:nvPr/>
        </p:nvSpPr>
        <p:spPr bwMode="auto">
          <a:xfrm>
            <a:off x="949865" y="2415024"/>
            <a:ext cx="6048474" cy="1512168"/>
          </a:xfrm>
          <a:prstGeom prst="rect">
            <a:avLst/>
          </a:prstGeom>
          <a:solidFill>
            <a:schemeClr val="bg1"/>
          </a:solidFill>
          <a:ln w="9525">
            <a:solidFill>
              <a:schemeClr val="accent2"/>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fa-IR" sz="4400" b="1" dirty="0" smtClean="0">
                <a:solidFill>
                  <a:schemeClr val="accent1"/>
                </a:solidFill>
                <a:latin typeface="AP Yekan bold" panose="02000503030000020004" pitchFamily="2" charset="-78"/>
                <a:cs typeface="B Zar" panose="00000400000000000000" pitchFamily="2" charset="-78"/>
              </a:rPr>
              <a:t>دانستنی های دهان و دندان</a:t>
            </a:r>
          </a:p>
          <a:p>
            <a:pPr algn="ctr" eaLnBrk="1" hangingPunct="1"/>
            <a:r>
              <a:rPr lang="fa-IR" b="1" dirty="0" smtClean="0">
                <a:solidFill>
                  <a:schemeClr val="tx2">
                    <a:lumMod val="60000"/>
                    <a:lumOff val="40000"/>
                  </a:schemeClr>
                </a:solidFill>
                <a:latin typeface="_PDMS_Saleem_QuranFont" panose="02010000000000000000" pitchFamily="2" charset="-78"/>
                <a:cs typeface="B Mitra" panose="00000400000000000000" pitchFamily="2" charset="-78"/>
              </a:rPr>
              <a:t>بر اساس تفاهم نامه مشترک وزارت بهداشت و وزارت آموزش و پرورش</a:t>
            </a:r>
            <a:endParaRPr lang="en-US" b="1" dirty="0" smtClean="0">
              <a:solidFill>
                <a:schemeClr val="tx2">
                  <a:lumMod val="60000"/>
                  <a:lumOff val="40000"/>
                </a:schemeClr>
              </a:solidFill>
              <a:latin typeface="_PDMS_Saleem_QuranFont" panose="02010000000000000000" pitchFamily="2" charset="-78"/>
              <a:cs typeface="B Mitra" panose="00000400000000000000" pitchFamily="2" charset="-78"/>
            </a:endParaRPr>
          </a:p>
          <a:p>
            <a:pPr algn="ctr" eaLnBrk="1" hangingPunct="1"/>
            <a:endParaRPr lang="fa-IR" sz="1400" b="1" dirty="0" smtClean="0">
              <a:solidFill>
                <a:srgbClr val="FF6600"/>
              </a:solidFill>
              <a:latin typeface="_PDMS_Saleem_QuranFont" panose="02010000000000000000" pitchFamily="2" charset="-78"/>
              <a:cs typeface="_PDMS_Saleem_QuranFont" panose="02010000000000000000" pitchFamily="2" charset="-78"/>
            </a:endParaRPr>
          </a:p>
        </p:txBody>
      </p:sp>
      <p:pic>
        <p:nvPicPr>
          <p:cNvPr id="6" name="Picture 5"/>
          <p:cNvPicPr>
            <a:picLocks noChangeAspect="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3134175" y="332656"/>
            <a:ext cx="1612273" cy="145820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p:cNvSpPr>
            <a:spLocks noGrp="1" noChangeArrowheads="1"/>
          </p:cNvSpPr>
          <p:nvPr>
            <p:ph idx="1"/>
          </p:nvPr>
        </p:nvSpPr>
        <p:spPr>
          <a:xfrm>
            <a:off x="468313" y="765175"/>
            <a:ext cx="8229600" cy="5327650"/>
          </a:xfrm>
        </p:spPr>
        <p:txBody>
          <a:bodyPr>
            <a:normAutofit/>
          </a:bodyPr>
          <a:lstStyle/>
          <a:p>
            <a:pPr marL="0" indent="0" algn="ctr" rtl="1" eaLnBrk="1" hangingPunct="1">
              <a:lnSpc>
                <a:spcPct val="90000"/>
              </a:lnSpc>
              <a:buNone/>
            </a:pPr>
            <a:r>
              <a:rPr lang="en-US" sz="3600" b="1" dirty="0" smtClean="0">
                <a:solidFill>
                  <a:srgbClr val="FF6600"/>
                </a:solidFill>
                <a:cs typeface="B Nazanin" panose="00000400000000000000" pitchFamily="2" charset="-78"/>
              </a:rPr>
              <a:t>A      B       D       C       E</a:t>
            </a:r>
            <a:r>
              <a:rPr lang="en-US" sz="3600" b="1" dirty="0" smtClean="0">
                <a:cs typeface="B Nazanin" panose="00000400000000000000" pitchFamily="2" charset="-78"/>
              </a:rPr>
              <a:t>           </a:t>
            </a:r>
            <a:endParaRPr lang="fa-IR" sz="3600" b="1" dirty="0" smtClean="0">
              <a:cs typeface="B Nazanin" panose="00000400000000000000" pitchFamily="2" charset="-78"/>
            </a:endParaRPr>
          </a:p>
          <a:p>
            <a:pPr marL="0" indent="0" algn="ctr" rtl="1" eaLnBrk="1" hangingPunct="1">
              <a:lnSpc>
                <a:spcPct val="90000"/>
              </a:lnSpc>
              <a:buNone/>
            </a:pPr>
            <a:endParaRPr lang="fa-IR" sz="3600" b="1" dirty="0" smtClean="0">
              <a:cs typeface="B Nazanin" panose="00000400000000000000" pitchFamily="2" charset="-78"/>
            </a:endParaRPr>
          </a:p>
          <a:p>
            <a:pPr marL="0" indent="0" algn="ctr" rtl="1" eaLnBrk="1" hangingPunct="1">
              <a:lnSpc>
                <a:spcPct val="90000"/>
              </a:lnSpc>
              <a:buNone/>
            </a:pPr>
            <a:r>
              <a:rPr lang="en-US" sz="3600" b="1" dirty="0" smtClean="0">
                <a:solidFill>
                  <a:srgbClr val="FF6600"/>
                </a:solidFill>
                <a:cs typeface="B Nazanin" panose="00000400000000000000" pitchFamily="2" charset="-78"/>
              </a:rPr>
              <a:t>A        B      D     C       E</a:t>
            </a:r>
            <a:r>
              <a:rPr lang="en-US" sz="3600" b="1" dirty="0" smtClean="0">
                <a:cs typeface="B Nazanin" panose="00000400000000000000" pitchFamily="2" charset="-78"/>
              </a:rPr>
              <a:t>                     </a:t>
            </a:r>
            <a:endParaRPr lang="fa-IR" sz="3600" b="1" dirty="0" smtClean="0">
              <a:cs typeface="B Nazanin" panose="00000400000000000000" pitchFamily="2" charset="-78"/>
            </a:endParaRPr>
          </a:p>
          <a:p>
            <a:pPr marL="0" indent="0" algn="ctr" rtl="1" eaLnBrk="1" hangingPunct="1">
              <a:lnSpc>
                <a:spcPct val="90000"/>
              </a:lnSpc>
              <a:buNone/>
            </a:pPr>
            <a:endParaRPr lang="fa-IR" sz="3600" b="1" dirty="0" smtClean="0">
              <a:cs typeface="B Nazanin" panose="00000400000000000000" pitchFamily="2" charset="-78"/>
            </a:endParaRPr>
          </a:p>
          <a:p>
            <a:pPr marL="0" indent="0" algn="ctr" rtl="1" eaLnBrk="1" hangingPunct="1">
              <a:lnSpc>
                <a:spcPct val="90000"/>
              </a:lnSpc>
              <a:buNone/>
            </a:pPr>
            <a:endParaRPr lang="fa-IR" sz="3600" b="1" dirty="0" smtClean="0">
              <a:cs typeface="B Nazanin" panose="00000400000000000000" pitchFamily="2" charset="-78"/>
            </a:endParaRPr>
          </a:p>
          <a:p>
            <a:pPr marL="0" indent="0" algn="ctr" rtl="1" eaLnBrk="1" hangingPunct="1">
              <a:lnSpc>
                <a:spcPct val="90000"/>
              </a:lnSpc>
              <a:buNone/>
            </a:pPr>
            <a:r>
              <a:rPr lang="fa-IR" sz="3600" b="1" dirty="0" smtClean="0">
                <a:cs typeface="B Nazanin" panose="00000400000000000000" pitchFamily="2" charset="-78"/>
              </a:rPr>
              <a:t>         </a:t>
            </a:r>
            <a:r>
              <a:rPr lang="fa-IR" sz="3600" b="1" dirty="0" smtClean="0">
                <a:solidFill>
                  <a:srgbClr val="FF6600"/>
                </a:solidFill>
                <a:cs typeface="B Nazanin" panose="00000400000000000000" pitchFamily="2" charset="-78"/>
              </a:rPr>
              <a:t>7     </a:t>
            </a:r>
            <a:r>
              <a:rPr lang="fa-IR" sz="3600" b="1" dirty="0" smtClean="0">
                <a:solidFill>
                  <a:schemeClr val="accent2"/>
                </a:solidFill>
                <a:cs typeface="B Nazanin" panose="00000400000000000000" pitchFamily="2" charset="-78"/>
              </a:rPr>
              <a:t>3</a:t>
            </a:r>
            <a:r>
              <a:rPr lang="fa-IR" sz="3600" b="1" dirty="0" smtClean="0">
                <a:solidFill>
                  <a:srgbClr val="FF6600"/>
                </a:solidFill>
                <a:cs typeface="B Nazanin" panose="00000400000000000000" pitchFamily="2" charset="-78"/>
              </a:rPr>
              <a:t>    5    4     2    1     6</a:t>
            </a:r>
          </a:p>
          <a:p>
            <a:pPr marL="0" indent="0" algn="ctr" rtl="1" eaLnBrk="1" hangingPunct="1">
              <a:lnSpc>
                <a:spcPct val="90000"/>
              </a:lnSpc>
              <a:buNone/>
            </a:pPr>
            <a:endParaRPr lang="fa-IR" sz="3600" b="1" dirty="0" smtClean="0">
              <a:solidFill>
                <a:srgbClr val="FF6600"/>
              </a:solidFill>
              <a:cs typeface="B Nazanin" panose="00000400000000000000" pitchFamily="2" charset="-78"/>
            </a:endParaRPr>
          </a:p>
          <a:p>
            <a:pPr marL="0" indent="0" algn="ctr" rtl="1" eaLnBrk="1" hangingPunct="1">
              <a:lnSpc>
                <a:spcPct val="90000"/>
              </a:lnSpc>
              <a:buNone/>
            </a:pPr>
            <a:r>
              <a:rPr lang="fa-IR" sz="3600" b="1" dirty="0" smtClean="0">
                <a:cs typeface="B Nazanin" panose="00000400000000000000" pitchFamily="2" charset="-78"/>
              </a:rPr>
              <a:t>                 </a:t>
            </a:r>
            <a:r>
              <a:rPr lang="fa-IR" sz="3600" b="1" dirty="0" smtClean="0">
                <a:solidFill>
                  <a:srgbClr val="FF6600"/>
                </a:solidFill>
                <a:cs typeface="B Nazanin" panose="00000400000000000000" pitchFamily="2" charset="-78"/>
              </a:rPr>
              <a:t>7     5    4    3     2    1      6</a:t>
            </a:r>
          </a:p>
          <a:p>
            <a:pPr algn="ctr" rtl="1" eaLnBrk="1" hangingPunct="1">
              <a:lnSpc>
                <a:spcPct val="90000"/>
              </a:lnSpc>
            </a:pPr>
            <a:endParaRPr lang="fa-IR" sz="3600" b="1" dirty="0" smtClean="0">
              <a:cs typeface="B Nazanin" panose="00000400000000000000" pitchFamily="2" charset="-78"/>
            </a:endParaRPr>
          </a:p>
          <a:p>
            <a:pPr algn="ctr" rtl="1" eaLnBrk="1" hangingPunct="1">
              <a:lnSpc>
                <a:spcPct val="90000"/>
              </a:lnSpc>
            </a:pPr>
            <a:endParaRPr lang="fa-IR" sz="3600" b="1" dirty="0" smtClean="0">
              <a:cs typeface="B Nazanin" panose="00000400000000000000" pitchFamily="2" charset="-78"/>
            </a:endParaRPr>
          </a:p>
          <a:p>
            <a:pPr algn="ctr" rtl="1" eaLnBrk="1" hangingPunct="1">
              <a:lnSpc>
                <a:spcPct val="90000"/>
              </a:lnSpc>
            </a:pPr>
            <a:endParaRPr lang="en-US" sz="3600" b="1" dirty="0" smtClean="0">
              <a:cs typeface="B Nazanin" panose="00000400000000000000" pitchFamily="2" charset="-78"/>
            </a:endParaRPr>
          </a:p>
        </p:txBody>
      </p:sp>
      <p:sp>
        <p:nvSpPr>
          <p:cNvPr id="26627"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3130262-AF90-4657-B6B8-12085258FE17}" type="slidenum">
              <a:rPr lang="ar-SA">
                <a:latin typeface="_PDMS_Saleem_QuranFont" panose="02010000000000000000" pitchFamily="2" charset="-78"/>
                <a:cs typeface="_PDMS_Saleem_QuranFont" panose="02010000000000000000" pitchFamily="2" charset="-78"/>
              </a:rPr>
              <a:pPr eaLnBrk="1" hangingPunct="1"/>
              <a:t>20</a:t>
            </a:fld>
            <a:endParaRPr lang="en-US" dirty="0">
              <a:latin typeface="_PDMS_Saleem_QuranFont" panose="02010000000000000000" pitchFamily="2" charset="-78"/>
              <a:cs typeface="_PDMS_Saleem_QuranFont" panose="02010000000000000000" pitchFamily="2" charset="-78"/>
            </a:endParaRPr>
          </a:p>
        </p:txBody>
      </p:sp>
      <p:sp>
        <p:nvSpPr>
          <p:cNvPr id="26629" name="Line 3"/>
          <p:cNvSpPr>
            <a:spLocks noChangeShapeType="1"/>
          </p:cNvSpPr>
          <p:nvPr/>
        </p:nvSpPr>
        <p:spPr bwMode="auto">
          <a:xfrm>
            <a:off x="1195388" y="4681538"/>
            <a:ext cx="5473700" cy="0"/>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fa-IR" dirty="0">
              <a:latin typeface="_PDMS_Saleem_QuranFont" panose="02010000000000000000" pitchFamily="2" charset="-78"/>
              <a:cs typeface="_PDMS_Saleem_QuranFont" panose="02010000000000000000" pitchFamily="2" charset="-78"/>
            </a:endParaRPr>
          </a:p>
        </p:txBody>
      </p:sp>
      <p:sp>
        <p:nvSpPr>
          <p:cNvPr id="26630" name="Line 4"/>
          <p:cNvSpPr>
            <a:spLocks noChangeShapeType="1"/>
          </p:cNvSpPr>
          <p:nvPr/>
        </p:nvSpPr>
        <p:spPr bwMode="auto">
          <a:xfrm>
            <a:off x="1042988" y="1628775"/>
            <a:ext cx="7302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a-IR" dirty="0">
              <a:latin typeface="_PDMS_Saleem_QuranFont" panose="02010000000000000000" pitchFamily="2" charset="-78"/>
              <a:cs typeface="_PDMS_Saleem_QuranFont" panose="02010000000000000000" pitchFamily="2" charset="-78"/>
            </a:endParaRPr>
          </a:p>
        </p:txBody>
      </p:sp>
      <p:sp>
        <p:nvSpPr>
          <p:cNvPr id="26631" name="Line 5"/>
          <p:cNvSpPr>
            <a:spLocks noChangeShapeType="1"/>
          </p:cNvSpPr>
          <p:nvPr/>
        </p:nvSpPr>
        <p:spPr bwMode="auto">
          <a:xfrm>
            <a:off x="1042988" y="1628775"/>
            <a:ext cx="5689600" cy="0"/>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fa-IR" dirty="0">
              <a:latin typeface="_PDMS_Saleem_QuranFont" panose="02010000000000000000" pitchFamily="2" charset="-78"/>
              <a:cs typeface="_PDMS_Saleem_QuranFont" panose="02010000000000000000" pitchFamily="2" charset="-78"/>
            </a:endParaRPr>
          </a:p>
        </p:txBody>
      </p:sp>
      <p:sp>
        <p:nvSpPr>
          <p:cNvPr id="26632" name="Oval 6"/>
          <p:cNvSpPr>
            <a:spLocks noChangeArrowheads="1"/>
          </p:cNvSpPr>
          <p:nvPr/>
        </p:nvSpPr>
        <p:spPr bwMode="auto">
          <a:xfrm>
            <a:off x="827088" y="2636838"/>
            <a:ext cx="6553200" cy="936625"/>
          </a:xfrm>
          <a:prstGeom prst="ellipse">
            <a:avLst/>
          </a:prstGeom>
          <a:solidFill>
            <a:schemeClr val="tx2">
              <a:lumMod val="20000"/>
              <a:lumOff val="80000"/>
            </a:schemeClr>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fa-IR" dirty="0">
                <a:latin typeface="_PDMS_Saleem_QuranFont" panose="02010000000000000000" pitchFamily="2" charset="-78"/>
                <a:cs typeface="_PDMS_Saleem_QuranFont" panose="02010000000000000000" pitchFamily="2" charset="-78"/>
              </a:rPr>
              <a:t> </a:t>
            </a:r>
            <a:r>
              <a:rPr lang="fa-IR" sz="2400" b="1" dirty="0">
                <a:latin typeface="_PDMS_Saleem_QuranFont" panose="02010000000000000000" pitchFamily="2" charset="-78"/>
                <a:cs typeface="_PDMS_Saleem_QuranFont" panose="02010000000000000000" pitchFamily="2" charset="-78"/>
              </a:rPr>
              <a:t>ترتیب رویش دندانهای شیری و </a:t>
            </a:r>
            <a:r>
              <a:rPr lang="fa-IR" sz="2400" b="1" dirty="0" smtClean="0">
                <a:latin typeface="_PDMS_Saleem_QuranFont" panose="02010000000000000000" pitchFamily="2" charset="-78"/>
                <a:cs typeface="_PDMS_Saleem_QuranFont" panose="02010000000000000000" pitchFamily="2" charset="-78"/>
              </a:rPr>
              <a:t>دائمی</a:t>
            </a:r>
            <a:endParaRPr lang="en-US" sz="2400" b="1" dirty="0">
              <a:latin typeface="_PDMS_Saleem_QuranFont" panose="02010000000000000000" pitchFamily="2" charset="-78"/>
              <a:cs typeface="_PDMS_Saleem_QuranFont" panose="02010000000000000000" pitchFamily="2" charset="-78"/>
            </a:endParaRPr>
          </a:p>
        </p:txBody>
      </p:sp>
      <p:sp>
        <p:nvSpPr>
          <p:cNvPr id="26633" name="Oval 7"/>
          <p:cNvSpPr>
            <a:spLocks noChangeArrowheads="1"/>
          </p:cNvSpPr>
          <p:nvPr/>
        </p:nvSpPr>
        <p:spPr bwMode="auto">
          <a:xfrm>
            <a:off x="2411413" y="1341438"/>
            <a:ext cx="2447925" cy="574675"/>
          </a:xfrm>
          <a:prstGeom prst="ellipse">
            <a:avLst/>
          </a:prstGeom>
          <a:solidFill>
            <a:schemeClr val="accent4">
              <a:lumMod val="20000"/>
              <a:lumOff val="80000"/>
            </a:schemeClr>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fa-IR" dirty="0">
                <a:latin typeface="_PDMS_Saleem_QuranFont" panose="02010000000000000000" pitchFamily="2" charset="-78"/>
                <a:cs typeface="_PDMS_Saleem_QuranFont" panose="02010000000000000000" pitchFamily="2" charset="-78"/>
              </a:rPr>
              <a:t> </a:t>
            </a:r>
            <a:r>
              <a:rPr lang="fa-IR" b="1" dirty="0">
                <a:latin typeface="_PDMS_Saleem_QuranFont" panose="02010000000000000000" pitchFamily="2" charset="-78"/>
                <a:cs typeface="_PDMS_Saleem_QuranFont" panose="02010000000000000000" pitchFamily="2" charset="-78"/>
              </a:rPr>
              <a:t>دندانهای شیری</a:t>
            </a:r>
            <a:endParaRPr lang="en-US" b="1" dirty="0">
              <a:latin typeface="_PDMS_Saleem_QuranFont" panose="02010000000000000000" pitchFamily="2" charset="-78"/>
              <a:cs typeface="_PDMS_Saleem_QuranFont" panose="02010000000000000000" pitchFamily="2" charset="-78"/>
            </a:endParaRPr>
          </a:p>
        </p:txBody>
      </p:sp>
      <p:sp>
        <p:nvSpPr>
          <p:cNvPr id="26634" name="Oval 8"/>
          <p:cNvSpPr>
            <a:spLocks noChangeArrowheads="1"/>
          </p:cNvSpPr>
          <p:nvPr/>
        </p:nvSpPr>
        <p:spPr bwMode="auto">
          <a:xfrm>
            <a:off x="2484438" y="4365625"/>
            <a:ext cx="2447925" cy="574675"/>
          </a:xfrm>
          <a:prstGeom prst="ellipse">
            <a:avLst/>
          </a:prstGeom>
          <a:solidFill>
            <a:schemeClr val="accent4">
              <a:lumMod val="20000"/>
              <a:lumOff val="80000"/>
            </a:schemeClr>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fa-IR" dirty="0">
                <a:latin typeface="_PDMS_Saleem_QuranFont" panose="02010000000000000000" pitchFamily="2" charset="-78"/>
                <a:cs typeface="_PDMS_Saleem_QuranFont" panose="02010000000000000000" pitchFamily="2" charset="-78"/>
              </a:rPr>
              <a:t> </a:t>
            </a:r>
            <a:r>
              <a:rPr lang="fa-IR" b="1" dirty="0">
                <a:latin typeface="_PDMS_Saleem_QuranFont" panose="02010000000000000000" pitchFamily="2" charset="-78"/>
                <a:cs typeface="_PDMS_Saleem_QuranFont" panose="02010000000000000000" pitchFamily="2" charset="-78"/>
              </a:rPr>
              <a:t>دندانهای </a:t>
            </a:r>
            <a:r>
              <a:rPr lang="fa-IR" b="1" dirty="0" smtClean="0">
                <a:latin typeface="_PDMS_Saleem_QuranFont" panose="02010000000000000000" pitchFamily="2" charset="-78"/>
                <a:cs typeface="_PDMS_Saleem_QuranFont" panose="02010000000000000000" pitchFamily="2" charset="-78"/>
              </a:rPr>
              <a:t>دائمی</a:t>
            </a:r>
            <a:endParaRPr lang="en-US" b="1" dirty="0">
              <a:latin typeface="_PDMS_Saleem_QuranFont" panose="02010000000000000000" pitchFamily="2" charset="-78"/>
              <a:cs typeface="_PDMS_Saleem_QuranFont" panose="02010000000000000000" pitchFamily="2" charset="-78"/>
            </a:endParaRPr>
          </a:p>
        </p:txBody>
      </p:sp>
    </p:spTree>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2212" name="Rectangle 2"/>
          <p:cNvSpPr>
            <a:spLocks noGrp="1" noChangeArrowheads="1"/>
          </p:cNvSpPr>
          <p:nvPr>
            <p:ph type="title"/>
          </p:nvPr>
        </p:nvSpPr>
        <p:spPr/>
        <p:txBody>
          <a:bodyPr>
            <a:normAutofit/>
          </a:bodyPr>
          <a:lstStyle/>
          <a:p>
            <a:pPr algn="ctr" rtl="1" eaLnBrk="1" hangingPunct="1"/>
            <a:r>
              <a:rPr lang="fa-IR" b="1" dirty="0" smtClean="0">
                <a:cs typeface="B Mitra" panose="00000400000000000000" pitchFamily="2" charset="-78"/>
              </a:rPr>
              <a:t> </a:t>
            </a:r>
            <a:r>
              <a:rPr lang="fa-IR" sz="3200" b="1" dirty="0" smtClean="0">
                <a:cs typeface="B Mitra" panose="00000400000000000000" pitchFamily="2" charset="-78"/>
              </a:rPr>
              <a:t>مراقبت دهان و دندان</a:t>
            </a:r>
            <a:br>
              <a:rPr lang="fa-IR" sz="3200" b="1" dirty="0" smtClean="0">
                <a:cs typeface="B Mitra" panose="00000400000000000000" pitchFamily="2" charset="-78"/>
              </a:rPr>
            </a:br>
            <a:r>
              <a:rPr lang="fa-IR" sz="3200" b="1" dirty="0" smtClean="0">
                <a:cs typeface="B Mitra" panose="00000400000000000000" pitchFamily="2" charset="-78"/>
              </a:rPr>
              <a:t> در بيماران ناتوان و بستري </a:t>
            </a:r>
            <a:endParaRPr lang="en-US" sz="3200" b="1" dirty="0" smtClean="0">
              <a:cs typeface="B Mitra" panose="00000400000000000000" pitchFamily="2" charset="-78"/>
            </a:endParaRPr>
          </a:p>
        </p:txBody>
      </p:sp>
      <p:sp>
        <p:nvSpPr>
          <p:cNvPr id="222213" name="Rectangle 3"/>
          <p:cNvSpPr>
            <a:spLocks noGrp="1" noChangeArrowheads="1"/>
          </p:cNvSpPr>
          <p:nvPr>
            <p:ph idx="1"/>
          </p:nvPr>
        </p:nvSpPr>
        <p:spPr>
          <a:xfrm>
            <a:off x="251520" y="1964292"/>
            <a:ext cx="6568872" cy="4392613"/>
          </a:xfrm>
        </p:spPr>
        <p:txBody>
          <a:bodyPr>
            <a:normAutofit/>
          </a:bodyPr>
          <a:lstStyle/>
          <a:p>
            <a:pPr algn="r" rtl="1" eaLnBrk="1" hangingPunct="1">
              <a:lnSpc>
                <a:spcPct val="150000"/>
              </a:lnSpc>
            </a:pPr>
            <a:r>
              <a:rPr lang="fa-IR" sz="2000" b="1" dirty="0" smtClean="0">
                <a:cs typeface="B Nazanin" panose="00000400000000000000" pitchFamily="2" charset="-78"/>
              </a:rPr>
              <a:t>در اين افراد اقدامات بهداشتي توسط شخصي كه از آنها نگهداري ميكند انجام شود</a:t>
            </a:r>
          </a:p>
          <a:p>
            <a:pPr algn="r" rtl="1" eaLnBrk="1" hangingPunct="1">
              <a:lnSpc>
                <a:spcPct val="150000"/>
              </a:lnSpc>
            </a:pPr>
            <a:r>
              <a:rPr lang="fa-IR" sz="2000" b="1" dirty="0" smtClean="0">
                <a:cs typeface="B Nazanin" panose="00000400000000000000" pitchFamily="2" charset="-78"/>
              </a:rPr>
              <a:t> استفاده از مسواك و نخ دندان</a:t>
            </a:r>
          </a:p>
          <a:p>
            <a:pPr algn="r" rtl="1" eaLnBrk="1" hangingPunct="1">
              <a:lnSpc>
                <a:spcPct val="150000"/>
              </a:lnSpc>
            </a:pPr>
            <a:r>
              <a:rPr lang="fa-IR" sz="2000" b="1" dirty="0" smtClean="0">
                <a:cs typeface="B Nazanin" panose="00000400000000000000" pitchFamily="2" charset="-78"/>
              </a:rPr>
              <a:t> در صورت خشكي لب و ترك حتماً با وازلين چرب شود    </a:t>
            </a:r>
            <a:r>
              <a:rPr lang="fa-IR" sz="2000" dirty="0" smtClean="0">
                <a:cs typeface="B Nazanin" panose="00000400000000000000" pitchFamily="2" charset="-78"/>
              </a:rPr>
              <a:t> </a:t>
            </a:r>
            <a:endParaRPr lang="en-US" sz="2000" dirty="0" smtClean="0">
              <a:cs typeface="B Nazanin" panose="00000400000000000000" pitchFamily="2" charset="-78"/>
            </a:endParaRPr>
          </a:p>
        </p:txBody>
      </p:sp>
      <p:sp>
        <p:nvSpPr>
          <p:cNvPr id="222211"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A015EAD-B8CB-4CF0-B6EE-2F08ABDB0B83}" type="slidenum">
              <a:rPr lang="ar-SA">
                <a:latin typeface="_PDMS_Saleem_QuranFont" panose="02010000000000000000" pitchFamily="2" charset="-78"/>
                <a:cs typeface="_PDMS_Saleem_QuranFont" panose="02010000000000000000" pitchFamily="2" charset="-78"/>
              </a:rPr>
              <a:pPr eaLnBrk="1" hangingPunct="1"/>
              <a:t>200</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323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2911EE0-E674-4CA5-89F5-2717DA3E5EF8}" type="slidenum">
              <a:rPr lang="ar-SA">
                <a:latin typeface="_PDMS_Saleem_QuranFont" panose="02010000000000000000" pitchFamily="2" charset="-78"/>
                <a:cs typeface="_PDMS_Saleem_QuranFont" panose="02010000000000000000" pitchFamily="2" charset="-78"/>
              </a:rPr>
              <a:pPr eaLnBrk="1" hangingPunct="1"/>
              <a:t>201</a:t>
            </a:fld>
            <a:endParaRPr lang="en-US" dirty="0">
              <a:latin typeface="_PDMS_Saleem_QuranFont" panose="02010000000000000000" pitchFamily="2" charset="-78"/>
              <a:cs typeface="_PDMS_Saleem_QuranFont" panose="02010000000000000000" pitchFamily="2" charset="-78"/>
            </a:endParaRPr>
          </a:p>
        </p:txBody>
      </p:sp>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63688" y="1484784"/>
            <a:ext cx="3744416" cy="4032448"/>
          </a:xfrm>
        </p:spPr>
      </p:pic>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1189B61-F5D2-4CEF-A6F8-CE5B0FA4F478}" type="slidenum">
              <a:rPr lang="ar-SA">
                <a:latin typeface="_PDMS_Saleem_QuranFont" panose="02010000000000000000" pitchFamily="2" charset="-78"/>
                <a:cs typeface="_PDMS_Saleem_QuranFont" panose="02010000000000000000" pitchFamily="2" charset="-78"/>
              </a:rPr>
              <a:pPr eaLnBrk="1" hangingPunct="1"/>
              <a:t>21</a:t>
            </a:fld>
            <a:endParaRPr lang="en-US" dirty="0">
              <a:latin typeface="_PDMS_Saleem_QuranFont" panose="02010000000000000000" pitchFamily="2" charset="-78"/>
              <a:cs typeface="_PDMS_Saleem_QuranFont" panose="02010000000000000000" pitchFamily="2" charset="-78"/>
            </a:endParaRPr>
          </a:p>
        </p:txBody>
      </p:sp>
      <p:pic>
        <p:nvPicPr>
          <p:cNvPr id="2867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59632" y="530340"/>
            <a:ext cx="4896544" cy="5500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BFC4723-9C70-4F43-8D51-68A0474D61C7}" type="slidenum">
              <a:rPr lang="ar-SA">
                <a:latin typeface="_PDMS_Saleem_QuranFont" panose="02010000000000000000" pitchFamily="2" charset="-78"/>
                <a:cs typeface="_PDMS_Saleem_QuranFont" panose="02010000000000000000" pitchFamily="2" charset="-78"/>
              </a:rPr>
              <a:pPr eaLnBrk="1" hangingPunct="1"/>
              <a:t>22</a:t>
            </a:fld>
            <a:endParaRPr lang="en-US" dirty="0">
              <a:latin typeface="_PDMS_Saleem_QuranFont" panose="02010000000000000000" pitchFamily="2" charset="-78"/>
              <a:cs typeface="_PDMS_Saleem_QuranFont" panose="02010000000000000000" pitchFamily="2" charset="-78"/>
            </a:endParaRPr>
          </a:p>
        </p:txBody>
      </p:sp>
      <p:sp>
        <p:nvSpPr>
          <p:cNvPr id="29700" name="Text Box 2"/>
          <p:cNvSpPr txBox="1">
            <a:spLocks noChangeArrowheads="1"/>
          </p:cNvSpPr>
          <p:nvPr/>
        </p:nvSpPr>
        <p:spPr bwMode="auto">
          <a:xfrm>
            <a:off x="-180057" y="4653136"/>
            <a:ext cx="26638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fa-IR" b="1" dirty="0">
                <a:solidFill>
                  <a:schemeClr val="accent1"/>
                </a:solidFill>
                <a:latin typeface="_PDMS_Saleem_QuranFont" panose="02010000000000000000" pitchFamily="2" charset="-78"/>
                <a:cs typeface="_PDMS_Saleem_QuranFont" panose="02010000000000000000" pitchFamily="2" charset="-78"/>
              </a:rPr>
              <a:t>چارت ثبت دندانهای شیری</a:t>
            </a:r>
            <a:endParaRPr lang="en-US" b="1" dirty="0">
              <a:solidFill>
                <a:schemeClr val="accent1"/>
              </a:solidFill>
              <a:latin typeface="_PDMS_Saleem_QuranFont" panose="02010000000000000000" pitchFamily="2" charset="-78"/>
              <a:cs typeface="_PDMS_Saleem_QuranFont" panose="02010000000000000000" pitchFamily="2" charset="-78"/>
            </a:endParaRPr>
          </a:p>
        </p:txBody>
      </p:sp>
      <p:sp>
        <p:nvSpPr>
          <p:cNvPr id="29701" name="Text Box 3"/>
          <p:cNvSpPr txBox="1">
            <a:spLocks noChangeArrowheads="1"/>
          </p:cNvSpPr>
          <p:nvPr/>
        </p:nvSpPr>
        <p:spPr bwMode="auto">
          <a:xfrm>
            <a:off x="-252536" y="1412776"/>
            <a:ext cx="248329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fa-IR" b="1" dirty="0">
                <a:solidFill>
                  <a:schemeClr val="accent1"/>
                </a:solidFill>
                <a:latin typeface="_PDMS_Saleem_QuranFont" panose="02010000000000000000" pitchFamily="2" charset="-78"/>
                <a:cs typeface="_PDMS_Saleem_QuranFont" panose="02010000000000000000" pitchFamily="2" charset="-78"/>
              </a:rPr>
              <a:t>چارت ثبت دندانهای </a:t>
            </a:r>
            <a:r>
              <a:rPr lang="fa-IR" b="1" dirty="0" smtClean="0">
                <a:solidFill>
                  <a:schemeClr val="accent1"/>
                </a:solidFill>
                <a:latin typeface="_PDMS_Saleem_QuranFont" panose="02010000000000000000" pitchFamily="2" charset="-78"/>
                <a:cs typeface="_PDMS_Saleem_QuranFont" panose="02010000000000000000" pitchFamily="2" charset="-78"/>
              </a:rPr>
              <a:t>دائمی</a:t>
            </a:r>
            <a:endParaRPr lang="en-US" b="1" dirty="0">
              <a:solidFill>
                <a:schemeClr val="accent1"/>
              </a:solidFill>
              <a:latin typeface="_PDMS_Saleem_QuranFont" panose="02010000000000000000" pitchFamily="2" charset="-78"/>
              <a:cs typeface="_PDMS_Saleem_QuranFont" panose="02010000000000000000" pitchFamily="2" charset="-78"/>
            </a:endParaRPr>
          </a:p>
        </p:txBody>
      </p:sp>
      <p:sp>
        <p:nvSpPr>
          <p:cNvPr id="29702" name="Line 4"/>
          <p:cNvSpPr>
            <a:spLocks noChangeShapeType="1"/>
          </p:cNvSpPr>
          <p:nvPr/>
        </p:nvSpPr>
        <p:spPr bwMode="auto">
          <a:xfrm>
            <a:off x="4146778" y="804205"/>
            <a:ext cx="0" cy="16192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a-IR" dirty="0">
              <a:latin typeface="_PDMS_Saleem_QuranFont" panose="02010000000000000000" pitchFamily="2" charset="-78"/>
              <a:cs typeface="_PDMS_Saleem_QuranFont" panose="02010000000000000000" pitchFamily="2" charset="-78"/>
            </a:endParaRPr>
          </a:p>
        </p:txBody>
      </p:sp>
      <p:sp>
        <p:nvSpPr>
          <p:cNvPr id="29703" name="Line 5"/>
          <p:cNvSpPr>
            <a:spLocks noChangeShapeType="1"/>
          </p:cNvSpPr>
          <p:nvPr/>
        </p:nvSpPr>
        <p:spPr bwMode="auto">
          <a:xfrm>
            <a:off x="2016125" y="1667782"/>
            <a:ext cx="446563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a-IR" dirty="0">
              <a:latin typeface="_PDMS_Saleem_QuranFont" panose="02010000000000000000" pitchFamily="2" charset="-78"/>
              <a:cs typeface="_PDMS_Saleem_QuranFont" panose="02010000000000000000" pitchFamily="2" charset="-78"/>
            </a:endParaRPr>
          </a:p>
        </p:txBody>
      </p:sp>
      <p:sp>
        <p:nvSpPr>
          <p:cNvPr id="29704" name="Line 6"/>
          <p:cNvSpPr>
            <a:spLocks noChangeShapeType="1"/>
          </p:cNvSpPr>
          <p:nvPr/>
        </p:nvSpPr>
        <p:spPr bwMode="auto">
          <a:xfrm>
            <a:off x="2162568" y="4890861"/>
            <a:ext cx="467995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a-IR" dirty="0">
              <a:latin typeface="_PDMS_Saleem_QuranFont" panose="02010000000000000000" pitchFamily="2" charset="-78"/>
              <a:cs typeface="_PDMS_Saleem_QuranFont" panose="02010000000000000000" pitchFamily="2" charset="-78"/>
            </a:endParaRPr>
          </a:p>
        </p:txBody>
      </p:sp>
      <p:sp>
        <p:nvSpPr>
          <p:cNvPr id="29705" name="Line 7"/>
          <p:cNvSpPr>
            <a:spLocks noChangeShapeType="1"/>
          </p:cNvSpPr>
          <p:nvPr/>
        </p:nvSpPr>
        <p:spPr bwMode="auto">
          <a:xfrm>
            <a:off x="4134759" y="4081236"/>
            <a:ext cx="0" cy="16192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a-IR" dirty="0">
              <a:latin typeface="_PDMS_Saleem_QuranFont" panose="02010000000000000000" pitchFamily="2" charset="-78"/>
              <a:cs typeface="_PDMS_Saleem_QuranFont" panose="02010000000000000000" pitchFamily="2" charset="-78"/>
            </a:endParaRPr>
          </a:p>
        </p:txBody>
      </p:sp>
      <p:sp>
        <p:nvSpPr>
          <p:cNvPr id="29706" name="Text Box 8"/>
          <p:cNvSpPr txBox="1">
            <a:spLocks noChangeArrowheads="1"/>
          </p:cNvSpPr>
          <p:nvPr/>
        </p:nvSpPr>
        <p:spPr bwMode="auto">
          <a:xfrm>
            <a:off x="1151384" y="4324913"/>
            <a:ext cx="558085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rtl="1" eaLnBrk="1" hangingPunct="1">
              <a:spcBef>
                <a:spcPct val="50000"/>
              </a:spcBef>
            </a:pPr>
            <a:r>
              <a:rPr lang="en-US" sz="2000" b="1" dirty="0">
                <a:latin typeface="_PDMS_Saleem_QuranFont" panose="02010000000000000000" pitchFamily="2" charset="-78"/>
                <a:cs typeface="_PDMS_Saleem_QuranFont" panose="02010000000000000000" pitchFamily="2" charset="-78"/>
              </a:rPr>
              <a:t>E   </a:t>
            </a:r>
            <a:r>
              <a:rPr lang="fa-IR" sz="2000" b="1" dirty="0">
                <a:latin typeface="_PDMS_Saleem_QuranFont" panose="02010000000000000000" pitchFamily="2" charset="-78"/>
                <a:cs typeface="_PDMS_Saleem_QuranFont" panose="02010000000000000000" pitchFamily="2" charset="-78"/>
              </a:rPr>
              <a:t> </a:t>
            </a:r>
            <a:r>
              <a:rPr lang="en-US" sz="2000" b="1" dirty="0">
                <a:latin typeface="_PDMS_Saleem_QuranFont" panose="02010000000000000000" pitchFamily="2" charset="-78"/>
                <a:cs typeface="_PDMS_Saleem_QuranFont" panose="02010000000000000000" pitchFamily="2" charset="-78"/>
              </a:rPr>
              <a:t> </a:t>
            </a:r>
            <a:r>
              <a:rPr lang="fa-IR" sz="2000" b="1" dirty="0">
                <a:latin typeface="_PDMS_Saleem_QuranFont" panose="02010000000000000000" pitchFamily="2" charset="-78"/>
                <a:cs typeface="_PDMS_Saleem_QuranFont" panose="02010000000000000000" pitchFamily="2" charset="-78"/>
              </a:rPr>
              <a:t> </a:t>
            </a:r>
            <a:r>
              <a:rPr lang="en-US" sz="2000" b="1" dirty="0">
                <a:latin typeface="_PDMS_Saleem_QuranFont" panose="02010000000000000000" pitchFamily="2" charset="-78"/>
                <a:cs typeface="_PDMS_Saleem_QuranFont" panose="02010000000000000000" pitchFamily="2" charset="-78"/>
              </a:rPr>
              <a:t>D</a:t>
            </a:r>
            <a:r>
              <a:rPr lang="fa-IR" sz="2000" b="1" dirty="0">
                <a:latin typeface="_PDMS_Saleem_QuranFont" panose="02010000000000000000" pitchFamily="2" charset="-78"/>
                <a:cs typeface="_PDMS_Saleem_QuranFont" panose="02010000000000000000" pitchFamily="2" charset="-78"/>
              </a:rPr>
              <a:t> </a:t>
            </a:r>
            <a:r>
              <a:rPr lang="en-US" sz="2000" b="1" dirty="0">
                <a:latin typeface="_PDMS_Saleem_QuranFont" panose="02010000000000000000" pitchFamily="2" charset="-78"/>
                <a:cs typeface="_PDMS_Saleem_QuranFont" panose="02010000000000000000" pitchFamily="2" charset="-78"/>
              </a:rPr>
              <a:t> </a:t>
            </a:r>
            <a:r>
              <a:rPr lang="fa-IR" sz="2000" b="1" dirty="0">
                <a:latin typeface="_PDMS_Saleem_QuranFont" panose="02010000000000000000" pitchFamily="2" charset="-78"/>
                <a:cs typeface="_PDMS_Saleem_QuranFont" panose="02010000000000000000" pitchFamily="2" charset="-78"/>
              </a:rPr>
              <a:t> </a:t>
            </a:r>
            <a:r>
              <a:rPr lang="en-US" sz="2000" b="1" dirty="0">
                <a:latin typeface="_PDMS_Saleem_QuranFont" panose="02010000000000000000" pitchFamily="2" charset="-78"/>
                <a:cs typeface="_PDMS_Saleem_QuranFont" panose="02010000000000000000" pitchFamily="2" charset="-78"/>
              </a:rPr>
              <a:t>C</a:t>
            </a:r>
            <a:r>
              <a:rPr lang="fa-IR" sz="2000" b="1" dirty="0">
                <a:latin typeface="_PDMS_Saleem_QuranFont" panose="02010000000000000000" pitchFamily="2" charset="-78"/>
                <a:cs typeface="_PDMS_Saleem_QuranFont" panose="02010000000000000000" pitchFamily="2" charset="-78"/>
              </a:rPr>
              <a:t> </a:t>
            </a:r>
            <a:r>
              <a:rPr lang="en-US" sz="2000" b="1" dirty="0">
                <a:latin typeface="_PDMS_Saleem_QuranFont" panose="02010000000000000000" pitchFamily="2" charset="-78"/>
                <a:cs typeface="_PDMS_Saleem_QuranFont" panose="02010000000000000000" pitchFamily="2" charset="-78"/>
              </a:rPr>
              <a:t> </a:t>
            </a:r>
            <a:r>
              <a:rPr lang="fa-IR" sz="2000" b="1" dirty="0">
                <a:latin typeface="_PDMS_Saleem_QuranFont" panose="02010000000000000000" pitchFamily="2" charset="-78"/>
                <a:cs typeface="_PDMS_Saleem_QuranFont" panose="02010000000000000000" pitchFamily="2" charset="-78"/>
              </a:rPr>
              <a:t> </a:t>
            </a:r>
            <a:r>
              <a:rPr lang="en-US" sz="2000" b="1" dirty="0">
                <a:latin typeface="_PDMS_Saleem_QuranFont" panose="02010000000000000000" pitchFamily="2" charset="-78"/>
                <a:cs typeface="_PDMS_Saleem_QuranFont" panose="02010000000000000000" pitchFamily="2" charset="-78"/>
              </a:rPr>
              <a:t>B</a:t>
            </a:r>
            <a:r>
              <a:rPr lang="fa-IR" sz="2000" b="1" dirty="0">
                <a:latin typeface="_PDMS_Saleem_QuranFont" panose="02010000000000000000" pitchFamily="2" charset="-78"/>
                <a:cs typeface="_PDMS_Saleem_QuranFont" panose="02010000000000000000" pitchFamily="2" charset="-78"/>
              </a:rPr>
              <a:t> </a:t>
            </a:r>
            <a:r>
              <a:rPr lang="en-US" sz="2000" b="1" dirty="0">
                <a:latin typeface="_PDMS_Saleem_QuranFont" panose="02010000000000000000" pitchFamily="2" charset="-78"/>
                <a:cs typeface="_PDMS_Saleem_QuranFont" panose="02010000000000000000" pitchFamily="2" charset="-78"/>
              </a:rPr>
              <a:t>  </a:t>
            </a:r>
            <a:r>
              <a:rPr lang="fa-IR" sz="2000" b="1" dirty="0">
                <a:latin typeface="_PDMS_Saleem_QuranFont" panose="02010000000000000000" pitchFamily="2" charset="-78"/>
                <a:cs typeface="_PDMS_Saleem_QuranFont" panose="02010000000000000000" pitchFamily="2" charset="-78"/>
              </a:rPr>
              <a:t> </a:t>
            </a:r>
            <a:r>
              <a:rPr lang="en-US" sz="2000" b="1" dirty="0">
                <a:latin typeface="_PDMS_Saleem_QuranFont" panose="02010000000000000000" pitchFamily="2" charset="-78"/>
                <a:cs typeface="_PDMS_Saleem_QuranFont" panose="02010000000000000000" pitchFamily="2" charset="-78"/>
              </a:rPr>
              <a:t>A</a:t>
            </a:r>
            <a:r>
              <a:rPr lang="fa-IR" sz="2000" b="1" dirty="0">
                <a:latin typeface="_PDMS_Saleem_QuranFont" panose="02010000000000000000" pitchFamily="2" charset="-78"/>
                <a:cs typeface="_PDMS_Saleem_QuranFont" panose="02010000000000000000" pitchFamily="2" charset="-78"/>
              </a:rPr>
              <a:t> </a:t>
            </a:r>
            <a:r>
              <a:rPr lang="en-US" sz="2000" b="1" dirty="0">
                <a:latin typeface="_PDMS_Saleem_QuranFont" panose="02010000000000000000" pitchFamily="2" charset="-78"/>
                <a:cs typeface="_PDMS_Saleem_QuranFont" panose="02010000000000000000" pitchFamily="2" charset="-78"/>
              </a:rPr>
              <a:t>   E     D   C    B   A                     </a:t>
            </a:r>
          </a:p>
        </p:txBody>
      </p:sp>
      <p:sp>
        <p:nvSpPr>
          <p:cNvPr id="29707" name="Text Box 9"/>
          <p:cNvSpPr txBox="1">
            <a:spLocks noChangeArrowheads="1"/>
          </p:cNvSpPr>
          <p:nvPr/>
        </p:nvSpPr>
        <p:spPr bwMode="auto">
          <a:xfrm>
            <a:off x="1545857" y="1087523"/>
            <a:ext cx="583445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spcBef>
                <a:spcPct val="50000"/>
              </a:spcBef>
            </a:pPr>
            <a:r>
              <a:rPr lang="en-US" sz="2000" b="1" dirty="0" smtClean="0">
                <a:latin typeface="_PDMS_Saleem_QuranFont" panose="02010000000000000000" pitchFamily="2" charset="-78"/>
                <a:cs typeface="_PDMS_Saleem_QuranFont" panose="02010000000000000000" pitchFamily="2" charset="-78"/>
              </a:rPr>
              <a:t>    8 7 6 5 4 3 2 1       1 2 3 4 5 6 7 8 </a:t>
            </a:r>
            <a:endParaRPr lang="en-US" sz="2000" b="1" dirty="0">
              <a:latin typeface="_PDMS_Saleem_QuranFont" panose="02010000000000000000" pitchFamily="2" charset="-78"/>
              <a:cs typeface="_PDMS_Saleem_QuranFont" panose="02010000000000000000" pitchFamily="2" charset="-78"/>
            </a:endParaRPr>
          </a:p>
        </p:txBody>
      </p:sp>
      <p:sp>
        <p:nvSpPr>
          <p:cNvPr id="29708" name="Text Box 10"/>
          <p:cNvSpPr txBox="1">
            <a:spLocks noChangeArrowheads="1"/>
          </p:cNvSpPr>
          <p:nvPr/>
        </p:nvSpPr>
        <p:spPr bwMode="auto">
          <a:xfrm>
            <a:off x="1872158" y="1782107"/>
            <a:ext cx="53641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spcBef>
                <a:spcPct val="50000"/>
              </a:spcBef>
            </a:pPr>
            <a:r>
              <a:rPr lang="en-US" sz="2000" b="1" dirty="0" smtClean="0">
                <a:latin typeface="_PDMS_Saleem_QuranFont" panose="02010000000000000000" pitchFamily="2" charset="-78"/>
                <a:cs typeface="_PDMS_Saleem_QuranFont" panose="02010000000000000000" pitchFamily="2" charset="-78"/>
              </a:rPr>
              <a:t>8 7 6 5 4 3 2 1       1 2 3 4 5 6 7 8</a:t>
            </a:r>
            <a:endParaRPr lang="en-US" sz="2000" b="1" dirty="0">
              <a:latin typeface="_PDMS_Saleem_QuranFont" panose="02010000000000000000" pitchFamily="2" charset="-78"/>
              <a:cs typeface="_PDMS_Saleem_QuranFont" panose="02010000000000000000" pitchFamily="2" charset="-78"/>
            </a:endParaRPr>
          </a:p>
        </p:txBody>
      </p:sp>
      <p:sp>
        <p:nvSpPr>
          <p:cNvPr id="29709" name="Text Box 11"/>
          <p:cNvSpPr txBox="1">
            <a:spLocks noChangeArrowheads="1"/>
          </p:cNvSpPr>
          <p:nvPr/>
        </p:nvSpPr>
        <p:spPr bwMode="auto">
          <a:xfrm>
            <a:off x="4536281" y="351632"/>
            <a:ext cx="1439863"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fa-IR" sz="1500" b="1" dirty="0">
                <a:latin typeface="_PDMS_Saleem_QuranFont" panose="02010000000000000000" pitchFamily="2" charset="-78"/>
                <a:cs typeface="_PDMS_Saleem_QuranFont" panose="02010000000000000000" pitchFamily="2" charset="-78"/>
              </a:rPr>
              <a:t>نیمه چپ فک بالا</a:t>
            </a:r>
            <a:endParaRPr lang="en-US" sz="1500" b="1" dirty="0">
              <a:latin typeface="_PDMS_Saleem_QuranFont" panose="02010000000000000000" pitchFamily="2" charset="-78"/>
              <a:cs typeface="_PDMS_Saleem_QuranFont" panose="02010000000000000000" pitchFamily="2" charset="-78"/>
            </a:endParaRPr>
          </a:p>
        </p:txBody>
      </p:sp>
      <p:sp>
        <p:nvSpPr>
          <p:cNvPr id="29710" name="Text Box 12"/>
          <p:cNvSpPr txBox="1">
            <a:spLocks noChangeArrowheads="1"/>
          </p:cNvSpPr>
          <p:nvPr/>
        </p:nvSpPr>
        <p:spPr bwMode="auto">
          <a:xfrm>
            <a:off x="2339752" y="303894"/>
            <a:ext cx="1439862"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fa-IR" sz="1500" b="1" dirty="0">
                <a:latin typeface="_PDMS_Saleem_QuranFont" panose="02010000000000000000" pitchFamily="2" charset="-78"/>
                <a:cs typeface="_PDMS_Saleem_QuranFont" panose="02010000000000000000" pitchFamily="2" charset="-78"/>
              </a:rPr>
              <a:t>نیمه راست فک بالا</a:t>
            </a:r>
            <a:endParaRPr lang="en-US" sz="1500" b="1" dirty="0">
              <a:latin typeface="_PDMS_Saleem_QuranFont" panose="02010000000000000000" pitchFamily="2" charset="-78"/>
              <a:cs typeface="_PDMS_Saleem_QuranFont" panose="02010000000000000000" pitchFamily="2" charset="-78"/>
            </a:endParaRPr>
          </a:p>
        </p:txBody>
      </p:sp>
      <p:sp>
        <p:nvSpPr>
          <p:cNvPr id="29711" name="Text Box 13"/>
          <p:cNvSpPr txBox="1">
            <a:spLocks noChangeArrowheads="1"/>
          </p:cNvSpPr>
          <p:nvPr/>
        </p:nvSpPr>
        <p:spPr bwMode="auto">
          <a:xfrm>
            <a:off x="4320382" y="3705305"/>
            <a:ext cx="1439862"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fa-IR" sz="1500" b="1" dirty="0">
                <a:latin typeface="_PDMS_Saleem_QuranFont" panose="02010000000000000000" pitchFamily="2" charset="-78"/>
                <a:cs typeface="_PDMS_Saleem_QuranFont" panose="02010000000000000000" pitchFamily="2" charset="-78"/>
              </a:rPr>
              <a:t>نیمه چپ فک بالا</a:t>
            </a:r>
            <a:endParaRPr lang="en-US" sz="1500" b="1" dirty="0">
              <a:latin typeface="_PDMS_Saleem_QuranFont" panose="02010000000000000000" pitchFamily="2" charset="-78"/>
              <a:cs typeface="_PDMS_Saleem_QuranFont" panose="02010000000000000000" pitchFamily="2" charset="-78"/>
            </a:endParaRPr>
          </a:p>
        </p:txBody>
      </p:sp>
      <p:sp>
        <p:nvSpPr>
          <p:cNvPr id="29712" name="Text Box 14"/>
          <p:cNvSpPr txBox="1">
            <a:spLocks noChangeArrowheads="1"/>
          </p:cNvSpPr>
          <p:nvPr/>
        </p:nvSpPr>
        <p:spPr bwMode="auto">
          <a:xfrm>
            <a:off x="2148062" y="3705306"/>
            <a:ext cx="1439862"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fa-IR" sz="1500" b="1" dirty="0">
                <a:latin typeface="_PDMS_Saleem_QuranFont" panose="02010000000000000000" pitchFamily="2" charset="-78"/>
                <a:cs typeface="_PDMS_Saleem_QuranFont" panose="02010000000000000000" pitchFamily="2" charset="-78"/>
              </a:rPr>
              <a:t>نیمه راست فک بالا</a:t>
            </a:r>
            <a:endParaRPr lang="en-US" sz="1500" b="1" dirty="0">
              <a:latin typeface="_PDMS_Saleem_QuranFont" panose="02010000000000000000" pitchFamily="2" charset="-78"/>
              <a:cs typeface="_PDMS_Saleem_QuranFont" panose="02010000000000000000" pitchFamily="2" charset="-78"/>
            </a:endParaRPr>
          </a:p>
        </p:txBody>
      </p:sp>
      <p:sp>
        <p:nvSpPr>
          <p:cNvPr id="29713" name="Text Box 15"/>
          <p:cNvSpPr txBox="1">
            <a:spLocks noChangeArrowheads="1"/>
          </p:cNvSpPr>
          <p:nvPr/>
        </p:nvSpPr>
        <p:spPr bwMode="auto">
          <a:xfrm>
            <a:off x="4502543" y="2457996"/>
            <a:ext cx="1439863"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fa-IR" sz="1500" b="1" dirty="0">
                <a:latin typeface="_PDMS_Saleem_QuranFont" panose="02010000000000000000" pitchFamily="2" charset="-78"/>
                <a:cs typeface="_PDMS_Saleem_QuranFont" panose="02010000000000000000" pitchFamily="2" charset="-78"/>
              </a:rPr>
              <a:t>نیمه چپ فک پایین</a:t>
            </a:r>
            <a:endParaRPr lang="en-US" sz="1500" b="1" dirty="0">
              <a:latin typeface="_PDMS_Saleem_QuranFont" panose="02010000000000000000" pitchFamily="2" charset="-78"/>
              <a:cs typeface="_PDMS_Saleem_QuranFont" panose="02010000000000000000" pitchFamily="2" charset="-78"/>
            </a:endParaRPr>
          </a:p>
        </p:txBody>
      </p:sp>
      <p:sp>
        <p:nvSpPr>
          <p:cNvPr id="29714" name="Text Box 16"/>
          <p:cNvSpPr txBox="1">
            <a:spLocks noChangeArrowheads="1"/>
          </p:cNvSpPr>
          <p:nvPr/>
        </p:nvSpPr>
        <p:spPr bwMode="auto">
          <a:xfrm>
            <a:off x="2325688" y="2434342"/>
            <a:ext cx="1657350"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fa-IR" sz="1500" b="1" dirty="0">
                <a:latin typeface="_PDMS_Saleem_QuranFont" panose="02010000000000000000" pitchFamily="2" charset="-78"/>
                <a:cs typeface="_PDMS_Saleem_QuranFont" panose="02010000000000000000" pitchFamily="2" charset="-78"/>
              </a:rPr>
              <a:t>نیمه راست فک پایین</a:t>
            </a:r>
            <a:endParaRPr lang="en-US" sz="1500" b="1" dirty="0">
              <a:latin typeface="_PDMS_Saleem_QuranFont" panose="02010000000000000000" pitchFamily="2" charset="-78"/>
              <a:cs typeface="_PDMS_Saleem_QuranFont" panose="02010000000000000000" pitchFamily="2" charset="-78"/>
            </a:endParaRPr>
          </a:p>
        </p:txBody>
      </p:sp>
      <p:sp>
        <p:nvSpPr>
          <p:cNvPr id="29715" name="Text Box 17"/>
          <p:cNvSpPr txBox="1">
            <a:spLocks noChangeArrowheads="1"/>
          </p:cNvSpPr>
          <p:nvPr/>
        </p:nvSpPr>
        <p:spPr bwMode="auto">
          <a:xfrm>
            <a:off x="1930574" y="5589588"/>
            <a:ext cx="1657350"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fa-IR" sz="1500" b="1" dirty="0">
                <a:latin typeface="_PDMS_Saleem_QuranFont" panose="02010000000000000000" pitchFamily="2" charset="-78"/>
                <a:cs typeface="_PDMS_Saleem_QuranFont" panose="02010000000000000000" pitchFamily="2" charset="-78"/>
              </a:rPr>
              <a:t>نیمه راست فک پایین</a:t>
            </a:r>
            <a:endParaRPr lang="en-US" sz="1500" b="1" dirty="0">
              <a:latin typeface="_PDMS_Saleem_QuranFont" panose="02010000000000000000" pitchFamily="2" charset="-78"/>
              <a:cs typeface="_PDMS_Saleem_QuranFont" panose="02010000000000000000" pitchFamily="2" charset="-78"/>
            </a:endParaRPr>
          </a:p>
        </p:txBody>
      </p:sp>
      <p:sp>
        <p:nvSpPr>
          <p:cNvPr id="29716" name="Text Box 18"/>
          <p:cNvSpPr txBox="1">
            <a:spLocks noChangeArrowheads="1"/>
          </p:cNvSpPr>
          <p:nvPr/>
        </p:nvSpPr>
        <p:spPr bwMode="auto">
          <a:xfrm>
            <a:off x="4428281" y="5644016"/>
            <a:ext cx="1439863"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fa-IR" sz="1500" b="1" dirty="0">
                <a:latin typeface="_PDMS_Saleem_QuranFont" panose="02010000000000000000" pitchFamily="2" charset="-78"/>
                <a:cs typeface="_PDMS_Saleem_QuranFont" panose="02010000000000000000" pitchFamily="2" charset="-78"/>
              </a:rPr>
              <a:t>نیمه چپ فک پایین</a:t>
            </a:r>
            <a:endParaRPr lang="en-US" sz="1500" b="1" dirty="0">
              <a:latin typeface="_PDMS_Saleem_QuranFont" panose="02010000000000000000" pitchFamily="2" charset="-78"/>
              <a:cs typeface="_PDMS_Saleem_QuranFont" panose="02010000000000000000" pitchFamily="2" charset="-78"/>
            </a:endParaRPr>
          </a:p>
        </p:txBody>
      </p:sp>
      <p:sp>
        <p:nvSpPr>
          <p:cNvPr id="29717" name="Text Box 19"/>
          <p:cNvSpPr txBox="1">
            <a:spLocks noChangeArrowheads="1"/>
          </p:cNvSpPr>
          <p:nvPr/>
        </p:nvSpPr>
        <p:spPr bwMode="auto">
          <a:xfrm>
            <a:off x="1151384" y="5012956"/>
            <a:ext cx="558085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rtl="1" eaLnBrk="1" hangingPunct="1">
              <a:spcBef>
                <a:spcPct val="50000"/>
              </a:spcBef>
            </a:pPr>
            <a:r>
              <a:rPr lang="en-US" sz="2000" b="1" dirty="0">
                <a:latin typeface="_PDMS_Saleem_QuranFont" panose="02010000000000000000" pitchFamily="2" charset="-78"/>
                <a:cs typeface="_PDMS_Saleem_QuranFont" panose="02010000000000000000" pitchFamily="2" charset="-78"/>
              </a:rPr>
              <a:t>E   </a:t>
            </a:r>
            <a:r>
              <a:rPr lang="fa-IR" sz="2000" b="1" dirty="0">
                <a:latin typeface="_PDMS_Saleem_QuranFont" panose="02010000000000000000" pitchFamily="2" charset="-78"/>
                <a:cs typeface="_PDMS_Saleem_QuranFont" panose="02010000000000000000" pitchFamily="2" charset="-78"/>
              </a:rPr>
              <a:t> </a:t>
            </a:r>
            <a:r>
              <a:rPr lang="en-US" sz="2000" b="1" dirty="0">
                <a:latin typeface="_PDMS_Saleem_QuranFont" panose="02010000000000000000" pitchFamily="2" charset="-78"/>
                <a:cs typeface="_PDMS_Saleem_QuranFont" panose="02010000000000000000" pitchFamily="2" charset="-78"/>
              </a:rPr>
              <a:t> </a:t>
            </a:r>
            <a:r>
              <a:rPr lang="fa-IR" sz="2000" b="1" dirty="0">
                <a:latin typeface="_PDMS_Saleem_QuranFont" panose="02010000000000000000" pitchFamily="2" charset="-78"/>
                <a:cs typeface="_PDMS_Saleem_QuranFont" panose="02010000000000000000" pitchFamily="2" charset="-78"/>
              </a:rPr>
              <a:t> </a:t>
            </a:r>
            <a:r>
              <a:rPr lang="en-US" sz="2000" b="1" dirty="0">
                <a:latin typeface="_PDMS_Saleem_QuranFont" panose="02010000000000000000" pitchFamily="2" charset="-78"/>
                <a:cs typeface="_PDMS_Saleem_QuranFont" panose="02010000000000000000" pitchFamily="2" charset="-78"/>
              </a:rPr>
              <a:t>D</a:t>
            </a:r>
            <a:r>
              <a:rPr lang="fa-IR" sz="2000" b="1" dirty="0">
                <a:latin typeface="_PDMS_Saleem_QuranFont" panose="02010000000000000000" pitchFamily="2" charset="-78"/>
                <a:cs typeface="_PDMS_Saleem_QuranFont" panose="02010000000000000000" pitchFamily="2" charset="-78"/>
              </a:rPr>
              <a:t> </a:t>
            </a:r>
            <a:r>
              <a:rPr lang="en-US" sz="2000" b="1" dirty="0">
                <a:latin typeface="_PDMS_Saleem_QuranFont" panose="02010000000000000000" pitchFamily="2" charset="-78"/>
                <a:cs typeface="_PDMS_Saleem_QuranFont" panose="02010000000000000000" pitchFamily="2" charset="-78"/>
              </a:rPr>
              <a:t> </a:t>
            </a:r>
            <a:r>
              <a:rPr lang="fa-IR" sz="2000" b="1" dirty="0">
                <a:latin typeface="_PDMS_Saleem_QuranFont" panose="02010000000000000000" pitchFamily="2" charset="-78"/>
                <a:cs typeface="_PDMS_Saleem_QuranFont" panose="02010000000000000000" pitchFamily="2" charset="-78"/>
              </a:rPr>
              <a:t> </a:t>
            </a:r>
            <a:r>
              <a:rPr lang="en-US" sz="2000" b="1" dirty="0">
                <a:latin typeface="_PDMS_Saleem_QuranFont" panose="02010000000000000000" pitchFamily="2" charset="-78"/>
                <a:cs typeface="_PDMS_Saleem_QuranFont" panose="02010000000000000000" pitchFamily="2" charset="-78"/>
              </a:rPr>
              <a:t>C</a:t>
            </a:r>
            <a:r>
              <a:rPr lang="fa-IR" sz="2000" b="1" dirty="0">
                <a:latin typeface="_PDMS_Saleem_QuranFont" panose="02010000000000000000" pitchFamily="2" charset="-78"/>
                <a:cs typeface="_PDMS_Saleem_QuranFont" panose="02010000000000000000" pitchFamily="2" charset="-78"/>
              </a:rPr>
              <a:t> </a:t>
            </a:r>
            <a:r>
              <a:rPr lang="en-US" sz="2000" b="1" dirty="0">
                <a:latin typeface="_PDMS_Saleem_QuranFont" panose="02010000000000000000" pitchFamily="2" charset="-78"/>
                <a:cs typeface="_PDMS_Saleem_QuranFont" panose="02010000000000000000" pitchFamily="2" charset="-78"/>
              </a:rPr>
              <a:t> </a:t>
            </a:r>
            <a:r>
              <a:rPr lang="fa-IR" sz="2000" b="1" dirty="0">
                <a:latin typeface="_PDMS_Saleem_QuranFont" panose="02010000000000000000" pitchFamily="2" charset="-78"/>
                <a:cs typeface="_PDMS_Saleem_QuranFont" panose="02010000000000000000" pitchFamily="2" charset="-78"/>
              </a:rPr>
              <a:t> </a:t>
            </a:r>
            <a:r>
              <a:rPr lang="en-US" sz="2000" b="1" dirty="0">
                <a:latin typeface="_PDMS_Saleem_QuranFont" panose="02010000000000000000" pitchFamily="2" charset="-78"/>
                <a:cs typeface="_PDMS_Saleem_QuranFont" panose="02010000000000000000" pitchFamily="2" charset="-78"/>
              </a:rPr>
              <a:t>B</a:t>
            </a:r>
            <a:r>
              <a:rPr lang="fa-IR" sz="2000" b="1" dirty="0">
                <a:latin typeface="_PDMS_Saleem_QuranFont" panose="02010000000000000000" pitchFamily="2" charset="-78"/>
                <a:cs typeface="_PDMS_Saleem_QuranFont" panose="02010000000000000000" pitchFamily="2" charset="-78"/>
              </a:rPr>
              <a:t> </a:t>
            </a:r>
            <a:r>
              <a:rPr lang="en-US" sz="2000" b="1" dirty="0">
                <a:latin typeface="_PDMS_Saleem_QuranFont" panose="02010000000000000000" pitchFamily="2" charset="-78"/>
                <a:cs typeface="_PDMS_Saleem_QuranFont" panose="02010000000000000000" pitchFamily="2" charset="-78"/>
              </a:rPr>
              <a:t>  </a:t>
            </a:r>
            <a:r>
              <a:rPr lang="fa-IR" sz="2000" b="1" dirty="0">
                <a:latin typeface="_PDMS_Saleem_QuranFont" panose="02010000000000000000" pitchFamily="2" charset="-78"/>
                <a:cs typeface="_PDMS_Saleem_QuranFont" panose="02010000000000000000" pitchFamily="2" charset="-78"/>
              </a:rPr>
              <a:t> </a:t>
            </a:r>
            <a:r>
              <a:rPr lang="en-US" sz="2000" b="1" dirty="0">
                <a:latin typeface="_PDMS_Saleem_QuranFont" panose="02010000000000000000" pitchFamily="2" charset="-78"/>
                <a:cs typeface="_PDMS_Saleem_QuranFont" panose="02010000000000000000" pitchFamily="2" charset="-78"/>
              </a:rPr>
              <a:t>A</a:t>
            </a:r>
            <a:r>
              <a:rPr lang="fa-IR" sz="2000" b="1" dirty="0">
                <a:latin typeface="_PDMS_Saleem_QuranFont" panose="02010000000000000000" pitchFamily="2" charset="-78"/>
                <a:cs typeface="_PDMS_Saleem_QuranFont" panose="02010000000000000000" pitchFamily="2" charset="-78"/>
              </a:rPr>
              <a:t> </a:t>
            </a:r>
            <a:r>
              <a:rPr lang="en-US" sz="2000" b="1" dirty="0">
                <a:latin typeface="_PDMS_Saleem_QuranFont" panose="02010000000000000000" pitchFamily="2" charset="-78"/>
                <a:cs typeface="_PDMS_Saleem_QuranFont" panose="02010000000000000000" pitchFamily="2" charset="-78"/>
              </a:rPr>
              <a:t>   E     D   C    B   A                     </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normAutofit/>
          </a:bodyPr>
          <a:lstStyle/>
          <a:p>
            <a:pPr algn="ctr" eaLnBrk="1" hangingPunct="1"/>
            <a:r>
              <a:rPr lang="fa-IR" b="1" dirty="0">
                <a:cs typeface="B Mitra" panose="00000400000000000000" pitchFamily="2" charset="-78"/>
              </a:rPr>
              <a:t>انساج </a:t>
            </a:r>
            <a:r>
              <a:rPr lang="fa-IR" sz="3200" b="1" dirty="0">
                <a:cs typeface="B Mitra" panose="00000400000000000000" pitchFamily="2" charset="-78"/>
              </a:rPr>
              <a:t>پریودنشیوم ( انساج پشتیبان دندان )</a:t>
            </a:r>
            <a:endParaRPr lang="en-US" sz="3200" b="1" dirty="0">
              <a:cs typeface="B Mitra" panose="00000400000000000000" pitchFamily="2" charset="-78"/>
            </a:endParaRPr>
          </a:p>
        </p:txBody>
      </p:sp>
      <p:sp>
        <p:nvSpPr>
          <p:cNvPr id="31747" name="Content Placeholder 2"/>
          <p:cNvSpPr>
            <a:spLocks noGrp="1"/>
          </p:cNvSpPr>
          <p:nvPr>
            <p:ph idx="1"/>
          </p:nvPr>
        </p:nvSpPr>
        <p:spPr>
          <a:xfrm>
            <a:off x="467544" y="1700808"/>
            <a:ext cx="6984776" cy="3880773"/>
          </a:xfrm>
        </p:spPr>
        <p:txBody>
          <a:bodyPr>
            <a:normAutofit/>
          </a:bodyPr>
          <a:lstStyle/>
          <a:p>
            <a:pPr algn="r" rtl="1" eaLnBrk="1" hangingPunct="1">
              <a:buFont typeface="Wingdings" panose="05000000000000000000" pitchFamily="2" charset="2"/>
              <a:buChar char="v"/>
            </a:pPr>
            <a:r>
              <a:rPr lang="fa-IR" sz="2400" dirty="0" smtClean="0">
                <a:solidFill>
                  <a:schemeClr val="accent1"/>
                </a:solidFill>
                <a:cs typeface="B Zar" panose="00000400000000000000" pitchFamily="2" charset="-78"/>
              </a:rPr>
              <a:t>لثه</a:t>
            </a:r>
            <a:r>
              <a:rPr lang="fa-IR" sz="2400" dirty="0" smtClean="0">
                <a:solidFill>
                  <a:srgbClr val="FF0000"/>
                </a:solidFill>
                <a:cs typeface="B Zar" panose="00000400000000000000" pitchFamily="2" charset="-78"/>
              </a:rPr>
              <a:t> </a:t>
            </a:r>
            <a:r>
              <a:rPr lang="fa-IR" sz="2400" dirty="0" smtClean="0">
                <a:cs typeface="B Zar" panose="00000400000000000000" pitchFamily="2" charset="-78"/>
              </a:rPr>
              <a:t>: التهاب در لثه ژنژیویت نام دارد وبا آموزش بهداشت و مسواک زدن قابل برگشت می باشد</a:t>
            </a:r>
          </a:p>
          <a:p>
            <a:pPr algn="r" rtl="1" eaLnBrk="1" hangingPunct="1">
              <a:buFont typeface="Wingdings" panose="05000000000000000000" pitchFamily="2" charset="2"/>
              <a:buChar char="v"/>
            </a:pPr>
            <a:r>
              <a:rPr lang="fa-IR" sz="2400" dirty="0" smtClean="0">
                <a:solidFill>
                  <a:schemeClr val="accent1"/>
                </a:solidFill>
                <a:cs typeface="B Zar" panose="00000400000000000000" pitchFamily="2" charset="-78"/>
              </a:rPr>
              <a:t>استخوان الوئول </a:t>
            </a:r>
            <a:r>
              <a:rPr lang="fa-IR" sz="2400" dirty="0" smtClean="0">
                <a:cs typeface="B Zar" panose="00000400000000000000" pitchFamily="2" charset="-78"/>
              </a:rPr>
              <a:t>:  نفوذ  التهاب  به بافتهای زیرین بنام پریودنتیت نامیده می شود وعلاوه بر آموزش بهداشت و مسواک زدن بایستی جراحی لثه هم صورت گیرد</a:t>
            </a:r>
          </a:p>
          <a:p>
            <a:pPr algn="r" rtl="1" eaLnBrk="1" hangingPunct="1">
              <a:buFont typeface="Wingdings" panose="05000000000000000000" pitchFamily="2" charset="2"/>
              <a:buChar char="v"/>
            </a:pPr>
            <a:r>
              <a:rPr lang="fa-IR" sz="2400" dirty="0" smtClean="0">
                <a:solidFill>
                  <a:schemeClr val="accent1"/>
                </a:solidFill>
                <a:cs typeface="B Zar" panose="00000400000000000000" pitchFamily="2" charset="-78"/>
              </a:rPr>
              <a:t>الیاف پریودنتال </a:t>
            </a:r>
          </a:p>
          <a:p>
            <a:pPr algn="r" rtl="1" eaLnBrk="1" hangingPunct="1">
              <a:buFont typeface="Wingdings" panose="05000000000000000000" pitchFamily="2" charset="2"/>
              <a:buChar char="v"/>
            </a:pPr>
            <a:r>
              <a:rPr lang="fa-IR" sz="2400" dirty="0" smtClean="0">
                <a:solidFill>
                  <a:schemeClr val="accent1"/>
                </a:solidFill>
                <a:cs typeface="B Zar" panose="00000400000000000000" pitchFamily="2" charset="-78"/>
              </a:rPr>
              <a:t>سمان </a:t>
            </a:r>
            <a:endParaRPr lang="en-US" sz="2400" dirty="0" smtClean="0">
              <a:solidFill>
                <a:schemeClr val="accent1"/>
              </a:solidFill>
              <a:cs typeface="B Zar" panose="00000400000000000000" pitchFamily="2" charset="-78"/>
            </a:endParaRPr>
          </a:p>
        </p:txBody>
      </p:sp>
      <p:sp>
        <p:nvSpPr>
          <p:cNvPr id="3174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580EA57-DD95-4639-B3E5-40EBB2AB73F5}" type="slidenum">
              <a:rPr lang="ar-SA">
                <a:latin typeface="_PDMS_Saleem_QuranFont" panose="02010000000000000000" pitchFamily="2" charset="-78"/>
                <a:cs typeface="_PDMS_Saleem_QuranFont" panose="02010000000000000000" pitchFamily="2" charset="-78"/>
              </a:rPr>
              <a:pPr eaLnBrk="1" hangingPunct="1"/>
              <a:t>23</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p:transition spd="slow">
    <p:push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Content Placeholder 3"/>
          <p:cNvSpPr>
            <a:spLocks noGrp="1"/>
          </p:cNvSpPr>
          <p:nvPr>
            <p:ph sz="half" idx="1"/>
          </p:nvPr>
        </p:nvSpPr>
        <p:spPr>
          <a:xfrm>
            <a:off x="-180528" y="1844824"/>
            <a:ext cx="7543800" cy="3400425"/>
          </a:xfrm>
        </p:spPr>
        <p:txBody>
          <a:bodyPr>
            <a:normAutofit/>
          </a:bodyPr>
          <a:lstStyle/>
          <a:p>
            <a:pPr algn="r" rtl="1" eaLnBrk="1" hangingPunct="1">
              <a:lnSpc>
                <a:spcPct val="150000"/>
              </a:lnSpc>
              <a:buFont typeface="Wingdings" panose="05000000000000000000" pitchFamily="2" charset="2"/>
              <a:buChar char="v"/>
            </a:pPr>
            <a:r>
              <a:rPr lang="fa-IR" sz="2400" b="1" dirty="0" smtClean="0">
                <a:cs typeface="B Nazanin" panose="00000400000000000000" pitchFamily="2" charset="-78"/>
              </a:rPr>
              <a:t>رنگ لثه : ضخامت لثه ، عروق خونی لثه ، پیگمانتاسیون لثه </a:t>
            </a:r>
          </a:p>
          <a:p>
            <a:pPr algn="r" rtl="1" eaLnBrk="1" hangingPunct="1">
              <a:lnSpc>
                <a:spcPct val="150000"/>
              </a:lnSpc>
              <a:buFont typeface="Wingdings" panose="05000000000000000000" pitchFamily="2" charset="2"/>
              <a:buChar char="v"/>
            </a:pPr>
            <a:r>
              <a:rPr lang="fa-IR" sz="2400" b="1" dirty="0" smtClean="0">
                <a:cs typeface="B Nazanin" panose="00000400000000000000" pitchFamily="2" charset="-78"/>
              </a:rPr>
              <a:t>فرم لثه : فرم دندانها ، فاصله دندانها </a:t>
            </a:r>
          </a:p>
          <a:p>
            <a:pPr algn="r" rtl="1" eaLnBrk="1" hangingPunct="1">
              <a:lnSpc>
                <a:spcPct val="150000"/>
              </a:lnSpc>
              <a:buFont typeface="Wingdings" panose="05000000000000000000" pitchFamily="2" charset="2"/>
              <a:buChar char="v"/>
            </a:pPr>
            <a:r>
              <a:rPr lang="fa-IR" sz="2400" b="1" dirty="0" smtClean="0">
                <a:cs typeface="B Nazanin" panose="00000400000000000000" pitchFamily="2" charset="-78"/>
              </a:rPr>
              <a:t>قوام لثه : الیاف لثه </a:t>
            </a:r>
            <a:endParaRPr lang="en-US" sz="2400" b="1" dirty="0" smtClean="0">
              <a:cs typeface="B Nazanin" panose="00000400000000000000" pitchFamily="2" charset="-78"/>
            </a:endParaRPr>
          </a:p>
        </p:txBody>
      </p:sp>
      <p:sp>
        <p:nvSpPr>
          <p:cNvPr id="3277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26CEB6B-566A-4016-8B09-3F8B2E61CC9A}" type="slidenum">
              <a:rPr lang="ar-SA">
                <a:latin typeface="_PDMS_Saleem_QuranFont" panose="02010000000000000000" pitchFamily="2" charset="-78"/>
                <a:cs typeface="_PDMS_Saleem_QuranFont" panose="02010000000000000000" pitchFamily="2" charset="-78"/>
              </a:rPr>
              <a:pPr eaLnBrk="1" hangingPunct="1"/>
              <a:t>24</a:t>
            </a:fld>
            <a:endParaRPr lang="en-US" dirty="0">
              <a:latin typeface="_PDMS_Saleem_QuranFont" panose="02010000000000000000" pitchFamily="2" charset="-78"/>
              <a:cs typeface="_PDMS_Saleem_QuranFont" panose="02010000000000000000" pitchFamily="2" charset="-78"/>
            </a:endParaRPr>
          </a:p>
        </p:txBody>
      </p:sp>
      <p:sp>
        <p:nvSpPr>
          <p:cNvPr id="4" name="Title 6"/>
          <p:cNvSpPr>
            <a:spLocks noGrp="1"/>
          </p:cNvSpPr>
          <p:nvPr>
            <p:ph type="title"/>
          </p:nvPr>
        </p:nvSpPr>
        <p:spPr>
          <a:xfrm>
            <a:off x="609599" y="609600"/>
            <a:ext cx="6347713" cy="803176"/>
          </a:xfrm>
        </p:spPr>
        <p:txBody>
          <a:bodyPr>
            <a:normAutofit/>
          </a:bodyPr>
          <a:lstStyle/>
          <a:p>
            <a:pPr algn="ctr" eaLnBrk="1" hangingPunct="1"/>
            <a:r>
              <a:rPr lang="fa-IR" b="1" dirty="0" smtClean="0">
                <a:cs typeface="B Mitra" panose="00000400000000000000" pitchFamily="2" charset="-78"/>
              </a:rPr>
              <a:t> </a:t>
            </a:r>
            <a:r>
              <a:rPr lang="fa-IR" b="1" dirty="0">
                <a:cs typeface="B Mitra" panose="00000400000000000000" pitchFamily="2" charset="-78"/>
              </a:rPr>
              <a:t>لثه </a:t>
            </a:r>
            <a:endParaRPr lang="en-US" b="1" dirty="0">
              <a:cs typeface="B Mitra" panose="000004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6"/>
          <p:cNvSpPr>
            <a:spLocks noGrp="1"/>
          </p:cNvSpPr>
          <p:nvPr>
            <p:ph type="title"/>
          </p:nvPr>
        </p:nvSpPr>
        <p:spPr/>
        <p:txBody>
          <a:bodyPr>
            <a:normAutofit/>
          </a:bodyPr>
          <a:lstStyle/>
          <a:p>
            <a:pPr algn="ctr" eaLnBrk="1" hangingPunct="1"/>
            <a:r>
              <a:rPr lang="fa-IR" b="1" dirty="0">
                <a:cs typeface="B Mitra" panose="00000400000000000000" pitchFamily="2" charset="-78"/>
              </a:rPr>
              <a:t>بیماریهای لثه </a:t>
            </a:r>
            <a:endParaRPr lang="en-US" b="1" dirty="0">
              <a:cs typeface="B Mitra" panose="00000400000000000000" pitchFamily="2" charset="-78"/>
            </a:endParaRPr>
          </a:p>
        </p:txBody>
      </p:sp>
      <p:sp>
        <p:nvSpPr>
          <p:cNvPr id="33795" name="Content Placeholder 7"/>
          <p:cNvSpPr>
            <a:spLocks noGrp="1"/>
          </p:cNvSpPr>
          <p:nvPr>
            <p:ph idx="1"/>
          </p:nvPr>
        </p:nvSpPr>
        <p:spPr/>
        <p:txBody>
          <a:bodyPr/>
          <a:lstStyle/>
          <a:p>
            <a:pPr algn="r" rtl="1" eaLnBrk="1" hangingPunct="1">
              <a:lnSpc>
                <a:spcPct val="150000"/>
              </a:lnSpc>
              <a:buFont typeface="Wingdings" panose="05000000000000000000" pitchFamily="2" charset="2"/>
              <a:buChar char="v"/>
            </a:pPr>
            <a:r>
              <a:rPr lang="fa-IR" sz="2800" b="1" dirty="0" smtClean="0">
                <a:cs typeface="B Mitra" panose="00000400000000000000" pitchFamily="2" charset="-78"/>
              </a:rPr>
              <a:t>ژنژیویت </a:t>
            </a:r>
          </a:p>
          <a:p>
            <a:pPr algn="r" rtl="1" eaLnBrk="1" hangingPunct="1">
              <a:lnSpc>
                <a:spcPct val="150000"/>
              </a:lnSpc>
              <a:buFont typeface="Wingdings" panose="05000000000000000000" pitchFamily="2" charset="2"/>
              <a:buChar char="v"/>
            </a:pPr>
            <a:r>
              <a:rPr lang="fa-IR" sz="2800" b="1" dirty="0" smtClean="0">
                <a:cs typeface="B Mitra" panose="00000400000000000000" pitchFamily="2" charset="-78"/>
              </a:rPr>
              <a:t>پریودنتیت </a:t>
            </a:r>
          </a:p>
          <a:p>
            <a:pPr algn="r" rtl="1" eaLnBrk="1" hangingPunct="1"/>
            <a:endParaRPr lang="en-US" dirty="0" smtClean="0">
              <a:cs typeface="B Nazanin" panose="00000400000000000000" pitchFamily="2" charset="-78"/>
            </a:endParaRPr>
          </a:p>
        </p:txBody>
      </p:sp>
      <p:sp>
        <p:nvSpPr>
          <p:cNvPr id="33797"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EC063BA-3E1F-40DF-86D7-12B2025A57A2}" type="slidenum">
              <a:rPr lang="ar-SA">
                <a:latin typeface="_PDMS_Saleem_QuranFont" panose="02010000000000000000" pitchFamily="2" charset="-78"/>
                <a:cs typeface="_PDMS_Saleem_QuranFont" panose="02010000000000000000" pitchFamily="2" charset="-78"/>
              </a:rPr>
              <a:pPr eaLnBrk="1" hangingPunct="1"/>
              <a:t>25</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p:transition spd="med">
    <p:pull/>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a:bodyPr>
          <a:lstStyle/>
          <a:p>
            <a:pPr algn="ctr"/>
            <a:r>
              <a:rPr lang="fa-IR" b="1" dirty="0">
                <a:cs typeface="B Mitra" panose="00000400000000000000" pitchFamily="2" charset="-78"/>
              </a:rPr>
              <a:t>بیماریها و زخم های دهان </a:t>
            </a:r>
            <a:endParaRPr lang="en-US" b="1" dirty="0">
              <a:cs typeface="B Mitra" panose="00000400000000000000" pitchFamily="2" charset="-78"/>
            </a:endParaRPr>
          </a:p>
        </p:txBody>
      </p:sp>
      <p:sp>
        <p:nvSpPr>
          <p:cNvPr id="34819" name="Content Placeholder 2"/>
          <p:cNvSpPr>
            <a:spLocks noGrp="1"/>
          </p:cNvSpPr>
          <p:nvPr>
            <p:ph idx="1"/>
          </p:nvPr>
        </p:nvSpPr>
        <p:spPr/>
        <p:txBody>
          <a:bodyPr>
            <a:normAutofit/>
          </a:bodyPr>
          <a:lstStyle/>
          <a:p>
            <a:pPr algn="r" rtl="1" eaLnBrk="1" hangingPunct="1">
              <a:buFont typeface="Wingdings" panose="05000000000000000000" pitchFamily="2" charset="2"/>
              <a:buChar char="v"/>
            </a:pPr>
            <a:r>
              <a:rPr lang="fa-IR" sz="2800" dirty="0" smtClean="0">
                <a:cs typeface="B Homa" panose="00000400000000000000" pitchFamily="2" charset="-78"/>
              </a:rPr>
              <a:t>آفت</a:t>
            </a:r>
          </a:p>
          <a:p>
            <a:pPr>
              <a:buFont typeface="Wingdings" panose="05000000000000000000" pitchFamily="2" charset="2"/>
              <a:buChar char="v"/>
            </a:pPr>
            <a:r>
              <a:rPr lang="fa-IR" sz="2800" dirty="0" smtClean="0">
                <a:cs typeface="B Homa" panose="00000400000000000000" pitchFamily="2" charset="-78"/>
              </a:rPr>
              <a:t>تب خال ( هرپس سیمپلکس )</a:t>
            </a:r>
          </a:p>
        </p:txBody>
      </p:sp>
      <p:sp>
        <p:nvSpPr>
          <p:cNvPr id="34821"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F08A79B-C986-4E6F-BB19-AB8D25407CDC}" type="slidenum">
              <a:rPr lang="ar-SA">
                <a:latin typeface="_PDMS_Saleem_QuranFont" panose="02010000000000000000" pitchFamily="2" charset="-78"/>
                <a:cs typeface="_PDMS_Saleem_QuranFont" panose="02010000000000000000" pitchFamily="2" charset="-78"/>
              </a:rPr>
              <a:pPr eaLnBrk="1" hangingPunct="1"/>
              <a:t>26</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4819">
                                            <p:txEl>
                                              <p:pRg st="0" end="0"/>
                                            </p:txEl>
                                          </p:spTgt>
                                        </p:tgtEl>
                                        <p:attrNameLst>
                                          <p:attrName>style.visibility</p:attrName>
                                        </p:attrNameLst>
                                      </p:cBhvr>
                                      <p:to>
                                        <p:strVal val="visible"/>
                                      </p:to>
                                    </p:set>
                                    <p:animEffect transition="in" filter="wipe(down)">
                                      <p:cBhvr>
                                        <p:cTn id="7" dur="580">
                                          <p:stCondLst>
                                            <p:cond delay="0"/>
                                          </p:stCondLst>
                                        </p:cTn>
                                        <p:tgtEl>
                                          <p:spTgt spid="34819">
                                            <p:txEl>
                                              <p:pRg st="0" end="0"/>
                                            </p:txEl>
                                          </p:spTgt>
                                        </p:tgtEl>
                                      </p:cBhvr>
                                    </p:animEffect>
                                    <p:anim calcmode="lin" valueType="num">
                                      <p:cBhvr>
                                        <p:cTn id="8" dur="1822" tmFilter="0,0; 0.14,0.36; 0.43,0.73; 0.71,0.91; 1.0,1.0">
                                          <p:stCondLst>
                                            <p:cond delay="0"/>
                                          </p:stCondLst>
                                        </p:cTn>
                                        <p:tgtEl>
                                          <p:spTgt spid="34819">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4819">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4819">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4819">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4819">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4819">
                                            <p:txEl>
                                              <p:pRg st="0" end="0"/>
                                            </p:txEl>
                                          </p:spTgt>
                                        </p:tgtEl>
                                      </p:cBhvr>
                                      <p:to x="100000" y="60000"/>
                                    </p:animScale>
                                    <p:animScale>
                                      <p:cBhvr>
                                        <p:cTn id="14" dur="166" decel="50000">
                                          <p:stCondLst>
                                            <p:cond delay="676"/>
                                          </p:stCondLst>
                                        </p:cTn>
                                        <p:tgtEl>
                                          <p:spTgt spid="34819">
                                            <p:txEl>
                                              <p:pRg st="0" end="0"/>
                                            </p:txEl>
                                          </p:spTgt>
                                        </p:tgtEl>
                                      </p:cBhvr>
                                      <p:to x="100000" y="100000"/>
                                    </p:animScale>
                                    <p:animScale>
                                      <p:cBhvr>
                                        <p:cTn id="15" dur="26">
                                          <p:stCondLst>
                                            <p:cond delay="1312"/>
                                          </p:stCondLst>
                                        </p:cTn>
                                        <p:tgtEl>
                                          <p:spTgt spid="34819">
                                            <p:txEl>
                                              <p:pRg st="0" end="0"/>
                                            </p:txEl>
                                          </p:spTgt>
                                        </p:tgtEl>
                                      </p:cBhvr>
                                      <p:to x="100000" y="80000"/>
                                    </p:animScale>
                                    <p:animScale>
                                      <p:cBhvr>
                                        <p:cTn id="16" dur="166" decel="50000">
                                          <p:stCondLst>
                                            <p:cond delay="1338"/>
                                          </p:stCondLst>
                                        </p:cTn>
                                        <p:tgtEl>
                                          <p:spTgt spid="34819">
                                            <p:txEl>
                                              <p:pRg st="0" end="0"/>
                                            </p:txEl>
                                          </p:spTgt>
                                        </p:tgtEl>
                                      </p:cBhvr>
                                      <p:to x="100000" y="100000"/>
                                    </p:animScale>
                                    <p:animScale>
                                      <p:cBhvr>
                                        <p:cTn id="17" dur="26">
                                          <p:stCondLst>
                                            <p:cond delay="1642"/>
                                          </p:stCondLst>
                                        </p:cTn>
                                        <p:tgtEl>
                                          <p:spTgt spid="34819">
                                            <p:txEl>
                                              <p:pRg st="0" end="0"/>
                                            </p:txEl>
                                          </p:spTgt>
                                        </p:tgtEl>
                                      </p:cBhvr>
                                      <p:to x="100000" y="90000"/>
                                    </p:animScale>
                                    <p:animScale>
                                      <p:cBhvr>
                                        <p:cTn id="18" dur="166" decel="50000">
                                          <p:stCondLst>
                                            <p:cond delay="1668"/>
                                          </p:stCondLst>
                                        </p:cTn>
                                        <p:tgtEl>
                                          <p:spTgt spid="34819">
                                            <p:txEl>
                                              <p:pRg st="0" end="0"/>
                                            </p:txEl>
                                          </p:spTgt>
                                        </p:tgtEl>
                                      </p:cBhvr>
                                      <p:to x="100000" y="100000"/>
                                    </p:animScale>
                                    <p:animScale>
                                      <p:cBhvr>
                                        <p:cTn id="19" dur="26">
                                          <p:stCondLst>
                                            <p:cond delay="1808"/>
                                          </p:stCondLst>
                                        </p:cTn>
                                        <p:tgtEl>
                                          <p:spTgt spid="34819">
                                            <p:txEl>
                                              <p:pRg st="0" end="0"/>
                                            </p:txEl>
                                          </p:spTgt>
                                        </p:tgtEl>
                                      </p:cBhvr>
                                      <p:to x="100000" y="95000"/>
                                    </p:animScale>
                                    <p:animScale>
                                      <p:cBhvr>
                                        <p:cTn id="20" dur="166" decel="50000">
                                          <p:stCondLst>
                                            <p:cond delay="1834"/>
                                          </p:stCondLst>
                                        </p:cTn>
                                        <p:tgtEl>
                                          <p:spTgt spid="34819">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4819">
                                            <p:txEl>
                                              <p:pRg st="1" end="1"/>
                                            </p:txEl>
                                          </p:spTgt>
                                        </p:tgtEl>
                                        <p:attrNameLst>
                                          <p:attrName>style.visibility</p:attrName>
                                        </p:attrNameLst>
                                      </p:cBhvr>
                                      <p:to>
                                        <p:strVal val="visible"/>
                                      </p:to>
                                    </p:set>
                                    <p:animEffect transition="in" filter="wipe(down)">
                                      <p:cBhvr>
                                        <p:cTn id="23" dur="580">
                                          <p:stCondLst>
                                            <p:cond delay="0"/>
                                          </p:stCondLst>
                                        </p:cTn>
                                        <p:tgtEl>
                                          <p:spTgt spid="34819">
                                            <p:txEl>
                                              <p:pRg st="1" end="1"/>
                                            </p:txEl>
                                          </p:spTgt>
                                        </p:tgtEl>
                                      </p:cBhvr>
                                    </p:animEffect>
                                    <p:anim calcmode="lin" valueType="num">
                                      <p:cBhvr>
                                        <p:cTn id="24" dur="1822" tmFilter="0,0; 0.14,0.36; 0.43,0.73; 0.71,0.91; 1.0,1.0">
                                          <p:stCondLst>
                                            <p:cond delay="0"/>
                                          </p:stCondLst>
                                        </p:cTn>
                                        <p:tgtEl>
                                          <p:spTgt spid="34819">
                                            <p:txEl>
                                              <p:pRg st="1" end="1"/>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4819">
                                            <p:txEl>
                                              <p:pRg st="1" end="1"/>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4819">
                                            <p:txEl>
                                              <p:pRg st="1" end="1"/>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4819">
                                            <p:txEl>
                                              <p:pRg st="1" end="1"/>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4819">
                                            <p:txEl>
                                              <p:pRg st="1" end="1"/>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34819">
                                            <p:txEl>
                                              <p:pRg st="1" end="1"/>
                                            </p:txEl>
                                          </p:spTgt>
                                        </p:tgtEl>
                                      </p:cBhvr>
                                      <p:to x="100000" y="60000"/>
                                    </p:animScale>
                                    <p:animScale>
                                      <p:cBhvr>
                                        <p:cTn id="30" dur="166" decel="50000">
                                          <p:stCondLst>
                                            <p:cond delay="676"/>
                                          </p:stCondLst>
                                        </p:cTn>
                                        <p:tgtEl>
                                          <p:spTgt spid="34819">
                                            <p:txEl>
                                              <p:pRg st="1" end="1"/>
                                            </p:txEl>
                                          </p:spTgt>
                                        </p:tgtEl>
                                      </p:cBhvr>
                                      <p:to x="100000" y="100000"/>
                                    </p:animScale>
                                    <p:animScale>
                                      <p:cBhvr>
                                        <p:cTn id="31" dur="26">
                                          <p:stCondLst>
                                            <p:cond delay="1312"/>
                                          </p:stCondLst>
                                        </p:cTn>
                                        <p:tgtEl>
                                          <p:spTgt spid="34819">
                                            <p:txEl>
                                              <p:pRg st="1" end="1"/>
                                            </p:txEl>
                                          </p:spTgt>
                                        </p:tgtEl>
                                      </p:cBhvr>
                                      <p:to x="100000" y="80000"/>
                                    </p:animScale>
                                    <p:animScale>
                                      <p:cBhvr>
                                        <p:cTn id="32" dur="166" decel="50000">
                                          <p:stCondLst>
                                            <p:cond delay="1338"/>
                                          </p:stCondLst>
                                        </p:cTn>
                                        <p:tgtEl>
                                          <p:spTgt spid="34819">
                                            <p:txEl>
                                              <p:pRg st="1" end="1"/>
                                            </p:txEl>
                                          </p:spTgt>
                                        </p:tgtEl>
                                      </p:cBhvr>
                                      <p:to x="100000" y="100000"/>
                                    </p:animScale>
                                    <p:animScale>
                                      <p:cBhvr>
                                        <p:cTn id="33" dur="26">
                                          <p:stCondLst>
                                            <p:cond delay="1642"/>
                                          </p:stCondLst>
                                        </p:cTn>
                                        <p:tgtEl>
                                          <p:spTgt spid="34819">
                                            <p:txEl>
                                              <p:pRg st="1" end="1"/>
                                            </p:txEl>
                                          </p:spTgt>
                                        </p:tgtEl>
                                      </p:cBhvr>
                                      <p:to x="100000" y="90000"/>
                                    </p:animScale>
                                    <p:animScale>
                                      <p:cBhvr>
                                        <p:cTn id="34" dur="166" decel="50000">
                                          <p:stCondLst>
                                            <p:cond delay="1668"/>
                                          </p:stCondLst>
                                        </p:cTn>
                                        <p:tgtEl>
                                          <p:spTgt spid="34819">
                                            <p:txEl>
                                              <p:pRg st="1" end="1"/>
                                            </p:txEl>
                                          </p:spTgt>
                                        </p:tgtEl>
                                      </p:cBhvr>
                                      <p:to x="100000" y="100000"/>
                                    </p:animScale>
                                    <p:animScale>
                                      <p:cBhvr>
                                        <p:cTn id="35" dur="26">
                                          <p:stCondLst>
                                            <p:cond delay="1808"/>
                                          </p:stCondLst>
                                        </p:cTn>
                                        <p:tgtEl>
                                          <p:spTgt spid="34819">
                                            <p:txEl>
                                              <p:pRg st="1" end="1"/>
                                            </p:txEl>
                                          </p:spTgt>
                                        </p:tgtEl>
                                      </p:cBhvr>
                                      <p:to x="100000" y="95000"/>
                                    </p:animScale>
                                    <p:animScale>
                                      <p:cBhvr>
                                        <p:cTn id="36" dur="166" decel="50000">
                                          <p:stCondLst>
                                            <p:cond delay="1834"/>
                                          </p:stCondLst>
                                        </p:cTn>
                                        <p:tgtEl>
                                          <p:spTgt spid="34819">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9521AD4-6327-4668-8ECD-97C7A30AC592}" type="slidenum">
              <a:rPr lang="ar-SA">
                <a:latin typeface="_PDMS_Saleem_QuranFont" panose="02010000000000000000" pitchFamily="2" charset="-78"/>
                <a:cs typeface="_PDMS_Saleem_QuranFont" panose="02010000000000000000" pitchFamily="2" charset="-78"/>
              </a:rPr>
              <a:pPr eaLnBrk="1" hangingPunct="1"/>
              <a:t>27</a:t>
            </a:fld>
            <a:endParaRPr lang="en-US" dirty="0">
              <a:latin typeface="_PDMS_Saleem_QuranFont" panose="02010000000000000000" pitchFamily="2" charset="-78"/>
              <a:cs typeface="_PDMS_Saleem_QuranFont" panose="02010000000000000000" pitchFamily="2" charset="-78"/>
            </a:endParaRPr>
          </a:p>
        </p:txBody>
      </p:sp>
      <p:pic>
        <p:nvPicPr>
          <p:cNvPr id="2" name="Picture 1"/>
          <p:cNvPicPr>
            <a:picLocks noChangeAspect="1"/>
          </p:cNvPicPr>
          <p:nvPr/>
        </p:nvPicPr>
        <p:blipFill>
          <a:blip r:embed="rId2"/>
          <a:stretch>
            <a:fillRect/>
          </a:stretch>
        </p:blipFill>
        <p:spPr>
          <a:xfrm>
            <a:off x="982164" y="1412776"/>
            <a:ext cx="5689554" cy="41395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Rectangle 2"/>
          <p:cNvSpPr/>
          <p:nvPr/>
        </p:nvSpPr>
        <p:spPr>
          <a:xfrm>
            <a:off x="3203848" y="260648"/>
            <a:ext cx="752130" cy="584775"/>
          </a:xfrm>
          <a:prstGeom prst="rect">
            <a:avLst/>
          </a:prstGeom>
        </p:spPr>
        <p:txBody>
          <a:bodyPr wrap="none">
            <a:spAutoFit/>
          </a:bodyPr>
          <a:lstStyle/>
          <a:p>
            <a:r>
              <a:rPr lang="fa-IR" sz="3200" b="1" dirty="0">
                <a:solidFill>
                  <a:schemeClr val="accent2"/>
                </a:solidFill>
                <a:cs typeface="B Mitra" panose="00000400000000000000" pitchFamily="2" charset="-78"/>
              </a:rPr>
              <a:t>آفت</a:t>
            </a: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A051374-BDF7-4794-91FB-B7704B1CFF82}" type="slidenum">
              <a:rPr lang="ar-SA">
                <a:latin typeface="_PDMS_Saleem_QuranFont" panose="02010000000000000000" pitchFamily="2" charset="-78"/>
                <a:cs typeface="_PDMS_Saleem_QuranFont" panose="02010000000000000000" pitchFamily="2" charset="-78"/>
              </a:rPr>
              <a:pPr eaLnBrk="1" hangingPunct="1"/>
              <a:t>28</a:t>
            </a:fld>
            <a:endParaRPr lang="en-US" dirty="0">
              <a:latin typeface="_PDMS_Saleem_QuranFont" panose="02010000000000000000" pitchFamily="2" charset="-78"/>
              <a:cs typeface="_PDMS_Saleem_QuranFont" panose="02010000000000000000" pitchFamily="2" charset="-78"/>
            </a:endParaRPr>
          </a:p>
        </p:txBody>
      </p:sp>
      <p:pic>
        <p:nvPicPr>
          <p:cNvPr id="2" name="Picture 1"/>
          <p:cNvPicPr>
            <a:picLocks noChangeAspect="1"/>
          </p:cNvPicPr>
          <p:nvPr/>
        </p:nvPicPr>
        <p:blipFill>
          <a:blip r:embed="rId2"/>
          <a:stretch>
            <a:fillRect/>
          </a:stretch>
        </p:blipFill>
        <p:spPr>
          <a:xfrm>
            <a:off x="1043608" y="1556792"/>
            <a:ext cx="5250160" cy="42862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Rectangle 2"/>
          <p:cNvSpPr/>
          <p:nvPr/>
        </p:nvSpPr>
        <p:spPr>
          <a:xfrm>
            <a:off x="1259632" y="548680"/>
            <a:ext cx="4259500" cy="584775"/>
          </a:xfrm>
          <a:prstGeom prst="rect">
            <a:avLst/>
          </a:prstGeom>
        </p:spPr>
        <p:txBody>
          <a:bodyPr wrap="none">
            <a:spAutoFit/>
          </a:bodyPr>
          <a:lstStyle/>
          <a:p>
            <a:pPr rtl="1"/>
            <a:r>
              <a:rPr lang="fa-IR" sz="3200" b="1" dirty="0">
                <a:solidFill>
                  <a:schemeClr val="accent2"/>
                </a:solidFill>
                <a:cs typeface="B Mitra" panose="00000400000000000000" pitchFamily="2" charset="-78"/>
              </a:rPr>
              <a:t>تب خال ( هرپس سیمپلکس )</a:t>
            </a: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988840"/>
            <a:ext cx="6347714" cy="1320800"/>
          </a:xfrm>
        </p:spPr>
        <p:txBody>
          <a:bodyPr>
            <a:prstTxWarp prst="textInflateTop">
              <a:avLst/>
            </a:prstTxWarp>
            <a:normAutofit/>
          </a:bodyPr>
          <a:lstStyle/>
          <a:p>
            <a:r>
              <a:rPr lang="fa-IR" sz="4800" dirty="0">
                <a:ln w="0">
                  <a:solidFill>
                    <a:schemeClr val="accent3"/>
                  </a:solidFill>
                </a:ln>
                <a:effectLst>
                  <a:outerShdw blurRad="38100" dist="25400" dir="5400000" algn="ctr" rotWithShape="0">
                    <a:srgbClr val="6E747A">
                      <a:alpha val="43000"/>
                    </a:srgbClr>
                  </a:outerShdw>
                  <a:reflection blurRad="6350" stA="60000" endA="900" endPos="58000" dir="5400000" sy="-100000" algn="bl" rotWithShape="0"/>
                </a:effectLst>
                <a:cs typeface="B Nazanin" panose="00000400000000000000" pitchFamily="2" charset="-78"/>
              </a:rPr>
              <a:t>نحوه مراقبت از دهان و دندان</a:t>
            </a:r>
          </a:p>
        </p:txBody>
      </p:sp>
      <p:sp>
        <p:nvSpPr>
          <p:cNvPr id="5120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31C81FD-69DD-4095-930C-9CE72EDF5DA7}" type="slidenum">
              <a:rPr lang="ar-SA">
                <a:latin typeface="_PDMS_Saleem_QuranFont" panose="02010000000000000000" pitchFamily="2" charset="-78"/>
                <a:cs typeface="_PDMS_Saleem_QuranFont" panose="02010000000000000000" pitchFamily="2" charset="-78"/>
              </a:rPr>
              <a:pPr eaLnBrk="1" hangingPunct="1"/>
              <a:t>29</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p:transition spd="med">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F58125D-DF42-4868-A0CA-80E2BBAB4E53}" type="slidenum">
              <a:rPr lang="ar-SA" smtClean="0"/>
              <a:pPr/>
              <a:t>3</a:t>
            </a:fld>
            <a:endParaRPr lang="en-US"/>
          </a:p>
        </p:txBody>
      </p:sp>
      <p:sp>
        <p:nvSpPr>
          <p:cNvPr id="3" name="Title 1"/>
          <p:cNvSpPr txBox="1">
            <a:spLocks/>
          </p:cNvSpPr>
          <p:nvPr/>
        </p:nvSpPr>
        <p:spPr bwMode="black">
          <a:xfrm>
            <a:off x="467544" y="332656"/>
            <a:ext cx="6059016" cy="1008112"/>
          </a:xfrm>
          <a:prstGeom prst="rect">
            <a:avLst/>
          </a:prstGeom>
          <a:solidFill>
            <a:srgbClr val="FFFFFF"/>
          </a:solidFill>
          <a:ln w="31750" cap="sq">
            <a:solidFill>
              <a:srgbClr val="404040"/>
            </a:solidFill>
            <a:miter lim="800000"/>
          </a:ln>
        </p:spPr>
        <p:txBody>
          <a:bodyPr vert="horz" lIns="182880" tIns="182880" rIns="182880" bIns="182880" rtlCol="0" anchor="ctr">
            <a:no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pPr lvl="0" rtl="1" fontAlgn="auto">
              <a:lnSpc>
                <a:spcPct val="100000"/>
              </a:lnSpc>
              <a:spcAft>
                <a:spcPts val="0"/>
              </a:spcAft>
            </a:pPr>
            <a:r>
              <a:rPr lang="fa-IR" sz="1900" b="1" cap="none" spc="0" dirty="0">
                <a:solidFill>
                  <a:schemeClr val="accent1"/>
                </a:solidFill>
                <a:latin typeface="Arial" panose="020B0604020202020204" pitchFamily="34" charset="0"/>
                <a:cs typeface="B Compset" panose="00000400000000000000" pitchFamily="2" charset="-78"/>
              </a:rPr>
              <a:t>برآورد هزینه درمان پوسیدگی دندان در مقایسه با هزینه خدمات پیشگیری برای کاهش پوسیدگی در کودکان 12 ساله ایرانی در یک سال </a:t>
            </a:r>
            <a:endParaRPr lang="en-US" sz="1900" b="1" cap="none" spc="0" dirty="0">
              <a:solidFill>
                <a:schemeClr val="accent1"/>
              </a:solidFill>
              <a:latin typeface="Arial" panose="020B0604020202020204" pitchFamily="34" charset="0"/>
              <a:cs typeface="B Compset" panose="00000400000000000000" pitchFamily="2" charset="-78"/>
            </a:endParaRPr>
          </a:p>
        </p:txBody>
      </p:sp>
      <p:pic>
        <p:nvPicPr>
          <p:cNvPr id="4" name="Picture 3"/>
          <p:cNvPicPr>
            <a:picLocks noChangeAspect="1"/>
          </p:cNvPicPr>
          <p:nvPr/>
        </p:nvPicPr>
        <p:blipFill>
          <a:blip r:embed="rId2">
            <a:duotone>
              <a:schemeClr val="accent1">
                <a:shade val="45000"/>
                <a:satMod val="135000"/>
              </a:schemeClr>
              <a:prstClr val="white"/>
            </a:duotone>
          </a:blip>
          <a:stretch>
            <a:fillRect/>
          </a:stretch>
        </p:blipFill>
        <p:spPr>
          <a:xfrm>
            <a:off x="286448" y="1508650"/>
            <a:ext cx="6768752" cy="2232248"/>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1534960528"/>
              </p:ext>
            </p:extLst>
          </p:nvPr>
        </p:nvGraphicFramePr>
        <p:xfrm>
          <a:off x="263517" y="3356992"/>
          <a:ext cx="6756755" cy="2103120"/>
        </p:xfrm>
        <a:graphic>
          <a:graphicData uri="http://schemas.openxmlformats.org/drawingml/2006/table">
            <a:tbl>
              <a:tblPr firstRow="1" bandRow="1"/>
              <a:tblGrid>
                <a:gridCol w="1351458">
                  <a:extLst>
                    <a:ext uri="{9D8B030D-6E8A-4147-A177-3AD203B41FA5}">
                      <a16:colId xmlns="" xmlns:a16="http://schemas.microsoft.com/office/drawing/2014/main" val="985643308"/>
                    </a:ext>
                  </a:extLst>
                </a:gridCol>
                <a:gridCol w="1351458">
                  <a:extLst>
                    <a:ext uri="{9D8B030D-6E8A-4147-A177-3AD203B41FA5}">
                      <a16:colId xmlns="" xmlns:a16="http://schemas.microsoft.com/office/drawing/2014/main" val="1215996996"/>
                    </a:ext>
                  </a:extLst>
                </a:gridCol>
                <a:gridCol w="1351458">
                  <a:extLst>
                    <a:ext uri="{9D8B030D-6E8A-4147-A177-3AD203B41FA5}">
                      <a16:colId xmlns="" xmlns:a16="http://schemas.microsoft.com/office/drawing/2014/main" val="2171725925"/>
                    </a:ext>
                  </a:extLst>
                </a:gridCol>
                <a:gridCol w="1351458">
                  <a:extLst>
                    <a:ext uri="{9D8B030D-6E8A-4147-A177-3AD203B41FA5}">
                      <a16:colId xmlns="" xmlns:a16="http://schemas.microsoft.com/office/drawing/2014/main" val="475310488"/>
                    </a:ext>
                  </a:extLst>
                </a:gridCol>
                <a:gridCol w="1350923">
                  <a:extLst>
                    <a:ext uri="{9D8B030D-6E8A-4147-A177-3AD203B41FA5}">
                      <a16:colId xmlns="" xmlns:a16="http://schemas.microsoft.com/office/drawing/2014/main" val="21321592"/>
                    </a:ext>
                  </a:extLst>
                </a:gridCol>
              </a:tblGrid>
              <a:tr h="1063506">
                <a:tc>
                  <a:txBody>
                    <a:bodyPr/>
                    <a:lstStyle>
                      <a:lvl1pPr marL="0" algn="r" defTabSz="457200" rtl="1" eaLnBrk="1" latinLnBrk="0" hangingPunct="1">
                        <a:defRPr sz="1800" b="1" kern="1200">
                          <a:solidFill>
                            <a:schemeClr val="lt1"/>
                          </a:solidFill>
                          <a:latin typeface="Gill Sans MT" panose="020B0502020104020203"/>
                          <a:ea typeface=""/>
                          <a:cs typeface=""/>
                        </a:defRPr>
                      </a:lvl1pPr>
                      <a:lvl2pPr marL="457200" algn="r" defTabSz="457200" rtl="1" eaLnBrk="1" latinLnBrk="0" hangingPunct="1">
                        <a:defRPr sz="1800" b="1" kern="1200">
                          <a:solidFill>
                            <a:schemeClr val="lt1"/>
                          </a:solidFill>
                          <a:latin typeface="Gill Sans MT" panose="020B0502020104020203"/>
                          <a:ea typeface=""/>
                          <a:cs typeface=""/>
                        </a:defRPr>
                      </a:lvl2pPr>
                      <a:lvl3pPr marL="914400" algn="r" defTabSz="457200" rtl="1" eaLnBrk="1" latinLnBrk="0" hangingPunct="1">
                        <a:defRPr sz="1800" b="1" kern="1200">
                          <a:solidFill>
                            <a:schemeClr val="lt1"/>
                          </a:solidFill>
                          <a:latin typeface="Gill Sans MT" panose="020B0502020104020203"/>
                          <a:ea typeface=""/>
                          <a:cs typeface=""/>
                        </a:defRPr>
                      </a:lvl3pPr>
                      <a:lvl4pPr marL="1371600" algn="r" defTabSz="457200" rtl="1" eaLnBrk="1" latinLnBrk="0" hangingPunct="1">
                        <a:defRPr sz="1800" b="1" kern="1200">
                          <a:solidFill>
                            <a:schemeClr val="lt1"/>
                          </a:solidFill>
                          <a:latin typeface="Gill Sans MT" panose="020B0502020104020203"/>
                          <a:ea typeface=""/>
                          <a:cs typeface=""/>
                        </a:defRPr>
                      </a:lvl4pPr>
                      <a:lvl5pPr marL="1828800" algn="r" defTabSz="457200" rtl="1" eaLnBrk="1" latinLnBrk="0" hangingPunct="1">
                        <a:defRPr sz="1800" b="1" kern="1200">
                          <a:solidFill>
                            <a:schemeClr val="lt1"/>
                          </a:solidFill>
                          <a:latin typeface="Gill Sans MT" panose="020B0502020104020203"/>
                          <a:ea typeface=""/>
                          <a:cs typeface=""/>
                        </a:defRPr>
                      </a:lvl5pPr>
                      <a:lvl6pPr marL="2286000" algn="r" defTabSz="457200" rtl="1" eaLnBrk="1" latinLnBrk="0" hangingPunct="1">
                        <a:defRPr sz="1800" b="1" kern="1200">
                          <a:solidFill>
                            <a:schemeClr val="lt1"/>
                          </a:solidFill>
                          <a:latin typeface="Gill Sans MT" panose="020B0502020104020203"/>
                          <a:ea typeface=""/>
                          <a:cs typeface=""/>
                        </a:defRPr>
                      </a:lvl6pPr>
                      <a:lvl7pPr marL="2743200" algn="r" defTabSz="457200" rtl="1" eaLnBrk="1" latinLnBrk="0" hangingPunct="1">
                        <a:defRPr sz="1800" b="1" kern="1200">
                          <a:solidFill>
                            <a:schemeClr val="lt1"/>
                          </a:solidFill>
                          <a:latin typeface="Gill Sans MT" panose="020B0502020104020203"/>
                          <a:ea typeface=""/>
                          <a:cs typeface=""/>
                        </a:defRPr>
                      </a:lvl7pPr>
                      <a:lvl8pPr marL="3200400" algn="r" defTabSz="457200" rtl="1" eaLnBrk="1" latinLnBrk="0" hangingPunct="1">
                        <a:defRPr sz="1800" b="1" kern="1200">
                          <a:solidFill>
                            <a:schemeClr val="lt1"/>
                          </a:solidFill>
                          <a:latin typeface="Gill Sans MT" panose="020B0502020104020203"/>
                          <a:ea typeface=""/>
                          <a:cs typeface=""/>
                        </a:defRPr>
                      </a:lvl8pPr>
                      <a:lvl9pPr marL="3657600" algn="r" defTabSz="457200" rtl="1" eaLnBrk="1" latinLnBrk="0" hangingPunct="1">
                        <a:defRPr sz="1800" b="1" kern="1200">
                          <a:solidFill>
                            <a:schemeClr val="lt1"/>
                          </a:solidFill>
                          <a:latin typeface="Gill Sans MT" panose="020B0502020104020203"/>
                          <a:ea typeface=""/>
                          <a:cs typeface=""/>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fa-IR" dirty="0" smtClean="0">
                          <a:cs typeface="B Nazanin" panose="00000400000000000000" pitchFamily="2" charset="-78"/>
                        </a:rPr>
                        <a:t>هزینه مورد نیاز برای فلورایدتراپی کل دندانهای</a:t>
                      </a:r>
                      <a:r>
                        <a:rPr lang="fa-IR" baseline="0" dirty="0" smtClean="0">
                          <a:cs typeface="B Nazanin" panose="00000400000000000000" pitchFamily="2" charset="-78"/>
                        </a:rPr>
                        <a:t> این کودکان</a:t>
                      </a:r>
                      <a:endParaRPr lang="en-US" dirty="0" smtClean="0">
                        <a:solidFill>
                          <a:schemeClr val="tx1"/>
                        </a:solidFill>
                        <a:cs typeface="B Nazanin" panose="00000400000000000000" pitchFamily="2" charset="-78"/>
                      </a:endParaRPr>
                    </a:p>
                  </a:txBody>
                  <a:tcPr>
                    <a:lnL w="12700" cap="rnd" cmpd="sng" algn="ctr">
                      <a:noFill/>
                      <a:prstDash val="solid"/>
                    </a:lnL>
                    <a:lnR>
                      <a:noFill/>
                    </a:lnR>
                    <a:lnT w="12700" cap="rnd" cmpd="sng" algn="ctr">
                      <a:noFill/>
                      <a:prstDash val="solid"/>
                    </a:lnT>
                    <a:lnB w="12700" cap="rnd" cmpd="sng" algn="ctr">
                      <a:noFill/>
                      <a:prstDash val="solid"/>
                    </a:lnB>
                    <a:lnTlToBr w="12700" cmpd="sng">
                      <a:noFill/>
                      <a:prstDash val="solid"/>
                    </a:lnTlToBr>
                    <a:lnBlToTr w="12700" cmpd="sng">
                      <a:noFill/>
                      <a:prstDash val="solid"/>
                    </a:lnBlToTr>
                    <a:solidFill>
                      <a:schemeClr val="accent1"/>
                    </a:solidFill>
                  </a:tcPr>
                </a:tc>
                <a:tc>
                  <a:txBody>
                    <a:bodyPr/>
                    <a:lstStyle>
                      <a:lvl1pPr marL="0" algn="r" defTabSz="457200" rtl="1" eaLnBrk="1" latinLnBrk="0" hangingPunct="1">
                        <a:defRPr sz="1800" b="1" kern="1200">
                          <a:solidFill>
                            <a:schemeClr val="lt1"/>
                          </a:solidFill>
                          <a:latin typeface="Gill Sans MT" panose="020B0502020104020203"/>
                          <a:ea typeface=""/>
                          <a:cs typeface=""/>
                        </a:defRPr>
                      </a:lvl1pPr>
                      <a:lvl2pPr marL="457200" algn="r" defTabSz="457200" rtl="1" eaLnBrk="1" latinLnBrk="0" hangingPunct="1">
                        <a:defRPr sz="1800" b="1" kern="1200">
                          <a:solidFill>
                            <a:schemeClr val="lt1"/>
                          </a:solidFill>
                          <a:latin typeface="Gill Sans MT" panose="020B0502020104020203"/>
                          <a:ea typeface=""/>
                          <a:cs typeface=""/>
                        </a:defRPr>
                      </a:lvl2pPr>
                      <a:lvl3pPr marL="914400" algn="r" defTabSz="457200" rtl="1" eaLnBrk="1" latinLnBrk="0" hangingPunct="1">
                        <a:defRPr sz="1800" b="1" kern="1200">
                          <a:solidFill>
                            <a:schemeClr val="lt1"/>
                          </a:solidFill>
                          <a:latin typeface="Gill Sans MT" panose="020B0502020104020203"/>
                          <a:ea typeface=""/>
                          <a:cs typeface=""/>
                        </a:defRPr>
                      </a:lvl3pPr>
                      <a:lvl4pPr marL="1371600" algn="r" defTabSz="457200" rtl="1" eaLnBrk="1" latinLnBrk="0" hangingPunct="1">
                        <a:defRPr sz="1800" b="1" kern="1200">
                          <a:solidFill>
                            <a:schemeClr val="lt1"/>
                          </a:solidFill>
                          <a:latin typeface="Gill Sans MT" panose="020B0502020104020203"/>
                          <a:ea typeface=""/>
                          <a:cs typeface=""/>
                        </a:defRPr>
                      </a:lvl4pPr>
                      <a:lvl5pPr marL="1828800" algn="r" defTabSz="457200" rtl="1" eaLnBrk="1" latinLnBrk="0" hangingPunct="1">
                        <a:defRPr sz="1800" b="1" kern="1200">
                          <a:solidFill>
                            <a:schemeClr val="lt1"/>
                          </a:solidFill>
                          <a:latin typeface="Gill Sans MT" panose="020B0502020104020203"/>
                          <a:ea typeface=""/>
                          <a:cs typeface=""/>
                        </a:defRPr>
                      </a:lvl5pPr>
                      <a:lvl6pPr marL="2286000" algn="r" defTabSz="457200" rtl="1" eaLnBrk="1" latinLnBrk="0" hangingPunct="1">
                        <a:defRPr sz="1800" b="1" kern="1200">
                          <a:solidFill>
                            <a:schemeClr val="lt1"/>
                          </a:solidFill>
                          <a:latin typeface="Gill Sans MT" panose="020B0502020104020203"/>
                          <a:ea typeface=""/>
                          <a:cs typeface=""/>
                        </a:defRPr>
                      </a:lvl6pPr>
                      <a:lvl7pPr marL="2743200" algn="r" defTabSz="457200" rtl="1" eaLnBrk="1" latinLnBrk="0" hangingPunct="1">
                        <a:defRPr sz="1800" b="1" kern="1200">
                          <a:solidFill>
                            <a:schemeClr val="lt1"/>
                          </a:solidFill>
                          <a:latin typeface="Gill Sans MT" panose="020B0502020104020203"/>
                          <a:ea typeface=""/>
                          <a:cs typeface=""/>
                        </a:defRPr>
                      </a:lvl7pPr>
                      <a:lvl8pPr marL="3200400" algn="r" defTabSz="457200" rtl="1" eaLnBrk="1" latinLnBrk="0" hangingPunct="1">
                        <a:defRPr sz="1800" b="1" kern="1200">
                          <a:solidFill>
                            <a:schemeClr val="lt1"/>
                          </a:solidFill>
                          <a:latin typeface="Gill Sans MT" panose="020B0502020104020203"/>
                          <a:ea typeface=""/>
                          <a:cs typeface=""/>
                        </a:defRPr>
                      </a:lvl8pPr>
                      <a:lvl9pPr marL="3657600" algn="r" defTabSz="457200" rtl="1" eaLnBrk="1" latinLnBrk="0" hangingPunct="1">
                        <a:defRPr sz="1800" b="1" kern="1200">
                          <a:solidFill>
                            <a:schemeClr val="lt1"/>
                          </a:solidFill>
                          <a:latin typeface="Gill Sans MT" panose="020B0502020104020203"/>
                          <a:ea typeface=""/>
                          <a:cs typeface=""/>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sz="1800" b="1" kern="1200" dirty="0" smtClean="0">
                          <a:solidFill>
                            <a:schemeClr val="lt1"/>
                          </a:solidFill>
                          <a:latin typeface="Gill Sans MT" panose="020B0502020104020203"/>
                          <a:ea typeface=""/>
                          <a:cs typeface="B Nazanin" panose="00000400000000000000" pitchFamily="2" charset="-78"/>
                        </a:rPr>
                        <a:t>هزینه</a:t>
                      </a:r>
                      <a:r>
                        <a:rPr lang="fa-IR" sz="1800" b="1" kern="1200" baseline="0" dirty="0" smtClean="0">
                          <a:solidFill>
                            <a:schemeClr val="lt1"/>
                          </a:solidFill>
                          <a:latin typeface="Gill Sans MT" panose="020B0502020104020203"/>
                          <a:ea typeface=""/>
                          <a:cs typeface="B Nazanin" panose="00000400000000000000" pitchFamily="2" charset="-78"/>
                        </a:rPr>
                        <a:t> وارنیش </a:t>
                      </a:r>
                      <a:r>
                        <a:rPr lang="fa-IR" sz="1800" b="1" kern="1200" dirty="0" smtClean="0">
                          <a:solidFill>
                            <a:schemeClr val="lt1"/>
                          </a:solidFill>
                          <a:latin typeface="Gill Sans MT" panose="020B0502020104020203"/>
                          <a:ea typeface=""/>
                          <a:cs typeface="B Nazanin" panose="00000400000000000000" pitchFamily="2" charset="-78"/>
                        </a:rPr>
                        <a:t>فلوراید</a:t>
                      </a:r>
                      <a:r>
                        <a:rPr lang="fa-IR" dirty="0" smtClean="0">
                          <a:cs typeface="B Nazanin" panose="00000400000000000000" pitchFamily="2" charset="-78"/>
                        </a:rPr>
                        <a:t> تراپی برای </a:t>
                      </a:r>
                      <a:r>
                        <a:rPr lang="fa-IR" baseline="0" dirty="0" smtClean="0">
                          <a:cs typeface="B Nazanin" panose="00000400000000000000" pitchFamily="2" charset="-78"/>
                        </a:rPr>
                        <a:t>کل دندانها </a:t>
                      </a:r>
                      <a:endParaRPr lang="en-US" dirty="0">
                        <a:solidFill>
                          <a:schemeClr val="tx1"/>
                        </a:solidFill>
                        <a:cs typeface="B Nazanin" panose="00000400000000000000" pitchFamily="2" charset="-78"/>
                      </a:endParaRPr>
                    </a:p>
                  </a:txBody>
                  <a:tcPr>
                    <a:lnL>
                      <a:noFill/>
                    </a:lnL>
                    <a:lnR>
                      <a:noFill/>
                    </a:lnR>
                    <a:lnT w="12700" cap="rnd" cmpd="sng" algn="ctr">
                      <a:noFill/>
                      <a:prstDash val="solid"/>
                    </a:lnT>
                    <a:lnB w="12700" cap="rnd" cmpd="sng" algn="ctr">
                      <a:noFill/>
                      <a:prstDash val="solid"/>
                    </a:lnB>
                    <a:lnTlToBr w="12700" cmpd="sng">
                      <a:noFill/>
                      <a:prstDash val="solid"/>
                    </a:lnTlToBr>
                    <a:lnBlToTr w="12700" cmpd="sng">
                      <a:noFill/>
                      <a:prstDash val="solid"/>
                    </a:lnBlToTr>
                    <a:solidFill>
                      <a:schemeClr val="accent1"/>
                    </a:solidFill>
                  </a:tcPr>
                </a:tc>
                <a:tc>
                  <a:txBody>
                    <a:bodyPr/>
                    <a:lstStyle>
                      <a:lvl1pPr marL="0" algn="r" defTabSz="457200" rtl="1" eaLnBrk="1" latinLnBrk="0" hangingPunct="1">
                        <a:defRPr sz="1800" b="1" kern="1200">
                          <a:solidFill>
                            <a:schemeClr val="lt1"/>
                          </a:solidFill>
                          <a:latin typeface="Gill Sans MT" panose="020B0502020104020203"/>
                          <a:ea typeface=""/>
                          <a:cs typeface=""/>
                        </a:defRPr>
                      </a:lvl1pPr>
                      <a:lvl2pPr marL="457200" algn="r" defTabSz="457200" rtl="1" eaLnBrk="1" latinLnBrk="0" hangingPunct="1">
                        <a:defRPr sz="1800" b="1" kern="1200">
                          <a:solidFill>
                            <a:schemeClr val="lt1"/>
                          </a:solidFill>
                          <a:latin typeface="Gill Sans MT" panose="020B0502020104020203"/>
                          <a:ea typeface=""/>
                          <a:cs typeface=""/>
                        </a:defRPr>
                      </a:lvl2pPr>
                      <a:lvl3pPr marL="914400" algn="r" defTabSz="457200" rtl="1" eaLnBrk="1" latinLnBrk="0" hangingPunct="1">
                        <a:defRPr sz="1800" b="1" kern="1200">
                          <a:solidFill>
                            <a:schemeClr val="lt1"/>
                          </a:solidFill>
                          <a:latin typeface="Gill Sans MT" panose="020B0502020104020203"/>
                          <a:ea typeface=""/>
                          <a:cs typeface=""/>
                        </a:defRPr>
                      </a:lvl3pPr>
                      <a:lvl4pPr marL="1371600" algn="r" defTabSz="457200" rtl="1" eaLnBrk="1" latinLnBrk="0" hangingPunct="1">
                        <a:defRPr sz="1800" b="1" kern="1200">
                          <a:solidFill>
                            <a:schemeClr val="lt1"/>
                          </a:solidFill>
                          <a:latin typeface="Gill Sans MT" panose="020B0502020104020203"/>
                          <a:ea typeface=""/>
                          <a:cs typeface=""/>
                        </a:defRPr>
                      </a:lvl4pPr>
                      <a:lvl5pPr marL="1828800" algn="r" defTabSz="457200" rtl="1" eaLnBrk="1" latinLnBrk="0" hangingPunct="1">
                        <a:defRPr sz="1800" b="1" kern="1200">
                          <a:solidFill>
                            <a:schemeClr val="lt1"/>
                          </a:solidFill>
                          <a:latin typeface="Gill Sans MT" panose="020B0502020104020203"/>
                          <a:ea typeface=""/>
                          <a:cs typeface=""/>
                        </a:defRPr>
                      </a:lvl5pPr>
                      <a:lvl6pPr marL="2286000" algn="r" defTabSz="457200" rtl="1" eaLnBrk="1" latinLnBrk="0" hangingPunct="1">
                        <a:defRPr sz="1800" b="1" kern="1200">
                          <a:solidFill>
                            <a:schemeClr val="lt1"/>
                          </a:solidFill>
                          <a:latin typeface="Gill Sans MT" panose="020B0502020104020203"/>
                          <a:ea typeface=""/>
                          <a:cs typeface=""/>
                        </a:defRPr>
                      </a:lvl6pPr>
                      <a:lvl7pPr marL="2743200" algn="r" defTabSz="457200" rtl="1" eaLnBrk="1" latinLnBrk="0" hangingPunct="1">
                        <a:defRPr sz="1800" b="1" kern="1200">
                          <a:solidFill>
                            <a:schemeClr val="lt1"/>
                          </a:solidFill>
                          <a:latin typeface="Gill Sans MT" panose="020B0502020104020203"/>
                          <a:ea typeface=""/>
                          <a:cs typeface=""/>
                        </a:defRPr>
                      </a:lvl7pPr>
                      <a:lvl8pPr marL="3200400" algn="r" defTabSz="457200" rtl="1" eaLnBrk="1" latinLnBrk="0" hangingPunct="1">
                        <a:defRPr sz="1800" b="1" kern="1200">
                          <a:solidFill>
                            <a:schemeClr val="lt1"/>
                          </a:solidFill>
                          <a:latin typeface="Gill Sans MT" panose="020B0502020104020203"/>
                          <a:ea typeface=""/>
                          <a:cs typeface=""/>
                        </a:defRPr>
                      </a:lvl8pPr>
                      <a:lvl9pPr marL="3657600" algn="r" defTabSz="457200" rtl="1" eaLnBrk="1" latinLnBrk="0" hangingPunct="1">
                        <a:defRPr sz="1800" b="1" kern="1200">
                          <a:solidFill>
                            <a:schemeClr val="lt1"/>
                          </a:solidFill>
                          <a:latin typeface="Gill Sans MT" panose="020B0502020104020203"/>
                          <a:ea typeface=""/>
                          <a:cs typeface=""/>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dirty="0" smtClean="0">
                          <a:cs typeface="B Nazanin" panose="00000400000000000000" pitchFamily="2" charset="-78"/>
                        </a:rPr>
                        <a:t>تعداد کل دندانهای سالم بدون پوسیدگی</a:t>
                      </a:r>
                      <a:endParaRPr lang="en-US" dirty="0" smtClean="0">
                        <a:cs typeface="B Nazanin" panose="00000400000000000000" pitchFamily="2" charset="-78"/>
                      </a:endParaRPr>
                    </a:p>
                    <a:p>
                      <a:pPr algn="ctr" rtl="1"/>
                      <a:endParaRPr lang="en-US" dirty="0">
                        <a:solidFill>
                          <a:schemeClr val="tx1"/>
                        </a:solidFill>
                        <a:cs typeface="B Nazanin" panose="00000400000000000000" pitchFamily="2" charset="-78"/>
                      </a:endParaRPr>
                    </a:p>
                  </a:txBody>
                  <a:tcPr>
                    <a:lnL>
                      <a:noFill/>
                    </a:lnL>
                    <a:lnR>
                      <a:noFill/>
                    </a:lnR>
                    <a:lnT w="12700" cap="rnd" cmpd="sng" algn="ctr">
                      <a:noFill/>
                      <a:prstDash val="solid"/>
                    </a:lnT>
                    <a:lnB w="12700" cap="rnd" cmpd="sng" algn="ctr">
                      <a:noFill/>
                      <a:prstDash val="solid"/>
                    </a:lnB>
                    <a:lnTlToBr w="12700" cmpd="sng">
                      <a:noFill/>
                      <a:prstDash val="solid"/>
                    </a:lnTlToBr>
                    <a:lnBlToTr w="12700" cmpd="sng">
                      <a:noFill/>
                      <a:prstDash val="solid"/>
                    </a:lnBlToTr>
                    <a:solidFill>
                      <a:schemeClr val="accent1"/>
                    </a:solidFill>
                  </a:tcPr>
                </a:tc>
                <a:tc>
                  <a:txBody>
                    <a:bodyPr/>
                    <a:lstStyle>
                      <a:lvl1pPr marL="0" algn="r" defTabSz="457200" rtl="1" eaLnBrk="1" latinLnBrk="0" hangingPunct="1">
                        <a:defRPr sz="1800" b="1" kern="1200">
                          <a:solidFill>
                            <a:schemeClr val="lt1"/>
                          </a:solidFill>
                          <a:latin typeface="Gill Sans MT" panose="020B0502020104020203"/>
                          <a:ea typeface=""/>
                          <a:cs typeface=""/>
                        </a:defRPr>
                      </a:lvl1pPr>
                      <a:lvl2pPr marL="457200" algn="r" defTabSz="457200" rtl="1" eaLnBrk="1" latinLnBrk="0" hangingPunct="1">
                        <a:defRPr sz="1800" b="1" kern="1200">
                          <a:solidFill>
                            <a:schemeClr val="lt1"/>
                          </a:solidFill>
                          <a:latin typeface="Gill Sans MT" panose="020B0502020104020203"/>
                          <a:ea typeface=""/>
                          <a:cs typeface=""/>
                        </a:defRPr>
                      </a:lvl2pPr>
                      <a:lvl3pPr marL="914400" algn="r" defTabSz="457200" rtl="1" eaLnBrk="1" latinLnBrk="0" hangingPunct="1">
                        <a:defRPr sz="1800" b="1" kern="1200">
                          <a:solidFill>
                            <a:schemeClr val="lt1"/>
                          </a:solidFill>
                          <a:latin typeface="Gill Sans MT" panose="020B0502020104020203"/>
                          <a:ea typeface=""/>
                          <a:cs typeface=""/>
                        </a:defRPr>
                      </a:lvl3pPr>
                      <a:lvl4pPr marL="1371600" algn="r" defTabSz="457200" rtl="1" eaLnBrk="1" latinLnBrk="0" hangingPunct="1">
                        <a:defRPr sz="1800" b="1" kern="1200">
                          <a:solidFill>
                            <a:schemeClr val="lt1"/>
                          </a:solidFill>
                          <a:latin typeface="Gill Sans MT" panose="020B0502020104020203"/>
                          <a:ea typeface=""/>
                          <a:cs typeface=""/>
                        </a:defRPr>
                      </a:lvl4pPr>
                      <a:lvl5pPr marL="1828800" algn="r" defTabSz="457200" rtl="1" eaLnBrk="1" latinLnBrk="0" hangingPunct="1">
                        <a:defRPr sz="1800" b="1" kern="1200">
                          <a:solidFill>
                            <a:schemeClr val="lt1"/>
                          </a:solidFill>
                          <a:latin typeface="Gill Sans MT" panose="020B0502020104020203"/>
                          <a:ea typeface=""/>
                          <a:cs typeface=""/>
                        </a:defRPr>
                      </a:lvl5pPr>
                      <a:lvl6pPr marL="2286000" algn="r" defTabSz="457200" rtl="1" eaLnBrk="1" latinLnBrk="0" hangingPunct="1">
                        <a:defRPr sz="1800" b="1" kern="1200">
                          <a:solidFill>
                            <a:schemeClr val="lt1"/>
                          </a:solidFill>
                          <a:latin typeface="Gill Sans MT" panose="020B0502020104020203"/>
                          <a:ea typeface=""/>
                          <a:cs typeface=""/>
                        </a:defRPr>
                      </a:lvl6pPr>
                      <a:lvl7pPr marL="2743200" algn="r" defTabSz="457200" rtl="1" eaLnBrk="1" latinLnBrk="0" hangingPunct="1">
                        <a:defRPr sz="1800" b="1" kern="1200">
                          <a:solidFill>
                            <a:schemeClr val="lt1"/>
                          </a:solidFill>
                          <a:latin typeface="Gill Sans MT" panose="020B0502020104020203"/>
                          <a:ea typeface=""/>
                          <a:cs typeface=""/>
                        </a:defRPr>
                      </a:lvl7pPr>
                      <a:lvl8pPr marL="3200400" algn="r" defTabSz="457200" rtl="1" eaLnBrk="1" latinLnBrk="0" hangingPunct="1">
                        <a:defRPr sz="1800" b="1" kern="1200">
                          <a:solidFill>
                            <a:schemeClr val="lt1"/>
                          </a:solidFill>
                          <a:latin typeface="Gill Sans MT" panose="020B0502020104020203"/>
                          <a:ea typeface=""/>
                          <a:cs typeface=""/>
                        </a:defRPr>
                      </a:lvl8pPr>
                      <a:lvl9pPr marL="3657600" algn="r" defTabSz="457200" rtl="1" eaLnBrk="1" latinLnBrk="0" hangingPunct="1">
                        <a:defRPr sz="1800" b="1" kern="1200">
                          <a:solidFill>
                            <a:schemeClr val="lt1"/>
                          </a:solidFill>
                          <a:latin typeface="Gill Sans MT" panose="020B0502020104020203"/>
                          <a:ea typeface=""/>
                          <a:cs typeface=""/>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dirty="0" smtClean="0">
                          <a:cs typeface="B Nazanin" panose="00000400000000000000" pitchFamily="2" charset="-78"/>
                        </a:rPr>
                        <a:t>تعداد 12 ساله های ایرانی</a:t>
                      </a:r>
                      <a:endParaRPr lang="en-US" dirty="0" smtClean="0">
                        <a:cs typeface="B Nazanin" panose="00000400000000000000" pitchFamily="2" charset="-78"/>
                      </a:endParaRPr>
                    </a:p>
                    <a:p>
                      <a:pPr algn="ctr" rtl="1"/>
                      <a:endParaRPr lang="en-US" dirty="0">
                        <a:solidFill>
                          <a:schemeClr val="tx1"/>
                        </a:solidFill>
                        <a:cs typeface="B Nazanin" panose="00000400000000000000" pitchFamily="2" charset="-78"/>
                      </a:endParaRPr>
                    </a:p>
                  </a:txBody>
                  <a:tcPr>
                    <a:lnL>
                      <a:noFill/>
                    </a:lnL>
                    <a:lnR>
                      <a:noFill/>
                    </a:lnR>
                    <a:lnT w="12700" cap="rnd" cmpd="sng" algn="ctr">
                      <a:noFill/>
                      <a:prstDash val="solid"/>
                    </a:lnT>
                    <a:lnB w="12700" cap="rnd" cmpd="sng" algn="ctr">
                      <a:noFill/>
                      <a:prstDash val="solid"/>
                    </a:lnB>
                    <a:lnTlToBr w="12700" cmpd="sng">
                      <a:noFill/>
                      <a:prstDash val="solid"/>
                    </a:lnTlToBr>
                    <a:lnBlToTr w="12700" cmpd="sng">
                      <a:noFill/>
                      <a:prstDash val="solid"/>
                    </a:lnBlToTr>
                    <a:solidFill>
                      <a:schemeClr val="accent1"/>
                    </a:solidFill>
                  </a:tcPr>
                </a:tc>
                <a:tc>
                  <a:txBody>
                    <a:bodyPr/>
                    <a:lstStyle>
                      <a:lvl1pPr marL="0" algn="r" defTabSz="457200" rtl="1" eaLnBrk="1" latinLnBrk="0" hangingPunct="1">
                        <a:defRPr sz="1800" b="1" kern="1200">
                          <a:solidFill>
                            <a:schemeClr val="lt1"/>
                          </a:solidFill>
                          <a:latin typeface="Gill Sans MT" panose="020B0502020104020203"/>
                          <a:ea typeface=""/>
                          <a:cs typeface=""/>
                        </a:defRPr>
                      </a:lvl1pPr>
                      <a:lvl2pPr marL="457200" algn="r" defTabSz="457200" rtl="1" eaLnBrk="1" latinLnBrk="0" hangingPunct="1">
                        <a:defRPr sz="1800" b="1" kern="1200">
                          <a:solidFill>
                            <a:schemeClr val="lt1"/>
                          </a:solidFill>
                          <a:latin typeface="Gill Sans MT" panose="020B0502020104020203"/>
                          <a:ea typeface=""/>
                          <a:cs typeface=""/>
                        </a:defRPr>
                      </a:lvl2pPr>
                      <a:lvl3pPr marL="914400" algn="r" defTabSz="457200" rtl="1" eaLnBrk="1" latinLnBrk="0" hangingPunct="1">
                        <a:defRPr sz="1800" b="1" kern="1200">
                          <a:solidFill>
                            <a:schemeClr val="lt1"/>
                          </a:solidFill>
                          <a:latin typeface="Gill Sans MT" panose="020B0502020104020203"/>
                          <a:ea typeface=""/>
                          <a:cs typeface=""/>
                        </a:defRPr>
                      </a:lvl3pPr>
                      <a:lvl4pPr marL="1371600" algn="r" defTabSz="457200" rtl="1" eaLnBrk="1" latinLnBrk="0" hangingPunct="1">
                        <a:defRPr sz="1800" b="1" kern="1200">
                          <a:solidFill>
                            <a:schemeClr val="lt1"/>
                          </a:solidFill>
                          <a:latin typeface="Gill Sans MT" panose="020B0502020104020203"/>
                          <a:ea typeface=""/>
                          <a:cs typeface=""/>
                        </a:defRPr>
                      </a:lvl4pPr>
                      <a:lvl5pPr marL="1828800" algn="r" defTabSz="457200" rtl="1" eaLnBrk="1" latinLnBrk="0" hangingPunct="1">
                        <a:defRPr sz="1800" b="1" kern="1200">
                          <a:solidFill>
                            <a:schemeClr val="lt1"/>
                          </a:solidFill>
                          <a:latin typeface="Gill Sans MT" panose="020B0502020104020203"/>
                          <a:ea typeface=""/>
                          <a:cs typeface=""/>
                        </a:defRPr>
                      </a:lvl5pPr>
                      <a:lvl6pPr marL="2286000" algn="r" defTabSz="457200" rtl="1" eaLnBrk="1" latinLnBrk="0" hangingPunct="1">
                        <a:defRPr sz="1800" b="1" kern="1200">
                          <a:solidFill>
                            <a:schemeClr val="lt1"/>
                          </a:solidFill>
                          <a:latin typeface="Gill Sans MT" panose="020B0502020104020203"/>
                          <a:ea typeface=""/>
                          <a:cs typeface=""/>
                        </a:defRPr>
                      </a:lvl6pPr>
                      <a:lvl7pPr marL="2743200" algn="r" defTabSz="457200" rtl="1" eaLnBrk="1" latinLnBrk="0" hangingPunct="1">
                        <a:defRPr sz="1800" b="1" kern="1200">
                          <a:solidFill>
                            <a:schemeClr val="lt1"/>
                          </a:solidFill>
                          <a:latin typeface="Gill Sans MT" panose="020B0502020104020203"/>
                          <a:ea typeface=""/>
                          <a:cs typeface=""/>
                        </a:defRPr>
                      </a:lvl7pPr>
                      <a:lvl8pPr marL="3200400" algn="r" defTabSz="457200" rtl="1" eaLnBrk="1" latinLnBrk="0" hangingPunct="1">
                        <a:defRPr sz="1800" b="1" kern="1200">
                          <a:solidFill>
                            <a:schemeClr val="lt1"/>
                          </a:solidFill>
                          <a:latin typeface="Gill Sans MT" panose="020B0502020104020203"/>
                          <a:ea typeface=""/>
                          <a:cs typeface=""/>
                        </a:defRPr>
                      </a:lvl8pPr>
                      <a:lvl9pPr marL="3657600" algn="r" defTabSz="457200" rtl="1" eaLnBrk="1" latinLnBrk="0" hangingPunct="1">
                        <a:defRPr sz="1800" b="1" kern="1200">
                          <a:solidFill>
                            <a:schemeClr val="lt1"/>
                          </a:solidFill>
                          <a:latin typeface="Gill Sans MT" panose="020B0502020104020203"/>
                          <a:ea typeface=""/>
                          <a:cs typeface=""/>
                        </a:defRPr>
                      </a:lvl9pPr>
                    </a:lstStyle>
                    <a:p>
                      <a:pPr algn="ctr" rtl="1"/>
                      <a:r>
                        <a:rPr lang="fa-IR" dirty="0" smtClean="0">
                          <a:cs typeface="B Nazanin" panose="00000400000000000000" pitchFamily="2" charset="-78"/>
                        </a:rPr>
                        <a:t>هدف: کاهش میانگین</a:t>
                      </a:r>
                      <a:r>
                        <a:rPr lang="fa-IR" baseline="0" dirty="0" smtClean="0">
                          <a:cs typeface="B Nazanin" panose="00000400000000000000" pitchFamily="2" charset="-78"/>
                        </a:rPr>
                        <a:t> </a:t>
                      </a:r>
                      <a:r>
                        <a:rPr lang="fa-IR" dirty="0" smtClean="0">
                          <a:cs typeface="B Nazanin" panose="00000400000000000000" pitchFamily="2" charset="-78"/>
                        </a:rPr>
                        <a:t>50 درصدی در پوسیدگی دندان </a:t>
                      </a:r>
                      <a:endParaRPr lang="en-US" dirty="0">
                        <a:solidFill>
                          <a:schemeClr val="tx1"/>
                        </a:solidFill>
                        <a:cs typeface="B Nazanin" panose="00000400000000000000" pitchFamily="2" charset="-78"/>
                      </a:endParaRPr>
                    </a:p>
                  </a:txBody>
                  <a:tcPr>
                    <a:lnL>
                      <a:noFill/>
                    </a:lnL>
                    <a:lnR w="12700" cap="rnd" cmpd="sng" algn="ctr">
                      <a:noFill/>
                      <a:prstDash val="solid"/>
                    </a:lnR>
                    <a:lnT w="12700" cap="rnd" cmpd="sng" algn="ctr">
                      <a:noFill/>
                      <a:prstDash val="solid"/>
                    </a:lnT>
                    <a:lnB w="12700" cap="rnd" cmpd="sng" algn="ctr">
                      <a:noFill/>
                      <a:prstDash val="solid"/>
                    </a:lnB>
                    <a:lnTlToBr w="12700" cmpd="sng">
                      <a:noFill/>
                      <a:prstDash val="solid"/>
                    </a:lnTlToBr>
                    <a:lnBlToTr w="12700" cmpd="sng">
                      <a:noFill/>
                      <a:prstDash val="solid"/>
                    </a:lnBlToTr>
                    <a:solidFill>
                      <a:schemeClr val="accent1"/>
                    </a:solidFill>
                  </a:tcPr>
                </a:tc>
                <a:extLst>
                  <a:ext uri="{0D108BD9-81ED-4DB2-BD59-A6C34878D82A}">
                    <a16:rowId xmlns="" xmlns:a16="http://schemas.microsoft.com/office/drawing/2014/main" val="3962854413"/>
                  </a:ext>
                </a:extLst>
              </a:tr>
              <a:tr h="500721">
                <a:tc>
                  <a:txBody>
                    <a:bodyPr/>
                    <a:lstStyle>
                      <a:lvl1pPr marL="0" algn="r" defTabSz="457200" rtl="1" eaLnBrk="1" latinLnBrk="0" hangingPunct="1">
                        <a:defRPr sz="1800" kern="1200">
                          <a:solidFill>
                            <a:schemeClr val="dk1"/>
                          </a:solidFill>
                          <a:latin typeface="Gill Sans MT" panose="020B0502020104020203"/>
                          <a:ea typeface=""/>
                          <a:cs typeface=""/>
                        </a:defRPr>
                      </a:lvl1pPr>
                      <a:lvl2pPr marL="457200" algn="r" defTabSz="457200" rtl="1" eaLnBrk="1" latinLnBrk="0" hangingPunct="1">
                        <a:defRPr sz="1800" kern="1200">
                          <a:solidFill>
                            <a:schemeClr val="dk1"/>
                          </a:solidFill>
                          <a:latin typeface="Gill Sans MT" panose="020B0502020104020203"/>
                          <a:ea typeface=""/>
                          <a:cs typeface=""/>
                        </a:defRPr>
                      </a:lvl2pPr>
                      <a:lvl3pPr marL="914400" algn="r" defTabSz="457200" rtl="1" eaLnBrk="1" latinLnBrk="0" hangingPunct="1">
                        <a:defRPr sz="1800" kern="1200">
                          <a:solidFill>
                            <a:schemeClr val="dk1"/>
                          </a:solidFill>
                          <a:latin typeface="Gill Sans MT" panose="020B0502020104020203"/>
                          <a:ea typeface=""/>
                          <a:cs typeface=""/>
                        </a:defRPr>
                      </a:lvl3pPr>
                      <a:lvl4pPr marL="1371600" algn="r" defTabSz="457200" rtl="1" eaLnBrk="1" latinLnBrk="0" hangingPunct="1">
                        <a:defRPr sz="1800" kern="1200">
                          <a:solidFill>
                            <a:schemeClr val="dk1"/>
                          </a:solidFill>
                          <a:latin typeface="Gill Sans MT" panose="020B0502020104020203"/>
                          <a:ea typeface=""/>
                          <a:cs typeface=""/>
                        </a:defRPr>
                      </a:lvl4pPr>
                      <a:lvl5pPr marL="1828800" algn="r" defTabSz="457200" rtl="1" eaLnBrk="1" latinLnBrk="0" hangingPunct="1">
                        <a:defRPr sz="1800" kern="1200">
                          <a:solidFill>
                            <a:schemeClr val="dk1"/>
                          </a:solidFill>
                          <a:latin typeface="Gill Sans MT" panose="020B0502020104020203"/>
                          <a:ea typeface=""/>
                          <a:cs typeface=""/>
                        </a:defRPr>
                      </a:lvl5pPr>
                      <a:lvl6pPr marL="2286000" algn="r" defTabSz="457200" rtl="1" eaLnBrk="1" latinLnBrk="0" hangingPunct="1">
                        <a:defRPr sz="1800" kern="1200">
                          <a:solidFill>
                            <a:schemeClr val="dk1"/>
                          </a:solidFill>
                          <a:latin typeface="Gill Sans MT" panose="020B0502020104020203"/>
                          <a:ea typeface=""/>
                          <a:cs typeface=""/>
                        </a:defRPr>
                      </a:lvl6pPr>
                      <a:lvl7pPr marL="2743200" algn="r" defTabSz="457200" rtl="1" eaLnBrk="1" latinLnBrk="0" hangingPunct="1">
                        <a:defRPr sz="1800" kern="1200">
                          <a:solidFill>
                            <a:schemeClr val="dk1"/>
                          </a:solidFill>
                          <a:latin typeface="Gill Sans MT" panose="020B0502020104020203"/>
                          <a:ea typeface=""/>
                          <a:cs typeface=""/>
                        </a:defRPr>
                      </a:lvl7pPr>
                      <a:lvl8pPr marL="3200400" algn="r" defTabSz="457200" rtl="1" eaLnBrk="1" latinLnBrk="0" hangingPunct="1">
                        <a:defRPr sz="1800" kern="1200">
                          <a:solidFill>
                            <a:schemeClr val="dk1"/>
                          </a:solidFill>
                          <a:latin typeface="Gill Sans MT" panose="020B0502020104020203"/>
                          <a:ea typeface=""/>
                          <a:cs typeface=""/>
                        </a:defRPr>
                      </a:lvl8pPr>
                      <a:lvl9pPr marL="3657600" algn="r" defTabSz="457200" rtl="1" eaLnBrk="1" latinLnBrk="0" hangingPunct="1">
                        <a:defRPr sz="1800" kern="1200">
                          <a:solidFill>
                            <a:schemeClr val="dk1"/>
                          </a:solidFill>
                          <a:latin typeface="Gill Sans MT" panose="020B0502020104020203"/>
                          <a:ea typeface=""/>
                          <a:cs typeface=""/>
                        </a:defRPr>
                      </a:lvl9pPr>
                    </a:lstStyle>
                    <a:p>
                      <a:pPr algn="ctr" rtl="1"/>
                      <a:r>
                        <a:rPr lang="fa-IR" dirty="0" smtClean="0">
                          <a:cs typeface="B Nazanin" panose="00000400000000000000" pitchFamily="2" charset="-78"/>
                        </a:rPr>
                        <a:t>190 میلیارد تومان</a:t>
                      </a:r>
                      <a:endParaRPr lang="en-US" b="1" dirty="0">
                        <a:cs typeface="B Nazanin" panose="00000400000000000000" pitchFamily="2" charset="-78"/>
                      </a:endParaRPr>
                    </a:p>
                  </a:txBody>
                  <a:tcPr>
                    <a:lnL w="12700" cap="rnd" cmpd="sng" algn="ctr">
                      <a:noFill/>
                      <a:prstDash val="solid"/>
                    </a:lnL>
                    <a:lnR>
                      <a:noFill/>
                    </a:lnR>
                    <a:lnT w="12700" cap="rnd" cmpd="sng" algn="ctr">
                      <a:noFill/>
                      <a:prstDash val="solid"/>
                    </a:lnT>
                    <a:lnB w="12700" cap="rnd" cmpd="sng" algn="ctr">
                      <a:noFill/>
                      <a:prstDash val="solid"/>
                    </a:lnB>
                    <a:lnTlToBr w="12700" cmpd="sng">
                      <a:noFill/>
                      <a:prstDash val="solid"/>
                    </a:lnTlToBr>
                    <a:lnBlToTr w="12700" cmpd="sng">
                      <a:noFill/>
                      <a:prstDash val="solid"/>
                    </a:lnBlToTr>
                    <a:noFill/>
                  </a:tcPr>
                </a:tc>
                <a:tc>
                  <a:txBody>
                    <a:bodyPr/>
                    <a:lstStyle>
                      <a:lvl1pPr marL="0" algn="r" defTabSz="457200" rtl="1" eaLnBrk="1" latinLnBrk="0" hangingPunct="1">
                        <a:defRPr sz="1800" kern="1200">
                          <a:solidFill>
                            <a:schemeClr val="dk1"/>
                          </a:solidFill>
                          <a:latin typeface="Gill Sans MT" panose="020B0502020104020203"/>
                          <a:ea typeface=""/>
                          <a:cs typeface=""/>
                        </a:defRPr>
                      </a:lvl1pPr>
                      <a:lvl2pPr marL="457200" algn="r" defTabSz="457200" rtl="1" eaLnBrk="1" latinLnBrk="0" hangingPunct="1">
                        <a:defRPr sz="1800" kern="1200">
                          <a:solidFill>
                            <a:schemeClr val="dk1"/>
                          </a:solidFill>
                          <a:latin typeface="Gill Sans MT" panose="020B0502020104020203"/>
                          <a:ea typeface=""/>
                          <a:cs typeface=""/>
                        </a:defRPr>
                      </a:lvl2pPr>
                      <a:lvl3pPr marL="914400" algn="r" defTabSz="457200" rtl="1" eaLnBrk="1" latinLnBrk="0" hangingPunct="1">
                        <a:defRPr sz="1800" kern="1200">
                          <a:solidFill>
                            <a:schemeClr val="dk1"/>
                          </a:solidFill>
                          <a:latin typeface="Gill Sans MT" panose="020B0502020104020203"/>
                          <a:ea typeface=""/>
                          <a:cs typeface=""/>
                        </a:defRPr>
                      </a:lvl3pPr>
                      <a:lvl4pPr marL="1371600" algn="r" defTabSz="457200" rtl="1" eaLnBrk="1" latinLnBrk="0" hangingPunct="1">
                        <a:defRPr sz="1800" kern="1200">
                          <a:solidFill>
                            <a:schemeClr val="dk1"/>
                          </a:solidFill>
                          <a:latin typeface="Gill Sans MT" panose="020B0502020104020203"/>
                          <a:ea typeface=""/>
                          <a:cs typeface=""/>
                        </a:defRPr>
                      </a:lvl4pPr>
                      <a:lvl5pPr marL="1828800" algn="r" defTabSz="457200" rtl="1" eaLnBrk="1" latinLnBrk="0" hangingPunct="1">
                        <a:defRPr sz="1800" kern="1200">
                          <a:solidFill>
                            <a:schemeClr val="dk1"/>
                          </a:solidFill>
                          <a:latin typeface="Gill Sans MT" panose="020B0502020104020203"/>
                          <a:ea typeface=""/>
                          <a:cs typeface=""/>
                        </a:defRPr>
                      </a:lvl5pPr>
                      <a:lvl6pPr marL="2286000" algn="r" defTabSz="457200" rtl="1" eaLnBrk="1" latinLnBrk="0" hangingPunct="1">
                        <a:defRPr sz="1800" kern="1200">
                          <a:solidFill>
                            <a:schemeClr val="dk1"/>
                          </a:solidFill>
                          <a:latin typeface="Gill Sans MT" panose="020B0502020104020203"/>
                          <a:ea typeface=""/>
                          <a:cs typeface=""/>
                        </a:defRPr>
                      </a:lvl6pPr>
                      <a:lvl7pPr marL="2743200" algn="r" defTabSz="457200" rtl="1" eaLnBrk="1" latinLnBrk="0" hangingPunct="1">
                        <a:defRPr sz="1800" kern="1200">
                          <a:solidFill>
                            <a:schemeClr val="dk1"/>
                          </a:solidFill>
                          <a:latin typeface="Gill Sans MT" panose="020B0502020104020203"/>
                          <a:ea typeface=""/>
                          <a:cs typeface=""/>
                        </a:defRPr>
                      </a:lvl7pPr>
                      <a:lvl8pPr marL="3200400" algn="r" defTabSz="457200" rtl="1" eaLnBrk="1" latinLnBrk="0" hangingPunct="1">
                        <a:defRPr sz="1800" kern="1200">
                          <a:solidFill>
                            <a:schemeClr val="dk1"/>
                          </a:solidFill>
                          <a:latin typeface="Gill Sans MT" panose="020B0502020104020203"/>
                          <a:ea typeface=""/>
                          <a:cs typeface=""/>
                        </a:defRPr>
                      </a:lvl8pPr>
                      <a:lvl9pPr marL="3657600" algn="r" defTabSz="457200" rtl="1" eaLnBrk="1" latinLnBrk="0" hangingPunct="1">
                        <a:defRPr sz="1800" kern="1200">
                          <a:solidFill>
                            <a:schemeClr val="dk1"/>
                          </a:solidFill>
                          <a:latin typeface="Gill Sans MT" panose="020B0502020104020203"/>
                          <a:ea typeface=""/>
                          <a:cs typeface=""/>
                        </a:defRPr>
                      </a:lvl9pPr>
                    </a:lstStyle>
                    <a:p>
                      <a:pPr algn="ctr" rtl="1"/>
                      <a:r>
                        <a:rPr lang="fa-IR" baseline="0" dirty="0" smtClean="0">
                          <a:cs typeface="B Nazanin" panose="00000400000000000000" pitchFamily="2" charset="-78"/>
                        </a:rPr>
                        <a:t>158/000 تومان</a:t>
                      </a:r>
                      <a:endParaRPr lang="en-US" b="1" dirty="0">
                        <a:cs typeface="B Nazanin" panose="00000400000000000000" pitchFamily="2" charset="-78"/>
                      </a:endParaRPr>
                    </a:p>
                  </a:txBody>
                  <a:tcPr>
                    <a:lnL>
                      <a:noFill/>
                    </a:lnL>
                    <a:lnR>
                      <a:noFill/>
                    </a:lnR>
                    <a:lnT w="12700" cap="rnd" cmpd="sng" algn="ctr">
                      <a:noFill/>
                      <a:prstDash val="solid"/>
                    </a:lnT>
                    <a:lnB w="12700" cap="rnd" cmpd="sng" algn="ctr">
                      <a:noFill/>
                      <a:prstDash val="solid"/>
                    </a:lnB>
                    <a:lnTlToBr w="12700" cmpd="sng">
                      <a:noFill/>
                      <a:prstDash val="solid"/>
                    </a:lnTlToBr>
                    <a:lnBlToTr w="12700" cmpd="sng">
                      <a:noFill/>
                      <a:prstDash val="solid"/>
                    </a:lnBlToTr>
                    <a:noFill/>
                  </a:tcPr>
                </a:tc>
                <a:tc>
                  <a:txBody>
                    <a:bodyPr/>
                    <a:lstStyle>
                      <a:lvl1pPr marL="0" algn="r" defTabSz="457200" rtl="1" eaLnBrk="1" latinLnBrk="0" hangingPunct="1">
                        <a:defRPr sz="1800" kern="1200">
                          <a:solidFill>
                            <a:schemeClr val="dk1"/>
                          </a:solidFill>
                          <a:latin typeface="Gill Sans MT" panose="020B0502020104020203"/>
                          <a:ea typeface=""/>
                          <a:cs typeface=""/>
                        </a:defRPr>
                      </a:lvl1pPr>
                      <a:lvl2pPr marL="457200" algn="r" defTabSz="457200" rtl="1" eaLnBrk="1" latinLnBrk="0" hangingPunct="1">
                        <a:defRPr sz="1800" kern="1200">
                          <a:solidFill>
                            <a:schemeClr val="dk1"/>
                          </a:solidFill>
                          <a:latin typeface="Gill Sans MT" panose="020B0502020104020203"/>
                          <a:ea typeface=""/>
                          <a:cs typeface=""/>
                        </a:defRPr>
                      </a:lvl2pPr>
                      <a:lvl3pPr marL="914400" algn="r" defTabSz="457200" rtl="1" eaLnBrk="1" latinLnBrk="0" hangingPunct="1">
                        <a:defRPr sz="1800" kern="1200">
                          <a:solidFill>
                            <a:schemeClr val="dk1"/>
                          </a:solidFill>
                          <a:latin typeface="Gill Sans MT" panose="020B0502020104020203"/>
                          <a:ea typeface=""/>
                          <a:cs typeface=""/>
                        </a:defRPr>
                      </a:lvl3pPr>
                      <a:lvl4pPr marL="1371600" algn="r" defTabSz="457200" rtl="1" eaLnBrk="1" latinLnBrk="0" hangingPunct="1">
                        <a:defRPr sz="1800" kern="1200">
                          <a:solidFill>
                            <a:schemeClr val="dk1"/>
                          </a:solidFill>
                          <a:latin typeface="Gill Sans MT" panose="020B0502020104020203"/>
                          <a:ea typeface=""/>
                          <a:cs typeface=""/>
                        </a:defRPr>
                      </a:lvl4pPr>
                      <a:lvl5pPr marL="1828800" algn="r" defTabSz="457200" rtl="1" eaLnBrk="1" latinLnBrk="0" hangingPunct="1">
                        <a:defRPr sz="1800" kern="1200">
                          <a:solidFill>
                            <a:schemeClr val="dk1"/>
                          </a:solidFill>
                          <a:latin typeface="Gill Sans MT" panose="020B0502020104020203"/>
                          <a:ea typeface=""/>
                          <a:cs typeface=""/>
                        </a:defRPr>
                      </a:lvl5pPr>
                      <a:lvl6pPr marL="2286000" algn="r" defTabSz="457200" rtl="1" eaLnBrk="1" latinLnBrk="0" hangingPunct="1">
                        <a:defRPr sz="1800" kern="1200">
                          <a:solidFill>
                            <a:schemeClr val="dk1"/>
                          </a:solidFill>
                          <a:latin typeface="Gill Sans MT" panose="020B0502020104020203"/>
                          <a:ea typeface=""/>
                          <a:cs typeface=""/>
                        </a:defRPr>
                      </a:lvl6pPr>
                      <a:lvl7pPr marL="2743200" algn="r" defTabSz="457200" rtl="1" eaLnBrk="1" latinLnBrk="0" hangingPunct="1">
                        <a:defRPr sz="1800" kern="1200">
                          <a:solidFill>
                            <a:schemeClr val="dk1"/>
                          </a:solidFill>
                          <a:latin typeface="Gill Sans MT" panose="020B0502020104020203"/>
                          <a:ea typeface=""/>
                          <a:cs typeface=""/>
                        </a:defRPr>
                      </a:lvl7pPr>
                      <a:lvl8pPr marL="3200400" algn="r" defTabSz="457200" rtl="1" eaLnBrk="1" latinLnBrk="0" hangingPunct="1">
                        <a:defRPr sz="1800" kern="1200">
                          <a:solidFill>
                            <a:schemeClr val="dk1"/>
                          </a:solidFill>
                          <a:latin typeface="Gill Sans MT" panose="020B0502020104020203"/>
                          <a:ea typeface=""/>
                          <a:cs typeface=""/>
                        </a:defRPr>
                      </a:lvl8pPr>
                      <a:lvl9pPr marL="3657600" algn="r" defTabSz="457200" rtl="1" eaLnBrk="1" latinLnBrk="0" hangingPunct="1">
                        <a:defRPr sz="1800" kern="1200">
                          <a:solidFill>
                            <a:schemeClr val="dk1"/>
                          </a:solidFill>
                          <a:latin typeface="Gill Sans MT" panose="020B0502020104020203"/>
                          <a:ea typeface=""/>
                          <a:cs typeface=""/>
                        </a:defRPr>
                      </a:lvl9pPr>
                    </a:lstStyle>
                    <a:p>
                      <a:pPr algn="ctr" rtl="1"/>
                      <a:r>
                        <a:rPr lang="fa-IR" dirty="0" smtClean="0">
                          <a:cs typeface="B Nazanin" panose="00000400000000000000" pitchFamily="2" charset="-78"/>
                        </a:rPr>
                        <a:t>900/000 دندان</a:t>
                      </a:r>
                      <a:endParaRPr lang="en-US" b="1" dirty="0">
                        <a:cs typeface="B Nazanin" panose="00000400000000000000" pitchFamily="2" charset="-78"/>
                      </a:endParaRPr>
                    </a:p>
                  </a:txBody>
                  <a:tcPr>
                    <a:lnL>
                      <a:noFill/>
                    </a:lnL>
                    <a:lnR>
                      <a:noFill/>
                    </a:lnR>
                    <a:lnT w="12700" cap="rnd" cmpd="sng" algn="ctr">
                      <a:noFill/>
                      <a:prstDash val="solid"/>
                    </a:lnT>
                    <a:lnB w="12700" cap="rnd" cmpd="sng" algn="ctr">
                      <a:noFill/>
                      <a:prstDash val="solid"/>
                    </a:lnB>
                    <a:lnTlToBr w="12700" cmpd="sng">
                      <a:noFill/>
                      <a:prstDash val="solid"/>
                    </a:lnTlToBr>
                    <a:lnBlToTr w="12700" cmpd="sng">
                      <a:noFill/>
                      <a:prstDash val="solid"/>
                    </a:lnBlToTr>
                    <a:noFill/>
                  </a:tcPr>
                </a:tc>
                <a:tc>
                  <a:txBody>
                    <a:bodyPr/>
                    <a:lstStyle>
                      <a:lvl1pPr marL="0" algn="r" defTabSz="457200" rtl="1" eaLnBrk="1" latinLnBrk="0" hangingPunct="1">
                        <a:defRPr sz="1800" kern="1200">
                          <a:solidFill>
                            <a:schemeClr val="dk1"/>
                          </a:solidFill>
                          <a:latin typeface="Gill Sans MT" panose="020B0502020104020203"/>
                          <a:ea typeface=""/>
                          <a:cs typeface=""/>
                        </a:defRPr>
                      </a:lvl1pPr>
                      <a:lvl2pPr marL="457200" algn="r" defTabSz="457200" rtl="1" eaLnBrk="1" latinLnBrk="0" hangingPunct="1">
                        <a:defRPr sz="1800" kern="1200">
                          <a:solidFill>
                            <a:schemeClr val="dk1"/>
                          </a:solidFill>
                          <a:latin typeface="Gill Sans MT" panose="020B0502020104020203"/>
                          <a:ea typeface=""/>
                          <a:cs typeface=""/>
                        </a:defRPr>
                      </a:lvl2pPr>
                      <a:lvl3pPr marL="914400" algn="r" defTabSz="457200" rtl="1" eaLnBrk="1" latinLnBrk="0" hangingPunct="1">
                        <a:defRPr sz="1800" kern="1200">
                          <a:solidFill>
                            <a:schemeClr val="dk1"/>
                          </a:solidFill>
                          <a:latin typeface="Gill Sans MT" panose="020B0502020104020203"/>
                          <a:ea typeface=""/>
                          <a:cs typeface=""/>
                        </a:defRPr>
                      </a:lvl3pPr>
                      <a:lvl4pPr marL="1371600" algn="r" defTabSz="457200" rtl="1" eaLnBrk="1" latinLnBrk="0" hangingPunct="1">
                        <a:defRPr sz="1800" kern="1200">
                          <a:solidFill>
                            <a:schemeClr val="dk1"/>
                          </a:solidFill>
                          <a:latin typeface="Gill Sans MT" panose="020B0502020104020203"/>
                          <a:ea typeface=""/>
                          <a:cs typeface=""/>
                        </a:defRPr>
                      </a:lvl4pPr>
                      <a:lvl5pPr marL="1828800" algn="r" defTabSz="457200" rtl="1" eaLnBrk="1" latinLnBrk="0" hangingPunct="1">
                        <a:defRPr sz="1800" kern="1200">
                          <a:solidFill>
                            <a:schemeClr val="dk1"/>
                          </a:solidFill>
                          <a:latin typeface="Gill Sans MT" panose="020B0502020104020203"/>
                          <a:ea typeface=""/>
                          <a:cs typeface=""/>
                        </a:defRPr>
                      </a:lvl5pPr>
                      <a:lvl6pPr marL="2286000" algn="r" defTabSz="457200" rtl="1" eaLnBrk="1" latinLnBrk="0" hangingPunct="1">
                        <a:defRPr sz="1800" kern="1200">
                          <a:solidFill>
                            <a:schemeClr val="dk1"/>
                          </a:solidFill>
                          <a:latin typeface="Gill Sans MT" panose="020B0502020104020203"/>
                          <a:ea typeface=""/>
                          <a:cs typeface=""/>
                        </a:defRPr>
                      </a:lvl6pPr>
                      <a:lvl7pPr marL="2743200" algn="r" defTabSz="457200" rtl="1" eaLnBrk="1" latinLnBrk="0" hangingPunct="1">
                        <a:defRPr sz="1800" kern="1200">
                          <a:solidFill>
                            <a:schemeClr val="dk1"/>
                          </a:solidFill>
                          <a:latin typeface="Gill Sans MT" panose="020B0502020104020203"/>
                          <a:ea typeface=""/>
                          <a:cs typeface=""/>
                        </a:defRPr>
                      </a:lvl7pPr>
                      <a:lvl8pPr marL="3200400" algn="r" defTabSz="457200" rtl="1" eaLnBrk="1" latinLnBrk="0" hangingPunct="1">
                        <a:defRPr sz="1800" kern="1200">
                          <a:solidFill>
                            <a:schemeClr val="dk1"/>
                          </a:solidFill>
                          <a:latin typeface="Gill Sans MT" panose="020B0502020104020203"/>
                          <a:ea typeface=""/>
                          <a:cs typeface=""/>
                        </a:defRPr>
                      </a:lvl8pPr>
                      <a:lvl9pPr marL="3657600" algn="r" defTabSz="457200" rtl="1" eaLnBrk="1" latinLnBrk="0" hangingPunct="1">
                        <a:defRPr sz="1800" kern="1200">
                          <a:solidFill>
                            <a:schemeClr val="dk1"/>
                          </a:solidFill>
                          <a:latin typeface="Gill Sans MT" panose="020B0502020104020203"/>
                          <a:ea typeface=""/>
                          <a:cs typeface=""/>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dirty="0" smtClean="0">
                          <a:cs typeface="B Nazanin" panose="00000400000000000000" pitchFamily="2" charset="-78"/>
                        </a:rPr>
                        <a:t>1/200/000 نفر</a:t>
                      </a:r>
                      <a:endParaRPr lang="en-US" b="1" dirty="0">
                        <a:cs typeface="B Nazanin" panose="00000400000000000000" pitchFamily="2" charset="-78"/>
                      </a:endParaRPr>
                    </a:p>
                  </a:txBody>
                  <a:tcPr>
                    <a:lnL>
                      <a:noFill/>
                    </a:lnL>
                    <a:lnR>
                      <a:noFill/>
                    </a:lnR>
                    <a:lnT w="12700" cap="rnd" cmpd="sng" algn="ctr">
                      <a:noFill/>
                      <a:prstDash val="solid"/>
                    </a:lnT>
                    <a:lnB w="12700" cap="rnd" cmpd="sng" algn="ctr">
                      <a:noFill/>
                      <a:prstDash val="solid"/>
                    </a:lnB>
                    <a:lnTlToBr w="12700" cmpd="sng">
                      <a:noFill/>
                      <a:prstDash val="solid"/>
                    </a:lnTlToBr>
                    <a:lnBlToTr w="12700" cmpd="sng">
                      <a:noFill/>
                      <a:prstDash val="solid"/>
                    </a:lnBlToTr>
                    <a:noFill/>
                  </a:tcPr>
                </a:tc>
                <a:tc>
                  <a:txBody>
                    <a:bodyPr/>
                    <a:lstStyle>
                      <a:lvl1pPr marL="0" algn="r" defTabSz="457200" rtl="1" eaLnBrk="1" latinLnBrk="0" hangingPunct="1">
                        <a:defRPr sz="1800" kern="1200">
                          <a:solidFill>
                            <a:schemeClr val="dk1"/>
                          </a:solidFill>
                          <a:latin typeface="Gill Sans MT" panose="020B0502020104020203"/>
                          <a:ea typeface=""/>
                          <a:cs typeface=""/>
                        </a:defRPr>
                      </a:lvl1pPr>
                      <a:lvl2pPr marL="457200" algn="r" defTabSz="457200" rtl="1" eaLnBrk="1" latinLnBrk="0" hangingPunct="1">
                        <a:defRPr sz="1800" kern="1200">
                          <a:solidFill>
                            <a:schemeClr val="dk1"/>
                          </a:solidFill>
                          <a:latin typeface="Gill Sans MT" panose="020B0502020104020203"/>
                          <a:ea typeface=""/>
                          <a:cs typeface=""/>
                        </a:defRPr>
                      </a:lvl2pPr>
                      <a:lvl3pPr marL="914400" algn="r" defTabSz="457200" rtl="1" eaLnBrk="1" latinLnBrk="0" hangingPunct="1">
                        <a:defRPr sz="1800" kern="1200">
                          <a:solidFill>
                            <a:schemeClr val="dk1"/>
                          </a:solidFill>
                          <a:latin typeface="Gill Sans MT" panose="020B0502020104020203"/>
                          <a:ea typeface=""/>
                          <a:cs typeface=""/>
                        </a:defRPr>
                      </a:lvl3pPr>
                      <a:lvl4pPr marL="1371600" algn="r" defTabSz="457200" rtl="1" eaLnBrk="1" latinLnBrk="0" hangingPunct="1">
                        <a:defRPr sz="1800" kern="1200">
                          <a:solidFill>
                            <a:schemeClr val="dk1"/>
                          </a:solidFill>
                          <a:latin typeface="Gill Sans MT" panose="020B0502020104020203"/>
                          <a:ea typeface=""/>
                          <a:cs typeface=""/>
                        </a:defRPr>
                      </a:lvl4pPr>
                      <a:lvl5pPr marL="1828800" algn="r" defTabSz="457200" rtl="1" eaLnBrk="1" latinLnBrk="0" hangingPunct="1">
                        <a:defRPr sz="1800" kern="1200">
                          <a:solidFill>
                            <a:schemeClr val="dk1"/>
                          </a:solidFill>
                          <a:latin typeface="Gill Sans MT" panose="020B0502020104020203"/>
                          <a:ea typeface=""/>
                          <a:cs typeface=""/>
                        </a:defRPr>
                      </a:lvl5pPr>
                      <a:lvl6pPr marL="2286000" algn="r" defTabSz="457200" rtl="1" eaLnBrk="1" latinLnBrk="0" hangingPunct="1">
                        <a:defRPr sz="1800" kern="1200">
                          <a:solidFill>
                            <a:schemeClr val="dk1"/>
                          </a:solidFill>
                          <a:latin typeface="Gill Sans MT" panose="020B0502020104020203"/>
                          <a:ea typeface=""/>
                          <a:cs typeface=""/>
                        </a:defRPr>
                      </a:lvl6pPr>
                      <a:lvl7pPr marL="2743200" algn="r" defTabSz="457200" rtl="1" eaLnBrk="1" latinLnBrk="0" hangingPunct="1">
                        <a:defRPr sz="1800" kern="1200">
                          <a:solidFill>
                            <a:schemeClr val="dk1"/>
                          </a:solidFill>
                          <a:latin typeface="Gill Sans MT" panose="020B0502020104020203"/>
                          <a:ea typeface=""/>
                          <a:cs typeface=""/>
                        </a:defRPr>
                      </a:lvl7pPr>
                      <a:lvl8pPr marL="3200400" algn="r" defTabSz="457200" rtl="1" eaLnBrk="1" latinLnBrk="0" hangingPunct="1">
                        <a:defRPr sz="1800" kern="1200">
                          <a:solidFill>
                            <a:schemeClr val="dk1"/>
                          </a:solidFill>
                          <a:latin typeface="Gill Sans MT" panose="020B0502020104020203"/>
                          <a:ea typeface=""/>
                          <a:cs typeface=""/>
                        </a:defRPr>
                      </a:lvl8pPr>
                      <a:lvl9pPr marL="3657600" algn="r" defTabSz="457200" rtl="1" eaLnBrk="1" latinLnBrk="0" hangingPunct="1">
                        <a:defRPr sz="1800" kern="1200">
                          <a:solidFill>
                            <a:schemeClr val="dk1"/>
                          </a:solidFill>
                          <a:latin typeface="Gill Sans MT" panose="020B0502020104020203"/>
                          <a:ea typeface=""/>
                          <a:cs typeface=""/>
                        </a:defRPr>
                      </a:lvl9pPr>
                    </a:lstStyle>
                    <a:p>
                      <a:pPr algn="ctr" rtl="1"/>
                      <a:r>
                        <a:rPr lang="fa-IR" dirty="0" smtClean="0">
                          <a:cs typeface="B Nazanin" panose="00000400000000000000" pitchFamily="2" charset="-78"/>
                        </a:rPr>
                        <a:t>50% کاهش</a:t>
                      </a:r>
                      <a:endParaRPr lang="en-US" b="1" dirty="0">
                        <a:cs typeface="B Nazanin" panose="00000400000000000000" pitchFamily="2" charset="-78"/>
                      </a:endParaRPr>
                    </a:p>
                  </a:txBody>
                  <a:tcPr>
                    <a:lnL>
                      <a:noFill/>
                    </a:lnL>
                    <a:lnR w="12700" cap="rnd" cmpd="sng" algn="ctr">
                      <a:noFill/>
                      <a:prstDash val="solid"/>
                    </a:lnR>
                    <a:lnT w="12700" cap="rnd" cmpd="sng" algn="ctr">
                      <a:noFill/>
                      <a:prstDash val="solid"/>
                    </a:lnT>
                    <a:lnB w="12700" cap="rnd" cmpd="sng" algn="ctr">
                      <a:noFill/>
                      <a:prstDash val="solid"/>
                    </a:lnB>
                    <a:lnTlToBr w="12700" cmpd="sng">
                      <a:noFill/>
                      <a:prstDash val="solid"/>
                    </a:lnTlToBr>
                    <a:lnBlToTr w="12700" cmpd="sng">
                      <a:noFill/>
                      <a:prstDash val="solid"/>
                    </a:lnBlToTr>
                    <a:noFill/>
                  </a:tcPr>
                </a:tc>
                <a:extLst>
                  <a:ext uri="{0D108BD9-81ED-4DB2-BD59-A6C34878D82A}">
                    <a16:rowId xmlns="" xmlns:a16="http://schemas.microsoft.com/office/drawing/2014/main" val="305031791"/>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686815257"/>
              </p:ext>
            </p:extLst>
          </p:nvPr>
        </p:nvGraphicFramePr>
        <p:xfrm>
          <a:off x="246925" y="5690843"/>
          <a:ext cx="6883205" cy="701040"/>
        </p:xfrm>
        <a:graphic>
          <a:graphicData uri="http://schemas.openxmlformats.org/drawingml/2006/table">
            <a:tbl>
              <a:tblPr firstRow="1" bandRow="1"/>
              <a:tblGrid>
                <a:gridCol w="6883205">
                  <a:extLst>
                    <a:ext uri="{9D8B030D-6E8A-4147-A177-3AD203B41FA5}">
                      <a16:colId xmlns="" xmlns:a16="http://schemas.microsoft.com/office/drawing/2014/main" val="2393827444"/>
                    </a:ext>
                  </a:extLst>
                </a:gridCol>
              </a:tblGrid>
              <a:tr h="675931">
                <a:tc>
                  <a:txBody>
                    <a:bodyPr/>
                    <a:lstStyle>
                      <a:lvl1pPr marL="0" algn="r" defTabSz="457200" rtl="1" eaLnBrk="1" latinLnBrk="0" hangingPunct="1">
                        <a:defRPr sz="1800" b="1" kern="1200">
                          <a:solidFill>
                            <a:schemeClr val="lt1"/>
                          </a:solidFill>
                          <a:latin typeface="Gill Sans MT" panose="020B0502020104020203"/>
                          <a:ea typeface=""/>
                          <a:cs typeface=""/>
                        </a:defRPr>
                      </a:lvl1pPr>
                      <a:lvl2pPr marL="457200" algn="r" defTabSz="457200" rtl="1" eaLnBrk="1" latinLnBrk="0" hangingPunct="1">
                        <a:defRPr sz="1800" b="1" kern="1200">
                          <a:solidFill>
                            <a:schemeClr val="lt1"/>
                          </a:solidFill>
                          <a:latin typeface="Gill Sans MT" panose="020B0502020104020203"/>
                          <a:ea typeface=""/>
                          <a:cs typeface=""/>
                        </a:defRPr>
                      </a:lvl2pPr>
                      <a:lvl3pPr marL="914400" algn="r" defTabSz="457200" rtl="1" eaLnBrk="1" latinLnBrk="0" hangingPunct="1">
                        <a:defRPr sz="1800" b="1" kern="1200">
                          <a:solidFill>
                            <a:schemeClr val="lt1"/>
                          </a:solidFill>
                          <a:latin typeface="Gill Sans MT" panose="020B0502020104020203"/>
                          <a:ea typeface=""/>
                          <a:cs typeface=""/>
                        </a:defRPr>
                      </a:lvl3pPr>
                      <a:lvl4pPr marL="1371600" algn="r" defTabSz="457200" rtl="1" eaLnBrk="1" latinLnBrk="0" hangingPunct="1">
                        <a:defRPr sz="1800" b="1" kern="1200">
                          <a:solidFill>
                            <a:schemeClr val="lt1"/>
                          </a:solidFill>
                          <a:latin typeface="Gill Sans MT" panose="020B0502020104020203"/>
                          <a:ea typeface=""/>
                          <a:cs typeface=""/>
                        </a:defRPr>
                      </a:lvl4pPr>
                      <a:lvl5pPr marL="1828800" algn="r" defTabSz="457200" rtl="1" eaLnBrk="1" latinLnBrk="0" hangingPunct="1">
                        <a:defRPr sz="1800" b="1" kern="1200">
                          <a:solidFill>
                            <a:schemeClr val="lt1"/>
                          </a:solidFill>
                          <a:latin typeface="Gill Sans MT" panose="020B0502020104020203"/>
                          <a:ea typeface=""/>
                          <a:cs typeface=""/>
                        </a:defRPr>
                      </a:lvl5pPr>
                      <a:lvl6pPr marL="2286000" algn="r" defTabSz="457200" rtl="1" eaLnBrk="1" latinLnBrk="0" hangingPunct="1">
                        <a:defRPr sz="1800" b="1" kern="1200">
                          <a:solidFill>
                            <a:schemeClr val="lt1"/>
                          </a:solidFill>
                          <a:latin typeface="Gill Sans MT" panose="020B0502020104020203"/>
                          <a:ea typeface=""/>
                          <a:cs typeface=""/>
                        </a:defRPr>
                      </a:lvl6pPr>
                      <a:lvl7pPr marL="2743200" algn="r" defTabSz="457200" rtl="1" eaLnBrk="1" latinLnBrk="0" hangingPunct="1">
                        <a:defRPr sz="1800" b="1" kern="1200">
                          <a:solidFill>
                            <a:schemeClr val="lt1"/>
                          </a:solidFill>
                          <a:latin typeface="Gill Sans MT" panose="020B0502020104020203"/>
                          <a:ea typeface=""/>
                          <a:cs typeface=""/>
                        </a:defRPr>
                      </a:lvl7pPr>
                      <a:lvl8pPr marL="3200400" algn="r" defTabSz="457200" rtl="1" eaLnBrk="1" latinLnBrk="0" hangingPunct="1">
                        <a:defRPr sz="1800" b="1" kern="1200">
                          <a:solidFill>
                            <a:schemeClr val="lt1"/>
                          </a:solidFill>
                          <a:latin typeface="Gill Sans MT" panose="020B0502020104020203"/>
                          <a:ea typeface=""/>
                          <a:cs typeface=""/>
                        </a:defRPr>
                      </a:lvl8pPr>
                      <a:lvl9pPr marL="3657600" algn="r" defTabSz="457200" rtl="1" eaLnBrk="1" latinLnBrk="0" hangingPunct="1">
                        <a:defRPr sz="1800" b="1" kern="1200">
                          <a:solidFill>
                            <a:schemeClr val="lt1"/>
                          </a:solidFill>
                          <a:latin typeface="Gill Sans MT" panose="020B0502020104020203"/>
                          <a:ea typeface=""/>
                          <a:cs typeface=""/>
                        </a:defRPr>
                      </a:lvl9pPr>
                    </a:lstStyle>
                    <a:p>
                      <a:pPr algn="ctr" rtl="1"/>
                      <a:r>
                        <a:rPr lang="fa-IR" sz="2000" dirty="0" smtClean="0">
                          <a:solidFill>
                            <a:schemeClr val="accent5">
                              <a:lumMod val="50000"/>
                            </a:schemeClr>
                          </a:solidFill>
                          <a:cs typeface="B Compset" panose="00000400000000000000" pitchFamily="2" charset="-78"/>
                        </a:rPr>
                        <a:t>انجام مراقبت پیشگیرانه،</a:t>
                      </a:r>
                      <a:r>
                        <a:rPr lang="fa-IR" sz="2000" baseline="0" dirty="0" smtClean="0">
                          <a:solidFill>
                            <a:schemeClr val="accent5">
                              <a:lumMod val="50000"/>
                            </a:schemeClr>
                          </a:solidFill>
                          <a:cs typeface="B Compset" panose="00000400000000000000" pitchFamily="2" charset="-78"/>
                        </a:rPr>
                        <a:t> </a:t>
                      </a:r>
                      <a:r>
                        <a:rPr lang="fa-IR" sz="2000" dirty="0" smtClean="0">
                          <a:solidFill>
                            <a:schemeClr val="accent5">
                              <a:lumMod val="50000"/>
                            </a:schemeClr>
                          </a:solidFill>
                          <a:cs typeface="B Compset" panose="00000400000000000000" pitchFamily="2" charset="-78"/>
                        </a:rPr>
                        <a:t>بجز تاثیر بر بهبود شاخص های بالینی و کیفیت زندگی کودکان، در نظام سلامت</a:t>
                      </a:r>
                      <a:r>
                        <a:rPr lang="fa-IR" sz="2000" baseline="0" dirty="0" smtClean="0">
                          <a:solidFill>
                            <a:schemeClr val="accent5">
                              <a:lumMod val="50000"/>
                            </a:schemeClr>
                          </a:solidFill>
                          <a:cs typeface="B Compset" panose="00000400000000000000" pitchFamily="2" charset="-78"/>
                        </a:rPr>
                        <a:t> </a:t>
                      </a:r>
                      <a:r>
                        <a:rPr lang="en-US" sz="2000" baseline="0" dirty="0" smtClean="0">
                          <a:solidFill>
                            <a:schemeClr val="accent5">
                              <a:lumMod val="50000"/>
                            </a:schemeClr>
                          </a:solidFill>
                          <a:cs typeface="B Compset" panose="00000400000000000000" pitchFamily="2" charset="-78"/>
                        </a:rPr>
                        <a:t>530</a:t>
                      </a:r>
                      <a:r>
                        <a:rPr lang="fa-IR" sz="2000" baseline="0" dirty="0" smtClean="0">
                          <a:solidFill>
                            <a:schemeClr val="accent5">
                              <a:lumMod val="50000"/>
                            </a:schemeClr>
                          </a:solidFill>
                          <a:cs typeface="B Compset" panose="00000400000000000000" pitchFamily="2" charset="-78"/>
                        </a:rPr>
                        <a:t> میلیارد تومان صرفه جویی می گردد. </a:t>
                      </a:r>
                      <a:r>
                        <a:rPr lang="fa-IR" sz="2000" dirty="0" smtClean="0">
                          <a:solidFill>
                            <a:schemeClr val="accent5">
                              <a:lumMod val="50000"/>
                            </a:schemeClr>
                          </a:solidFill>
                          <a:cs typeface="B Compset" panose="00000400000000000000" pitchFamily="2" charset="-78"/>
                        </a:rPr>
                        <a:t> </a:t>
                      </a:r>
                      <a:endParaRPr lang="en-US" sz="2000" dirty="0">
                        <a:solidFill>
                          <a:schemeClr val="accent5">
                            <a:lumMod val="50000"/>
                          </a:schemeClr>
                        </a:solidFill>
                        <a:cs typeface="B Compset" panose="00000400000000000000" pitchFamily="2" charset="-78"/>
                      </a:endParaRP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A0988C">
                        <a:lumMod val="60000"/>
                        <a:lumOff val="40000"/>
                      </a:srgbClr>
                    </a:solidFill>
                  </a:tcPr>
                </a:tc>
                <a:extLst>
                  <a:ext uri="{0D108BD9-81ED-4DB2-BD59-A6C34878D82A}">
                    <a16:rowId xmlns="" xmlns:a16="http://schemas.microsoft.com/office/drawing/2014/main" val="254756256"/>
                  </a:ext>
                </a:extLst>
              </a:tr>
            </a:tbl>
          </a:graphicData>
        </a:graphic>
      </p:graphicFrame>
    </p:spTree>
    <p:extLst>
      <p:ext uri="{BB962C8B-B14F-4D97-AF65-F5344CB8AC3E}">
        <p14:creationId xmlns:p14="http://schemas.microsoft.com/office/powerpoint/2010/main" val="252550197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8" name="Rectangle 2"/>
          <p:cNvSpPr>
            <a:spLocks noGrp="1" noChangeArrowheads="1"/>
          </p:cNvSpPr>
          <p:nvPr>
            <p:ph type="title"/>
          </p:nvPr>
        </p:nvSpPr>
        <p:spPr>
          <a:xfrm>
            <a:off x="323528" y="591984"/>
            <a:ext cx="6777802" cy="1143000"/>
          </a:xfrm>
        </p:spPr>
        <p:txBody>
          <a:bodyPr>
            <a:normAutofit fontScale="90000"/>
          </a:bodyPr>
          <a:lstStyle/>
          <a:p>
            <a:pPr algn="ctr">
              <a:defRPr/>
            </a:pPr>
            <a:r>
              <a:rPr lang="fa-IR" b="1" dirty="0">
                <a:cs typeface="B Mitra" panose="00000400000000000000" pitchFamily="2" charset="-78"/>
              </a:rPr>
              <a:t>روشهای پیشگیری از بیماریهای دهان و دندان</a:t>
            </a:r>
            <a:endParaRPr lang="en-US" b="1" dirty="0">
              <a:cs typeface="B Mitra" panose="00000400000000000000" pitchFamily="2" charset="-78"/>
            </a:endParaRPr>
          </a:p>
        </p:txBody>
      </p:sp>
      <p:sp>
        <p:nvSpPr>
          <p:cNvPr id="52229" name="Rectangle 3"/>
          <p:cNvSpPr>
            <a:spLocks noGrp="1" noChangeArrowheads="1"/>
          </p:cNvSpPr>
          <p:nvPr>
            <p:ph idx="1"/>
          </p:nvPr>
        </p:nvSpPr>
        <p:spPr>
          <a:xfrm>
            <a:off x="818258" y="1994313"/>
            <a:ext cx="6141368" cy="3528392"/>
          </a:xfrm>
        </p:spPr>
        <p:txBody>
          <a:bodyPr>
            <a:normAutofit/>
          </a:bodyPr>
          <a:lstStyle/>
          <a:p>
            <a:pPr algn="r" rtl="1" eaLnBrk="1" hangingPunct="1">
              <a:buFont typeface="Wingdings" panose="05000000000000000000" pitchFamily="2" charset="2"/>
              <a:buChar char="v"/>
            </a:pPr>
            <a:r>
              <a:rPr lang="fa-IR" sz="2400" b="1" dirty="0" smtClean="0">
                <a:cs typeface="B Nazanin" panose="00000400000000000000" pitchFamily="2" charset="-78"/>
              </a:rPr>
              <a:t>مسواک و نخ دندان</a:t>
            </a:r>
          </a:p>
          <a:p>
            <a:pPr algn="r" rtl="1" eaLnBrk="1" hangingPunct="1">
              <a:buFont typeface="Wingdings" panose="05000000000000000000" pitchFamily="2" charset="2"/>
              <a:buChar char="v"/>
            </a:pPr>
            <a:endParaRPr lang="fa-IR" sz="2400" b="1" dirty="0" smtClean="0">
              <a:cs typeface="B Nazanin" panose="00000400000000000000" pitchFamily="2" charset="-78"/>
            </a:endParaRPr>
          </a:p>
          <a:p>
            <a:pPr algn="r" rtl="1" eaLnBrk="1" hangingPunct="1">
              <a:buFont typeface="Wingdings" panose="05000000000000000000" pitchFamily="2" charset="2"/>
              <a:buChar char="v"/>
            </a:pPr>
            <a:r>
              <a:rPr lang="fa-IR" sz="2400" b="1" dirty="0" smtClean="0">
                <a:cs typeface="B Nazanin" panose="00000400000000000000" pitchFamily="2" charset="-78"/>
              </a:rPr>
              <a:t>فلوراید و روشهای مختلف استفاده از آن</a:t>
            </a:r>
          </a:p>
          <a:p>
            <a:pPr algn="r" rtl="1" eaLnBrk="1" hangingPunct="1">
              <a:buFont typeface="Wingdings" panose="05000000000000000000" pitchFamily="2" charset="2"/>
              <a:buChar char="v"/>
            </a:pPr>
            <a:endParaRPr lang="fa-IR" sz="2400" b="1" dirty="0" smtClean="0">
              <a:cs typeface="B Nazanin" panose="00000400000000000000" pitchFamily="2" charset="-78"/>
            </a:endParaRPr>
          </a:p>
          <a:p>
            <a:pPr algn="r" rtl="1" eaLnBrk="1" hangingPunct="1">
              <a:buFont typeface="Wingdings" panose="05000000000000000000" pitchFamily="2" charset="2"/>
              <a:buChar char="v"/>
            </a:pPr>
            <a:r>
              <a:rPr lang="fa-IR" sz="2400" b="1" dirty="0" smtClean="0">
                <a:cs typeface="B Nazanin" panose="00000400000000000000" pitchFamily="2" charset="-78"/>
              </a:rPr>
              <a:t>فیشور سیلانت (شیار پوش)</a:t>
            </a:r>
          </a:p>
          <a:p>
            <a:pPr algn="r" rtl="1" eaLnBrk="1" hangingPunct="1">
              <a:buFont typeface="Wingdings" panose="05000000000000000000" pitchFamily="2" charset="2"/>
              <a:buChar char="v"/>
            </a:pPr>
            <a:endParaRPr lang="fa-IR" sz="2400" b="1" dirty="0" smtClean="0">
              <a:cs typeface="B Nazanin" panose="00000400000000000000" pitchFamily="2" charset="-78"/>
            </a:endParaRPr>
          </a:p>
          <a:p>
            <a:pPr algn="r" rtl="1" eaLnBrk="1" hangingPunct="1">
              <a:buFont typeface="Wingdings" panose="05000000000000000000" pitchFamily="2" charset="2"/>
              <a:buChar char="v"/>
            </a:pPr>
            <a:r>
              <a:rPr lang="fa-IR" sz="2400" b="1" dirty="0" smtClean="0">
                <a:cs typeface="B Nazanin" panose="00000400000000000000" pitchFamily="2" charset="-78"/>
              </a:rPr>
              <a:t>تغذیه</a:t>
            </a:r>
            <a:endParaRPr lang="en-US" sz="2400" b="1" dirty="0" smtClean="0">
              <a:cs typeface="B Nazanin" panose="00000400000000000000" pitchFamily="2" charset="-78"/>
            </a:endParaRPr>
          </a:p>
        </p:txBody>
      </p:sp>
      <p:sp>
        <p:nvSpPr>
          <p:cNvPr id="52227"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9337EF0-609B-45EB-A093-4B7C91678FDB}" type="slidenum">
              <a:rPr lang="ar-SA">
                <a:latin typeface="_PDMS_Saleem_QuranFont" panose="02010000000000000000" pitchFamily="2" charset="-78"/>
                <a:cs typeface="_PDMS_Saleem_QuranFont" panose="02010000000000000000" pitchFamily="2" charset="-78"/>
              </a:rPr>
              <a:pPr eaLnBrk="1" hangingPunct="1"/>
              <a:t>30</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2229">
                                            <p:txEl>
                                              <p:pRg st="0" end="0"/>
                                            </p:txEl>
                                          </p:spTgt>
                                        </p:tgtEl>
                                        <p:attrNameLst>
                                          <p:attrName>style.visibility</p:attrName>
                                        </p:attrNameLst>
                                      </p:cBhvr>
                                      <p:to>
                                        <p:strVal val="visible"/>
                                      </p:to>
                                    </p:set>
                                    <p:animEffect transition="in" filter="barn(inVertical)">
                                      <p:cBhvr>
                                        <p:cTn id="7" dur="500"/>
                                        <p:tgtEl>
                                          <p:spTgt spid="52229">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52229">
                                            <p:txEl>
                                              <p:pRg st="2" end="2"/>
                                            </p:txEl>
                                          </p:spTgt>
                                        </p:tgtEl>
                                        <p:attrNameLst>
                                          <p:attrName>style.visibility</p:attrName>
                                        </p:attrNameLst>
                                      </p:cBhvr>
                                      <p:to>
                                        <p:strVal val="visible"/>
                                      </p:to>
                                    </p:set>
                                    <p:animEffect transition="in" filter="barn(inVertical)">
                                      <p:cBhvr>
                                        <p:cTn id="10" dur="500"/>
                                        <p:tgtEl>
                                          <p:spTgt spid="52229">
                                            <p:txEl>
                                              <p:pRg st="2" end="2"/>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52229">
                                            <p:txEl>
                                              <p:pRg st="4" end="4"/>
                                            </p:txEl>
                                          </p:spTgt>
                                        </p:tgtEl>
                                        <p:attrNameLst>
                                          <p:attrName>style.visibility</p:attrName>
                                        </p:attrNameLst>
                                      </p:cBhvr>
                                      <p:to>
                                        <p:strVal val="visible"/>
                                      </p:to>
                                    </p:set>
                                    <p:animEffect transition="in" filter="barn(inVertical)">
                                      <p:cBhvr>
                                        <p:cTn id="13" dur="500"/>
                                        <p:tgtEl>
                                          <p:spTgt spid="52229">
                                            <p:txEl>
                                              <p:pRg st="4" end="4"/>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52229">
                                            <p:txEl>
                                              <p:pRg st="6" end="6"/>
                                            </p:txEl>
                                          </p:spTgt>
                                        </p:tgtEl>
                                        <p:attrNameLst>
                                          <p:attrName>style.visibility</p:attrName>
                                        </p:attrNameLst>
                                      </p:cBhvr>
                                      <p:to>
                                        <p:strVal val="visible"/>
                                      </p:to>
                                    </p:set>
                                    <p:animEffect transition="in" filter="barn(inVertical)">
                                      <p:cBhvr>
                                        <p:cTn id="16" dur="500"/>
                                        <p:tgtEl>
                                          <p:spTgt spid="5222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3" name="Rectangle 3"/>
          <p:cNvSpPr>
            <a:spLocks noGrp="1" noChangeArrowheads="1"/>
          </p:cNvSpPr>
          <p:nvPr>
            <p:ph type="title"/>
          </p:nvPr>
        </p:nvSpPr>
        <p:spPr>
          <a:xfrm>
            <a:off x="395536" y="880815"/>
            <a:ext cx="6986735" cy="864096"/>
          </a:xfrm>
        </p:spPr>
        <p:txBody>
          <a:bodyPr>
            <a:noAutofit/>
          </a:bodyPr>
          <a:lstStyle/>
          <a:p>
            <a:pPr algn="ctr">
              <a:defRPr/>
            </a:pPr>
            <a:r>
              <a:rPr lang="fa-IR" b="1" dirty="0">
                <a:cs typeface="B Mitra" panose="00000400000000000000" pitchFamily="2" charset="-78"/>
              </a:rPr>
              <a:t>مراقبت های بهداشت دهان و دندان پیش از بارداری </a:t>
            </a:r>
            <a:endParaRPr lang="en-US" b="1" dirty="0">
              <a:cs typeface="B Mitra" panose="00000400000000000000" pitchFamily="2" charset="-78"/>
            </a:endParaRPr>
          </a:p>
        </p:txBody>
      </p:sp>
      <p:sp>
        <p:nvSpPr>
          <p:cNvPr id="53251"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24152D3-6096-4E37-BEF6-7C2357A2AC50}" type="slidenum">
              <a:rPr lang="ar-SA">
                <a:latin typeface="_PDMS_Saleem_QuranFont" panose="02010000000000000000" pitchFamily="2" charset="-78"/>
                <a:cs typeface="_PDMS_Saleem_QuranFont" panose="02010000000000000000" pitchFamily="2" charset="-78"/>
              </a:rPr>
              <a:pPr eaLnBrk="1" hangingPunct="1"/>
              <a:t>31</a:t>
            </a:fld>
            <a:endParaRPr lang="en-US" dirty="0">
              <a:latin typeface="_PDMS_Saleem_QuranFont" panose="02010000000000000000" pitchFamily="2" charset="-78"/>
              <a:cs typeface="_PDMS_Saleem_QuranFont" panose="02010000000000000000" pitchFamily="2" charset="-78"/>
            </a:endParaRPr>
          </a:p>
        </p:txBody>
      </p:sp>
      <p:sp>
        <p:nvSpPr>
          <p:cNvPr id="53252" name="Rectangle 2"/>
          <p:cNvSpPr>
            <a:spLocks noChangeArrowheads="1"/>
          </p:cNvSpPr>
          <p:nvPr/>
        </p:nvSpPr>
        <p:spPr bwMode="auto">
          <a:xfrm>
            <a:off x="251520" y="2348880"/>
            <a:ext cx="6912768" cy="2492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1" eaLnBrk="1" hangingPunct="1"/>
            <a:endParaRPr lang="fa-IR" sz="3600" i="1" dirty="0">
              <a:solidFill>
                <a:srgbClr val="FF66CC"/>
              </a:solidFill>
              <a:latin typeface="_PDMS_Saleem_QuranFont" panose="02010000000000000000" pitchFamily="2" charset="-78"/>
              <a:cs typeface="_PDMS_Saleem_QuranFont" panose="02010000000000000000" pitchFamily="2" charset="-78"/>
            </a:endParaRPr>
          </a:p>
          <a:p>
            <a:pPr rtl="1" eaLnBrk="1" hangingPunct="1"/>
            <a:r>
              <a:rPr lang="ar-SA" sz="2400" b="1" dirty="0">
                <a:latin typeface="_PDMS_Saleem_QuranFont" panose="02010000000000000000" pitchFamily="2" charset="-78"/>
                <a:cs typeface="B Nazanin" panose="00000400000000000000" pitchFamily="2" charset="-78"/>
              </a:rPr>
              <a:t>بهترین زمان برای مشاوره با دندان‌پزشک </a:t>
            </a:r>
            <a:r>
              <a:rPr lang="fa-IR" sz="2400" b="1" dirty="0">
                <a:latin typeface="_PDMS_Saleem_QuranFont" panose="02010000000000000000" pitchFamily="2" charset="-78"/>
                <a:cs typeface="B Nazanin" panose="00000400000000000000" pitchFamily="2" charset="-78"/>
              </a:rPr>
              <a:t>، قبل از دوران بارداری </a:t>
            </a:r>
            <a:r>
              <a:rPr lang="ar-SA" sz="2400" b="1" dirty="0">
                <a:latin typeface="_PDMS_Saleem_QuranFont" panose="02010000000000000000" pitchFamily="2" charset="-78"/>
                <a:cs typeface="B Nazanin" panose="00000400000000000000" pitchFamily="2" charset="-78"/>
              </a:rPr>
              <a:t> است.به ویژه اگر کودکِ اول باشد.</a:t>
            </a:r>
            <a:endParaRPr lang="fa-IR" sz="2400" b="1" dirty="0">
              <a:latin typeface="_PDMS_Saleem_QuranFont" panose="02010000000000000000" pitchFamily="2" charset="-78"/>
              <a:cs typeface="B Nazanin" panose="00000400000000000000" pitchFamily="2" charset="-78"/>
            </a:endParaRPr>
          </a:p>
          <a:p>
            <a:pPr rtl="1" eaLnBrk="1" hangingPunct="1"/>
            <a:endParaRPr lang="fa-IR" sz="2400" b="1" dirty="0">
              <a:latin typeface="_PDMS_Saleem_QuranFont" panose="02010000000000000000" pitchFamily="2" charset="-78"/>
              <a:cs typeface="B Nazanin" panose="00000400000000000000" pitchFamily="2" charset="-78"/>
            </a:endParaRPr>
          </a:p>
          <a:p>
            <a:pPr rtl="1" eaLnBrk="1" hangingPunct="1"/>
            <a:r>
              <a:rPr lang="ar-SA" sz="2400" b="1" dirty="0">
                <a:latin typeface="_PDMS_Saleem_QuranFont" panose="02010000000000000000" pitchFamily="2" charset="-78"/>
                <a:cs typeface="B Nazanin" panose="00000400000000000000" pitchFamily="2" charset="-78"/>
              </a:rPr>
              <a:t> شرایط بهداشت دهان و دندان مادر در رشد </a:t>
            </a:r>
            <a:r>
              <a:rPr lang="fa-IR" sz="2400" b="1" dirty="0">
                <a:latin typeface="_PDMS_Saleem_QuranFont" panose="02010000000000000000" pitchFamily="2" charset="-78"/>
                <a:cs typeface="B Nazanin" panose="00000400000000000000" pitchFamily="2" charset="-78"/>
              </a:rPr>
              <a:t>،</a:t>
            </a:r>
            <a:r>
              <a:rPr lang="ar-SA" sz="2400" b="1" dirty="0">
                <a:latin typeface="_PDMS_Saleem_QuranFont" panose="02010000000000000000" pitchFamily="2" charset="-78"/>
                <a:cs typeface="B Nazanin" panose="00000400000000000000" pitchFamily="2" charset="-78"/>
              </a:rPr>
              <a:t> تکامل </a:t>
            </a:r>
            <a:r>
              <a:rPr lang="fa-IR" sz="2400" b="1" dirty="0">
                <a:latin typeface="_PDMS_Saleem_QuranFont" panose="02010000000000000000" pitchFamily="2" charset="-78"/>
                <a:cs typeface="B Nazanin" panose="00000400000000000000" pitchFamily="2" charset="-78"/>
              </a:rPr>
              <a:t>،</a:t>
            </a:r>
            <a:r>
              <a:rPr lang="ar-SA" sz="2400" b="1" dirty="0">
                <a:latin typeface="_PDMS_Saleem_QuranFont" panose="02010000000000000000" pitchFamily="2" charset="-78"/>
                <a:cs typeface="B Nazanin" panose="00000400000000000000" pitchFamily="2" charset="-78"/>
              </a:rPr>
              <a:t> سلامت دندان‌ها و لثه‌های کودک اهمیت زیادی دارد.</a:t>
            </a:r>
          </a:p>
        </p:txBody>
      </p:sp>
    </p:spTree>
  </p:cSld>
  <p:clrMapOvr>
    <a:masterClrMapping/>
  </p:clrMapOvr>
  <p:transition spd="slow">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5"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C6D4D11-DCA6-458D-AD29-1C1B5B479769}" type="slidenum">
              <a:rPr lang="ar-SA">
                <a:latin typeface="_PDMS_Saleem_QuranFont" panose="02010000000000000000" pitchFamily="2" charset="-78"/>
                <a:cs typeface="_PDMS_Saleem_QuranFont" panose="02010000000000000000" pitchFamily="2" charset="-78"/>
              </a:rPr>
              <a:pPr eaLnBrk="1" hangingPunct="1"/>
              <a:t>32</a:t>
            </a:fld>
            <a:endParaRPr lang="en-US" dirty="0">
              <a:latin typeface="_PDMS_Saleem_QuranFont" panose="02010000000000000000" pitchFamily="2" charset="-78"/>
              <a:cs typeface="_PDMS_Saleem_QuranFont" panose="02010000000000000000" pitchFamily="2" charset="-78"/>
            </a:endParaRPr>
          </a:p>
        </p:txBody>
      </p:sp>
      <p:sp>
        <p:nvSpPr>
          <p:cNvPr id="54276" name="Rectangle 2"/>
          <p:cNvSpPr>
            <a:spLocks noChangeArrowheads="1"/>
          </p:cNvSpPr>
          <p:nvPr/>
        </p:nvSpPr>
        <p:spPr bwMode="auto">
          <a:xfrm>
            <a:off x="323528" y="441539"/>
            <a:ext cx="6913588"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rtl="1" eaLnBrk="1" hangingPunct="1">
              <a:defRPr/>
            </a:pPr>
            <a:r>
              <a:rPr lang="ar-SA" sz="3600" b="1" dirty="0">
                <a:solidFill>
                  <a:schemeClr val="accent1"/>
                </a:solidFill>
                <a:latin typeface="+mj-lt"/>
                <a:ea typeface="+mj-ea"/>
                <a:cs typeface="B Mitra" panose="00000400000000000000" pitchFamily="2" charset="-78"/>
              </a:rPr>
              <a:t>از تولد تا 1 سالگی</a:t>
            </a:r>
            <a:endParaRPr lang="fa-IR" sz="3600" b="1" dirty="0">
              <a:solidFill>
                <a:schemeClr val="accent1"/>
              </a:solidFill>
              <a:latin typeface="+mj-lt"/>
              <a:ea typeface="+mj-ea"/>
              <a:cs typeface="B Mitra" panose="00000400000000000000" pitchFamily="2" charset="-78"/>
            </a:endParaRPr>
          </a:p>
          <a:p>
            <a:pPr rtl="1" eaLnBrk="1" hangingPunct="1"/>
            <a:endParaRPr lang="fa-IR" sz="3200" b="1" dirty="0">
              <a:latin typeface="_PDMS_Saleem_QuranFont" panose="02010000000000000000" pitchFamily="2" charset="-78"/>
              <a:cs typeface="_PDMS_Saleem_QuranFont" panose="02010000000000000000" pitchFamily="2" charset="-78"/>
            </a:endParaRPr>
          </a:p>
          <a:p>
            <a:pPr rtl="1" eaLnBrk="1" hangingPunct="1"/>
            <a:endParaRPr lang="fa-IR" sz="2400" b="1" dirty="0">
              <a:solidFill>
                <a:srgbClr val="C00000"/>
              </a:solidFill>
              <a:latin typeface="_PDMS_Saleem_QuranFont" panose="02010000000000000000" pitchFamily="2" charset="-78"/>
              <a:cs typeface="_PDMS_Saleem_QuranFont" panose="02010000000000000000" pitchFamily="2" charset="-78"/>
            </a:endParaRPr>
          </a:p>
          <a:p>
            <a:pPr rtl="1" eaLnBrk="1" hangingPunct="1"/>
            <a:r>
              <a:rPr lang="fa-IR" sz="2400" dirty="0" smtClean="0">
                <a:solidFill>
                  <a:srgbClr val="C00000"/>
                </a:solidFill>
                <a:latin typeface="_PDMS_Saleem_QuranFont" panose="02010000000000000000" pitchFamily="2" charset="-78"/>
                <a:cs typeface="B Nazanin" panose="00000400000000000000" pitchFamily="2" charset="-78"/>
              </a:rPr>
              <a:t>تمیز </a:t>
            </a:r>
            <a:r>
              <a:rPr lang="ar-SA" sz="2400" dirty="0" smtClean="0">
                <a:solidFill>
                  <a:srgbClr val="C00000"/>
                </a:solidFill>
                <a:latin typeface="_PDMS_Saleem_QuranFont" panose="02010000000000000000" pitchFamily="2" charset="-78"/>
                <a:cs typeface="B Nazanin" panose="00000400000000000000" pitchFamily="2" charset="-78"/>
              </a:rPr>
              <a:t>کردن </a:t>
            </a:r>
            <a:r>
              <a:rPr lang="ar-SA" sz="2400" dirty="0">
                <a:solidFill>
                  <a:srgbClr val="C00000"/>
                </a:solidFill>
                <a:latin typeface="_PDMS_Saleem_QuranFont" panose="02010000000000000000" pitchFamily="2" charset="-78"/>
                <a:cs typeface="B Nazanin" panose="00000400000000000000" pitchFamily="2" charset="-78"/>
              </a:rPr>
              <a:t>دندان‌های کودکتان را از 6 ماهگی همزمان با رویش اولین دندان شیری آغاز کنید </a:t>
            </a:r>
            <a:endParaRPr lang="fa-IR" sz="2400" dirty="0">
              <a:solidFill>
                <a:srgbClr val="C00000"/>
              </a:solidFill>
              <a:latin typeface="_PDMS_Saleem_QuranFont" panose="02010000000000000000" pitchFamily="2" charset="-78"/>
              <a:cs typeface="B Nazanin" panose="00000400000000000000" pitchFamily="2" charset="-78"/>
            </a:endParaRPr>
          </a:p>
          <a:p>
            <a:pPr rtl="1" eaLnBrk="1" hangingPunct="1"/>
            <a:endParaRPr lang="fa-IR" sz="2400" dirty="0">
              <a:solidFill>
                <a:srgbClr val="C00000"/>
              </a:solidFill>
              <a:latin typeface="_PDMS_Saleem_QuranFont" panose="02010000000000000000" pitchFamily="2" charset="-78"/>
              <a:cs typeface="B Nazanin" panose="00000400000000000000" pitchFamily="2" charset="-78"/>
            </a:endParaRPr>
          </a:p>
          <a:p>
            <a:pPr rtl="1" eaLnBrk="1" hangingPunct="1"/>
            <a:endParaRPr lang="fa-IR" sz="2400" dirty="0">
              <a:solidFill>
                <a:srgbClr val="C00000"/>
              </a:solidFill>
              <a:latin typeface="_PDMS_Saleem_QuranFont" panose="02010000000000000000" pitchFamily="2" charset="-78"/>
              <a:cs typeface="B Nazanin" panose="00000400000000000000" pitchFamily="2" charset="-78"/>
            </a:endParaRPr>
          </a:p>
          <a:p>
            <a:pPr rtl="1" eaLnBrk="1" hangingPunct="1"/>
            <a:r>
              <a:rPr lang="ar-SA" sz="2400" dirty="0">
                <a:solidFill>
                  <a:srgbClr val="C00000"/>
                </a:solidFill>
                <a:latin typeface="_PDMS_Saleem_QuranFont" panose="02010000000000000000" pitchFamily="2" charset="-78"/>
                <a:cs typeface="B Nazanin" panose="00000400000000000000" pitchFamily="2" charset="-78"/>
              </a:rPr>
              <a:t>می‌توانید از یک تکه پارچه تمیز و مرطوب استفاده کنید و روزی یک مرتبه دندان‌های نوزاد را تمیز کنید.</a:t>
            </a:r>
            <a:endParaRPr lang="fa-IR" sz="2400" dirty="0">
              <a:solidFill>
                <a:srgbClr val="C00000"/>
              </a:solidFill>
              <a:latin typeface="_PDMS_Saleem_QuranFont" panose="02010000000000000000" pitchFamily="2" charset="-78"/>
              <a:cs typeface="B Nazanin" panose="00000400000000000000" pitchFamily="2" charset="-78"/>
            </a:endParaRPr>
          </a:p>
          <a:p>
            <a:pPr rtl="1" eaLnBrk="1" hangingPunct="1"/>
            <a:endParaRPr lang="fa-IR" sz="2400" dirty="0">
              <a:solidFill>
                <a:srgbClr val="C00000"/>
              </a:solidFill>
              <a:latin typeface="_PDMS_Saleem_QuranFont" panose="02010000000000000000" pitchFamily="2" charset="-78"/>
              <a:cs typeface="B Nazanin" panose="00000400000000000000" pitchFamily="2" charset="-78"/>
            </a:endParaRPr>
          </a:p>
          <a:p>
            <a:pPr marL="342900" indent="-342900" rtl="1" eaLnBrk="1" hangingPunct="1">
              <a:buFont typeface="Wingdings" panose="05000000000000000000" pitchFamily="2" charset="2"/>
              <a:buChar char="ü"/>
            </a:pPr>
            <a:r>
              <a:rPr lang="ar-SA" sz="2400" dirty="0">
                <a:solidFill>
                  <a:srgbClr val="C00000"/>
                </a:solidFill>
                <a:latin typeface="_PDMS_Saleem_QuranFont" panose="02010000000000000000" pitchFamily="2" charset="-78"/>
                <a:cs typeface="B Nazanin" panose="00000400000000000000" pitchFamily="2" charset="-78"/>
              </a:rPr>
              <a:t> توجه کنید از 6 ماهگی تا 12 ماهگی، لازم است نوزاد را برای اولین مشاوره </a:t>
            </a:r>
            <a:r>
              <a:rPr lang="en-US" sz="2400" dirty="0">
                <a:solidFill>
                  <a:srgbClr val="C00000"/>
                </a:solidFill>
                <a:latin typeface="_PDMS_Saleem_QuranFont" panose="02010000000000000000" pitchFamily="2" charset="-78"/>
                <a:cs typeface="B Nazanin" panose="00000400000000000000" pitchFamily="2" charset="-78"/>
              </a:rPr>
              <a:t> </a:t>
            </a:r>
            <a:r>
              <a:rPr lang="fa-IR" sz="2400" smtClean="0">
                <a:solidFill>
                  <a:srgbClr val="C00000"/>
                </a:solidFill>
                <a:latin typeface="_PDMS_Saleem_QuranFont" panose="02010000000000000000" pitchFamily="2" charset="-78"/>
                <a:cs typeface="B Nazanin" panose="00000400000000000000" pitchFamily="2" charset="-78"/>
              </a:rPr>
              <a:t>نزد دندانپزشک</a:t>
            </a:r>
            <a:r>
              <a:rPr lang="ar-SA" sz="2400" smtClean="0">
                <a:solidFill>
                  <a:srgbClr val="C00000"/>
                </a:solidFill>
                <a:latin typeface="_PDMS_Saleem_QuranFont" panose="02010000000000000000" pitchFamily="2" charset="-78"/>
                <a:cs typeface="B Nazanin" panose="00000400000000000000" pitchFamily="2" charset="-78"/>
              </a:rPr>
              <a:t> </a:t>
            </a:r>
            <a:r>
              <a:rPr lang="ar-SA" sz="2400" dirty="0">
                <a:solidFill>
                  <a:srgbClr val="C00000"/>
                </a:solidFill>
                <a:latin typeface="_PDMS_Saleem_QuranFont" panose="02010000000000000000" pitchFamily="2" charset="-78"/>
                <a:cs typeface="B Nazanin" panose="00000400000000000000" pitchFamily="2" charset="-78"/>
              </a:rPr>
              <a:t>ببرید</a:t>
            </a:r>
            <a:r>
              <a:rPr lang="ar-SA" sz="2400" dirty="0">
                <a:solidFill>
                  <a:srgbClr val="C00000"/>
                </a:solidFill>
                <a:latin typeface="_PDMS_Saleem_QuranFont" panose="02010000000000000000" pitchFamily="2" charset="-78"/>
                <a:cs typeface="_PDMS_Saleem_QuranFont" panose="02010000000000000000" pitchFamily="2" charset="-78"/>
              </a:rPr>
              <a:t>.</a:t>
            </a:r>
            <a:endParaRPr lang="fa-IR" sz="2400" dirty="0">
              <a:solidFill>
                <a:srgbClr val="C00000"/>
              </a:solidFill>
              <a:latin typeface="_PDMS_Saleem_QuranFont" panose="02010000000000000000" pitchFamily="2" charset="-78"/>
              <a:cs typeface="_PDMS_Saleem_QuranFont" panose="02010000000000000000" pitchFamily="2" charset="-78"/>
            </a:endParaRPr>
          </a:p>
          <a:p>
            <a:pPr rtl="1" eaLnBrk="1" hangingPunct="1"/>
            <a:endParaRPr lang="ar-SA" sz="2800" dirty="0">
              <a:latin typeface="_PDMS_Saleem_QuranFont" panose="02010000000000000000" pitchFamily="2" charset="-78"/>
              <a:cs typeface="_PDMS_Saleem_QuranFont" panose="02010000000000000000" pitchFamily="2" charset="-78"/>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300" name="Rectangle 2"/>
          <p:cNvSpPr>
            <a:spLocks noGrp="1" noChangeArrowheads="1"/>
          </p:cNvSpPr>
          <p:nvPr>
            <p:ph type="title"/>
          </p:nvPr>
        </p:nvSpPr>
        <p:spPr>
          <a:xfrm>
            <a:off x="2123728" y="332656"/>
            <a:ext cx="3600400" cy="675389"/>
          </a:xfrm>
        </p:spPr>
        <p:txBody>
          <a:bodyPr>
            <a:noAutofit/>
          </a:bodyPr>
          <a:lstStyle/>
          <a:p>
            <a:pPr algn="ctr" fontAlgn="base">
              <a:spcAft>
                <a:spcPct val="0"/>
              </a:spcAft>
              <a:defRPr/>
            </a:pPr>
            <a:r>
              <a:rPr lang="fa-IR" b="1" dirty="0" smtClean="0">
                <a:cs typeface="B Mitra" panose="00000400000000000000" pitchFamily="2" charset="-78"/>
              </a:rPr>
              <a:t>دندانهاي نوزادی</a:t>
            </a:r>
            <a:endParaRPr lang="en-US" b="1" dirty="0">
              <a:cs typeface="B Mitra" panose="00000400000000000000" pitchFamily="2" charset="-78"/>
            </a:endParaRPr>
          </a:p>
        </p:txBody>
      </p:sp>
      <p:sp>
        <p:nvSpPr>
          <p:cNvPr id="55302" name="Rectangle 4"/>
          <p:cNvSpPr>
            <a:spLocks noGrp="1" noChangeArrowheads="1"/>
          </p:cNvSpPr>
          <p:nvPr>
            <p:ph sz="half" idx="1"/>
          </p:nvPr>
        </p:nvSpPr>
        <p:spPr>
          <a:xfrm>
            <a:off x="0" y="1772816"/>
            <a:ext cx="7265640" cy="4114328"/>
          </a:xfrm>
        </p:spPr>
        <p:txBody>
          <a:bodyPr>
            <a:normAutofit/>
          </a:bodyPr>
          <a:lstStyle/>
          <a:p>
            <a:pPr algn="r" rtl="1" eaLnBrk="1" hangingPunct="1">
              <a:buFont typeface="Wingdings" panose="05000000000000000000" pitchFamily="2" charset="2"/>
              <a:buChar char="v"/>
            </a:pPr>
            <a:r>
              <a:rPr lang="fa-IR" sz="2400" dirty="0" smtClean="0">
                <a:cs typeface="B Nazanin" panose="00000400000000000000" pitchFamily="2" charset="-78"/>
              </a:rPr>
              <a:t>ممكن است هنگام تولد يك يا دو دندان داشته باشد يا تا يك ماهگي دندان در بياورد </a:t>
            </a:r>
          </a:p>
          <a:p>
            <a:pPr algn="r" rtl="1" eaLnBrk="1" hangingPunct="1">
              <a:buFont typeface="Wingdings" panose="05000000000000000000" pitchFamily="2" charset="2"/>
              <a:buChar char="v"/>
            </a:pPr>
            <a:r>
              <a:rPr lang="fa-IR" sz="2400" dirty="0" smtClean="0">
                <a:cs typeface="B Nazanin" panose="00000400000000000000" pitchFamily="2" charset="-78"/>
              </a:rPr>
              <a:t>هنگام شير خوردن ممكن است پستان مادر يا زبان كودك را زخمي كند</a:t>
            </a:r>
          </a:p>
          <a:p>
            <a:pPr algn="r" rtl="1" eaLnBrk="1" hangingPunct="1">
              <a:buFont typeface="Wingdings" panose="05000000000000000000" pitchFamily="2" charset="2"/>
              <a:buChar char="v"/>
            </a:pPr>
            <a:r>
              <a:rPr lang="fa-IR" sz="2400" dirty="0" smtClean="0">
                <a:cs typeface="B Nazanin" panose="00000400000000000000" pitchFamily="2" charset="-78"/>
              </a:rPr>
              <a:t> ممكن است دندان كنده شده داخل حلق بيفتد و خطر جدي ايجاد كند البته شيوع كمي دارد</a:t>
            </a:r>
          </a:p>
          <a:p>
            <a:pPr algn="r" rtl="1" eaLnBrk="1" hangingPunct="1">
              <a:buFont typeface="Wingdings" panose="05000000000000000000" pitchFamily="2" charset="2"/>
              <a:buChar char="v"/>
            </a:pPr>
            <a:r>
              <a:rPr lang="fa-IR" sz="2400" dirty="0" smtClean="0">
                <a:cs typeface="B Nazanin" panose="00000400000000000000" pitchFamily="2" charset="-78"/>
              </a:rPr>
              <a:t>در 85% موارد دندان پيش شيري فك پائين مي باشد </a:t>
            </a:r>
          </a:p>
          <a:p>
            <a:pPr algn="r" rtl="1" eaLnBrk="1" hangingPunct="1">
              <a:buFont typeface="Wingdings" panose="05000000000000000000" pitchFamily="2" charset="2"/>
              <a:buChar char="v"/>
            </a:pPr>
            <a:r>
              <a:rPr lang="fa-IR" sz="2400" dirty="0" smtClean="0">
                <a:cs typeface="B Nazanin" panose="00000400000000000000" pitchFamily="2" charset="-78"/>
              </a:rPr>
              <a:t>درصورت برخورد با دندانهاي نوزادي كودك را به مركز بهداشتي درماني ارجاع دهيد </a:t>
            </a:r>
          </a:p>
          <a:p>
            <a:pPr algn="r" rtl="1" eaLnBrk="1" hangingPunct="1"/>
            <a:endParaRPr lang="en-US" sz="2400" b="1" dirty="0" smtClean="0">
              <a:cs typeface="B Nazanin" panose="00000400000000000000" pitchFamily="2" charset="-78"/>
            </a:endParaRPr>
          </a:p>
        </p:txBody>
      </p:sp>
      <p:sp>
        <p:nvSpPr>
          <p:cNvPr id="55299"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B5C7A00-188E-492A-BBF9-67BCF31266F8}" type="slidenum">
              <a:rPr lang="ar-SA">
                <a:latin typeface="_PDMS_Saleem_QuranFont" panose="02010000000000000000" pitchFamily="2" charset="-78"/>
                <a:cs typeface="_PDMS_Saleem_QuranFont" panose="02010000000000000000" pitchFamily="2" charset="-78"/>
              </a:rPr>
              <a:pPr eaLnBrk="1" hangingPunct="1"/>
              <a:t>33</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4" name="Rectangle 2"/>
          <p:cNvSpPr>
            <a:spLocks noGrp="1" noChangeArrowheads="1"/>
          </p:cNvSpPr>
          <p:nvPr>
            <p:ph type="title"/>
          </p:nvPr>
        </p:nvSpPr>
        <p:spPr>
          <a:xfrm>
            <a:off x="1115617" y="1628800"/>
            <a:ext cx="5472608" cy="922114"/>
          </a:xfrm>
        </p:spPr>
        <p:txBody>
          <a:bodyPr>
            <a:normAutofit/>
          </a:bodyPr>
          <a:lstStyle/>
          <a:p>
            <a:pPr algn="r"/>
            <a:r>
              <a:rPr lang="fa-IR" sz="2400" dirty="0">
                <a:solidFill>
                  <a:schemeClr val="tx1"/>
                </a:solidFill>
                <a:cs typeface="B Nazanin" panose="00000400000000000000" pitchFamily="2" charset="-78"/>
              </a:rPr>
              <a:t/>
            </a:r>
            <a:br>
              <a:rPr lang="fa-IR" sz="2400" dirty="0">
                <a:solidFill>
                  <a:schemeClr val="tx1"/>
                </a:solidFill>
                <a:cs typeface="B Nazanin" panose="00000400000000000000" pitchFamily="2" charset="-78"/>
              </a:rPr>
            </a:br>
            <a:endParaRPr lang="en-US" sz="2800" b="1" i="1" dirty="0" smtClean="0">
              <a:solidFill>
                <a:schemeClr val="tx1"/>
              </a:solidFill>
              <a:cs typeface="B Nazanin" panose="00000400000000000000" pitchFamily="2" charset="-78"/>
            </a:endParaRPr>
          </a:p>
        </p:txBody>
      </p:sp>
      <p:sp>
        <p:nvSpPr>
          <p:cNvPr id="56325" name="Rectangle 3"/>
          <p:cNvSpPr>
            <a:spLocks noGrp="1" noChangeArrowheads="1"/>
          </p:cNvSpPr>
          <p:nvPr>
            <p:ph idx="1"/>
          </p:nvPr>
        </p:nvSpPr>
        <p:spPr>
          <a:xfrm>
            <a:off x="251520" y="692696"/>
            <a:ext cx="6695241" cy="4680520"/>
          </a:xfrm>
        </p:spPr>
        <p:txBody>
          <a:bodyPr>
            <a:normAutofit/>
          </a:bodyPr>
          <a:lstStyle/>
          <a:p>
            <a:pPr algn="r" eaLnBrk="1" hangingPunct="1">
              <a:buFont typeface="Wingdings" panose="05000000000000000000" pitchFamily="2" charset="2"/>
              <a:buChar char="q"/>
            </a:pPr>
            <a:endParaRPr lang="fa-IR" sz="2400" dirty="0" smtClean="0">
              <a:cs typeface="B Nazanin" panose="00000400000000000000" pitchFamily="2" charset="-78"/>
            </a:endParaRPr>
          </a:p>
          <a:p>
            <a:pPr>
              <a:buFont typeface="Wingdings" panose="05000000000000000000" pitchFamily="2" charset="2"/>
              <a:buChar char="q"/>
            </a:pPr>
            <a:r>
              <a:rPr lang="fa-IR" sz="2400" dirty="0">
                <a:solidFill>
                  <a:srgbClr val="7030A0"/>
                </a:solidFill>
                <a:cs typeface="B Nazanin" panose="00000400000000000000" pitchFamily="2" charset="-78"/>
              </a:rPr>
              <a:t>برای کمک به رویش دندان و تسکین </a:t>
            </a:r>
            <a:r>
              <a:rPr lang="fa-IR" sz="2400" dirty="0" smtClean="0">
                <a:solidFill>
                  <a:srgbClr val="7030A0"/>
                </a:solidFill>
                <a:cs typeface="B Nazanin" panose="00000400000000000000" pitchFamily="2" charset="-78"/>
              </a:rPr>
              <a:t>کودک،می توانیم </a:t>
            </a:r>
            <a:r>
              <a:rPr lang="fa-IR" sz="2400" dirty="0">
                <a:solidFill>
                  <a:srgbClr val="7030A0"/>
                </a:solidFill>
                <a:cs typeface="B Nazanin" panose="00000400000000000000" pitchFamily="2" charset="-78"/>
              </a:rPr>
              <a:t>با انگشت تمیز لثه او را با ملایمت ماساژ دهیم</a:t>
            </a:r>
            <a:r>
              <a:rPr lang="fa-IR" sz="2400" b="1" i="1" dirty="0">
                <a:solidFill>
                  <a:srgbClr val="7030A0"/>
                </a:solidFill>
                <a:cs typeface="B Nazanin" panose="00000400000000000000" pitchFamily="2" charset="-78"/>
              </a:rPr>
              <a:t>.</a:t>
            </a:r>
            <a:endParaRPr lang="fa-IR" sz="2400" dirty="0">
              <a:solidFill>
                <a:srgbClr val="7030A0"/>
              </a:solidFill>
              <a:cs typeface="B Nazanin" panose="00000400000000000000" pitchFamily="2" charset="-78"/>
            </a:endParaRPr>
          </a:p>
          <a:p>
            <a:pPr algn="r" eaLnBrk="1" hangingPunct="1">
              <a:buFont typeface="Wingdings" panose="05000000000000000000" pitchFamily="2" charset="2"/>
              <a:buChar char="q"/>
            </a:pPr>
            <a:r>
              <a:rPr lang="fa-IR" sz="2400" dirty="0" smtClean="0">
                <a:solidFill>
                  <a:srgbClr val="7030A0"/>
                </a:solidFill>
                <a:cs typeface="B Nazanin" panose="00000400000000000000" pitchFamily="2" charset="-78"/>
              </a:rPr>
              <a:t>قبل از این کار دستهای خود را با آب صابون کاملا بشوییم. اگر یک قاشق سرد کوچک به آرامی روی لثه های کودک کشیده شود ، خارش و درد کودک را کاهش می دهد.هم چنین می توانیم نان و یا میوه های سفت مثل هویج و سیب برای ماساژ لثه به کودک بدهیم</a:t>
            </a:r>
          </a:p>
          <a:p>
            <a:pPr algn="r" eaLnBrk="1" hangingPunct="1">
              <a:buFont typeface="Wingdings" panose="05000000000000000000" pitchFamily="2" charset="2"/>
              <a:buChar char="q"/>
            </a:pPr>
            <a:r>
              <a:rPr lang="fa-IR" sz="2400" dirty="0" smtClean="0">
                <a:solidFill>
                  <a:srgbClr val="7030A0"/>
                </a:solidFill>
                <a:cs typeface="B Nazanin" panose="00000400000000000000" pitchFamily="2" charset="-78"/>
              </a:rPr>
              <a:t>باید مراقب باشیم اشیایی که کودک به داخل دهان می برد ،کثیف نباشند،زیرا این کار سبب بروز بیماریهایی مثل تب و اسهال در او می شود.</a:t>
            </a:r>
          </a:p>
          <a:p>
            <a:pPr algn="r" eaLnBrk="1" hangingPunct="1">
              <a:buFontTx/>
              <a:buNone/>
            </a:pPr>
            <a:endParaRPr lang="fa-IR" sz="2400" dirty="0" smtClean="0">
              <a:cs typeface="B Nazanin" panose="00000400000000000000" pitchFamily="2" charset="-78"/>
            </a:endParaRPr>
          </a:p>
          <a:p>
            <a:pPr algn="r" eaLnBrk="1" hangingPunct="1">
              <a:buFontTx/>
              <a:buNone/>
            </a:pPr>
            <a:endParaRPr lang="en-US" sz="2400" dirty="0" smtClean="0">
              <a:cs typeface="B Nazanin" panose="00000400000000000000" pitchFamily="2" charset="-78"/>
            </a:endParaRPr>
          </a:p>
        </p:txBody>
      </p:sp>
      <p:sp>
        <p:nvSpPr>
          <p:cNvPr id="5632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7468041-3AB6-4500-AD78-08867570B191}" type="slidenum">
              <a:rPr lang="ar-SA">
                <a:latin typeface="_PDMS_Saleem_QuranFont" panose="02010000000000000000" pitchFamily="2" charset="-78"/>
                <a:cs typeface="_PDMS_Saleem_QuranFont" panose="02010000000000000000" pitchFamily="2" charset="-78"/>
              </a:rPr>
              <a:pPr eaLnBrk="1" hangingPunct="1"/>
              <a:t>34</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348" name="Rectangle 3"/>
          <p:cNvSpPr>
            <a:spLocks noGrp="1" noChangeArrowheads="1"/>
          </p:cNvSpPr>
          <p:nvPr>
            <p:ph idx="1"/>
          </p:nvPr>
        </p:nvSpPr>
        <p:spPr>
          <a:xfrm>
            <a:off x="742072" y="548680"/>
            <a:ext cx="5941636" cy="1508812"/>
          </a:xfrm>
        </p:spPr>
        <p:txBody>
          <a:bodyPr>
            <a:normAutofit fontScale="92500" lnSpcReduction="10000"/>
          </a:bodyPr>
          <a:lstStyle/>
          <a:p>
            <a:pPr algn="r" rtl="1" eaLnBrk="1" hangingPunct="1"/>
            <a:r>
              <a:rPr lang="fa-IR" sz="3600" b="1" dirty="0">
                <a:solidFill>
                  <a:schemeClr val="accent1"/>
                </a:solidFill>
                <a:latin typeface="+mj-lt"/>
                <a:ea typeface="+mj-ea"/>
                <a:cs typeface="B Mitra" panose="00000400000000000000" pitchFamily="2" charset="-78"/>
              </a:rPr>
              <a:t>حدود 6 ماهگي ، اولين دندان در دهان نوزاد رويش مي يابد </a:t>
            </a:r>
            <a:r>
              <a:rPr lang="fa-IR" sz="3600" b="1" dirty="0" smtClean="0">
                <a:solidFill>
                  <a:schemeClr val="accent1"/>
                </a:solidFill>
                <a:latin typeface="+mj-lt"/>
                <a:ea typeface="+mj-ea"/>
                <a:cs typeface="B Mitra" panose="00000400000000000000" pitchFamily="2" charset="-78"/>
              </a:rPr>
              <a:t>. معمولاً </a:t>
            </a:r>
            <a:r>
              <a:rPr lang="fa-IR" sz="3600" b="1" dirty="0">
                <a:solidFill>
                  <a:schemeClr val="accent1"/>
                </a:solidFill>
                <a:latin typeface="+mj-lt"/>
                <a:ea typeface="+mj-ea"/>
                <a:cs typeface="B Mitra" panose="00000400000000000000" pitchFamily="2" charset="-78"/>
              </a:rPr>
              <a:t>دندان پيش پائين </a:t>
            </a:r>
            <a:r>
              <a:rPr lang="fa-IR" sz="3600" b="1" dirty="0" smtClean="0">
                <a:solidFill>
                  <a:schemeClr val="accent1"/>
                </a:solidFill>
                <a:latin typeface="+mj-lt"/>
                <a:ea typeface="+mj-ea"/>
                <a:cs typeface="B Mitra" panose="00000400000000000000" pitchFamily="2" charset="-78"/>
              </a:rPr>
              <a:t>است</a:t>
            </a:r>
            <a:endParaRPr lang="en-US" b="1" dirty="0" smtClean="0">
              <a:solidFill>
                <a:srgbClr val="FF66CC"/>
              </a:solidFill>
              <a:cs typeface="B Nazanin" panose="00000400000000000000" pitchFamily="2" charset="-78"/>
            </a:endParaRPr>
          </a:p>
        </p:txBody>
      </p:sp>
      <p:sp>
        <p:nvSpPr>
          <p:cNvPr id="57347"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FA59649-2E04-449A-8A47-FAE2C1E36A94}" type="slidenum">
              <a:rPr lang="ar-SA">
                <a:latin typeface="_PDMS_Saleem_QuranFont" panose="02010000000000000000" pitchFamily="2" charset="-78"/>
                <a:cs typeface="_PDMS_Saleem_QuranFont" panose="02010000000000000000" pitchFamily="2" charset="-78"/>
              </a:rPr>
              <a:pPr eaLnBrk="1" hangingPunct="1"/>
              <a:t>35</a:t>
            </a:fld>
            <a:endParaRPr lang="en-US" dirty="0">
              <a:latin typeface="_PDMS_Saleem_QuranFont" panose="02010000000000000000" pitchFamily="2" charset="-78"/>
              <a:cs typeface="_PDMS_Saleem_QuranFont" panose="02010000000000000000" pitchFamily="2" charset="-78"/>
            </a:endParaRPr>
          </a:p>
        </p:txBody>
      </p:sp>
      <p:pic>
        <p:nvPicPr>
          <p:cNvPr id="102402" name="Picture 2" descr="دندان شیری نوزادان و کودکان - کلینیک تخصصی دندانپزشکی و ارتودنسی دکتر یگانه"/>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2416189"/>
            <a:ext cx="4762500" cy="36037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372" name="Rectangle 2"/>
          <p:cNvSpPr>
            <a:spLocks noGrp="1" noChangeArrowheads="1"/>
          </p:cNvSpPr>
          <p:nvPr>
            <p:ph type="title"/>
          </p:nvPr>
        </p:nvSpPr>
        <p:spPr>
          <a:xfrm>
            <a:off x="609600" y="332656"/>
            <a:ext cx="6347713" cy="1320800"/>
          </a:xfrm>
        </p:spPr>
        <p:txBody>
          <a:bodyPr>
            <a:normAutofit/>
          </a:bodyPr>
          <a:lstStyle/>
          <a:p>
            <a:pPr algn="ctr" eaLnBrk="1" hangingPunct="1"/>
            <a:r>
              <a:rPr lang="fa-IR" sz="3300" b="1" dirty="0">
                <a:cs typeface="B Mitra" panose="00000400000000000000" pitchFamily="2" charset="-78"/>
              </a:rPr>
              <a:t>مراقبت از دندانها در دوران شیرخوارگی</a:t>
            </a:r>
            <a:endParaRPr lang="en-US" sz="3300" b="1" dirty="0">
              <a:cs typeface="B Mitra" panose="00000400000000000000" pitchFamily="2" charset="-78"/>
            </a:endParaRPr>
          </a:p>
        </p:txBody>
      </p:sp>
      <p:sp>
        <p:nvSpPr>
          <p:cNvPr id="58373" name="Rectangle 3"/>
          <p:cNvSpPr>
            <a:spLocks noGrp="1" noChangeArrowheads="1"/>
          </p:cNvSpPr>
          <p:nvPr>
            <p:ph idx="1"/>
          </p:nvPr>
        </p:nvSpPr>
        <p:spPr>
          <a:xfrm>
            <a:off x="0" y="1556792"/>
            <a:ext cx="7596336" cy="4176464"/>
          </a:xfrm>
        </p:spPr>
        <p:txBody>
          <a:bodyPr>
            <a:normAutofit/>
          </a:bodyPr>
          <a:lstStyle/>
          <a:p>
            <a:pPr eaLnBrk="1" hangingPunct="1">
              <a:lnSpc>
                <a:spcPct val="110000"/>
              </a:lnSpc>
              <a:buClr>
                <a:schemeClr val="accent2"/>
              </a:buClr>
              <a:buFont typeface="Wingdings" panose="05000000000000000000" pitchFamily="2" charset="2"/>
              <a:buNone/>
            </a:pPr>
            <a:r>
              <a:rPr lang="fa-IR" sz="2400" dirty="0" smtClean="0">
                <a:solidFill>
                  <a:srgbClr val="0070C0"/>
                </a:solidFill>
                <a:cs typeface="B Koodak" panose="00000700000000000000" pitchFamily="2" charset="-78"/>
              </a:rPr>
              <a:t>دندانهای کودک شیرخوار مثل افراد بزرگسال نیاز به مراقبت و تمیز کردن دارد. بنابراین از هنگام در آمدن دندانها،بعداز دادن شیریاهر غذایی به کودک،باید دندانهای او را تمیز کنیم.</a:t>
            </a:r>
          </a:p>
          <a:p>
            <a:pPr eaLnBrk="1" hangingPunct="1">
              <a:lnSpc>
                <a:spcPct val="110000"/>
              </a:lnSpc>
              <a:buClr>
                <a:schemeClr val="accent2"/>
              </a:buClr>
              <a:buFont typeface="Wingdings" panose="05000000000000000000" pitchFamily="2" charset="2"/>
              <a:buNone/>
            </a:pPr>
            <a:r>
              <a:rPr lang="fa-IR" sz="2400" dirty="0" smtClean="0">
                <a:solidFill>
                  <a:srgbClr val="0070C0"/>
                </a:solidFill>
                <a:cs typeface="B Koodak" panose="00000700000000000000" pitchFamily="2" charset="-78"/>
              </a:rPr>
              <a:t>بعد ازهرنوبت شیردادن به کودک،بخصوص در هنگام شب،می توانیم مقدار کمی آب به او بدهیم تا دهانش تمیز شود.</a:t>
            </a:r>
          </a:p>
          <a:p>
            <a:pPr eaLnBrk="1" hangingPunct="1">
              <a:lnSpc>
                <a:spcPct val="110000"/>
              </a:lnSpc>
              <a:buClr>
                <a:schemeClr val="accent2"/>
              </a:buClr>
              <a:buFont typeface="Wingdings" panose="05000000000000000000" pitchFamily="2" charset="2"/>
              <a:buNone/>
            </a:pPr>
            <a:r>
              <a:rPr lang="fa-IR" sz="2400" dirty="0" smtClean="0">
                <a:solidFill>
                  <a:srgbClr val="0070C0"/>
                </a:solidFill>
                <a:cs typeface="B Koodak" panose="00000700000000000000" pitchFamily="2" charset="-78"/>
              </a:rPr>
              <a:t>حداقل روزی دو بار ،پارچه تمیز و مرطوبی را به دور انگشت اشاره پیچیده و با دقت و ملایمت روی لثه و دندانهای شیرخوار می کشیم .</a:t>
            </a:r>
          </a:p>
          <a:p>
            <a:pPr eaLnBrk="1" hangingPunct="1">
              <a:lnSpc>
                <a:spcPct val="110000"/>
              </a:lnSpc>
              <a:buClr>
                <a:schemeClr val="accent2"/>
              </a:buClr>
              <a:buFont typeface="Wingdings" panose="05000000000000000000" pitchFamily="2" charset="2"/>
              <a:buNone/>
            </a:pPr>
            <a:r>
              <a:rPr lang="fa-IR" sz="2400" dirty="0" smtClean="0">
                <a:solidFill>
                  <a:srgbClr val="0070C0"/>
                </a:solidFill>
                <a:cs typeface="B Koodak" panose="00000700000000000000" pitchFamily="2" charset="-78"/>
              </a:rPr>
              <a:t>تمیز کردن دندانها باید از آغاز رویش اولین دندان در دهان کودک باشد.      </a:t>
            </a:r>
            <a:endParaRPr lang="en-US" sz="2400" dirty="0" smtClean="0">
              <a:solidFill>
                <a:srgbClr val="0070C0"/>
              </a:solidFill>
              <a:cs typeface="B Koodak" panose="00000700000000000000" pitchFamily="2" charset="-78"/>
            </a:endParaRPr>
          </a:p>
        </p:txBody>
      </p:sp>
      <p:sp>
        <p:nvSpPr>
          <p:cNvPr id="58371"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781CECF-0971-4434-ACB6-235F5E352E53}" type="slidenum">
              <a:rPr lang="ar-SA">
                <a:latin typeface="_PDMS_Saleem_QuranFont" panose="02010000000000000000" pitchFamily="2" charset="-78"/>
                <a:cs typeface="_PDMS_Saleem_QuranFont" panose="02010000000000000000" pitchFamily="2" charset="-78"/>
              </a:rPr>
              <a:pPr eaLnBrk="1" hangingPunct="1"/>
              <a:t>36</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72B4DC5-3643-4C3D-962B-EBDF82831828}" type="slidenum">
              <a:rPr lang="ar-SA">
                <a:latin typeface="_PDMS_Saleem_QuranFont" panose="02010000000000000000" pitchFamily="2" charset="-78"/>
                <a:cs typeface="_PDMS_Saleem_QuranFont" panose="02010000000000000000" pitchFamily="2" charset="-78"/>
              </a:rPr>
              <a:pPr eaLnBrk="1" hangingPunct="1"/>
              <a:t>37</a:t>
            </a:fld>
            <a:endParaRPr lang="en-US" dirty="0">
              <a:latin typeface="_PDMS_Saleem_QuranFont" panose="02010000000000000000" pitchFamily="2" charset="-78"/>
              <a:cs typeface="_PDMS_Saleem_QuranFont" panose="02010000000000000000" pitchFamily="2" charset="-78"/>
            </a:endParaRPr>
          </a:p>
        </p:txBody>
      </p:sp>
      <p:sp>
        <p:nvSpPr>
          <p:cNvPr id="59397" name="Text Box 3"/>
          <p:cNvSpPr txBox="1">
            <a:spLocks noChangeArrowheads="1"/>
          </p:cNvSpPr>
          <p:nvPr/>
        </p:nvSpPr>
        <p:spPr bwMode="auto">
          <a:xfrm>
            <a:off x="1221093" y="5517232"/>
            <a:ext cx="52562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1" eaLnBrk="1" hangingPunct="1">
              <a:spcBef>
                <a:spcPct val="50000"/>
              </a:spcBef>
            </a:pPr>
            <a:r>
              <a:rPr lang="fa-IR" sz="2500" b="1" dirty="0">
                <a:latin typeface="_PDMS_Saleem_QuranFont" panose="02010000000000000000" pitchFamily="2" charset="-78"/>
                <a:cs typeface="B Nazanin" panose="00000400000000000000" pitchFamily="2" charset="-78"/>
              </a:rPr>
              <a:t>تمیز نگه داشتن لثه نوزاد با گاز مرطوب</a:t>
            </a:r>
            <a:endParaRPr lang="en-US" sz="2500" b="1" dirty="0">
              <a:latin typeface="_PDMS_Saleem_QuranFont" panose="02010000000000000000" pitchFamily="2" charset="-78"/>
              <a:cs typeface="B Nazanin" panose="00000400000000000000" pitchFamily="2" charset="-78"/>
            </a:endParaRPr>
          </a:p>
        </p:txBody>
      </p:sp>
      <p:pic>
        <p:nvPicPr>
          <p:cNvPr id="3" name="Picture 2"/>
          <p:cNvPicPr>
            <a:picLocks noChangeAspect="1"/>
          </p:cNvPicPr>
          <p:nvPr/>
        </p:nvPicPr>
        <p:blipFill>
          <a:blip r:embed="rId2"/>
          <a:stretch>
            <a:fillRect/>
          </a:stretch>
        </p:blipFill>
        <p:spPr>
          <a:xfrm>
            <a:off x="947855" y="1196752"/>
            <a:ext cx="5713065" cy="40005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420" name="Rectangle 2"/>
          <p:cNvSpPr>
            <a:spLocks noGrp="1" noChangeArrowheads="1"/>
          </p:cNvSpPr>
          <p:nvPr>
            <p:ph type="title"/>
          </p:nvPr>
        </p:nvSpPr>
        <p:spPr>
          <a:xfrm>
            <a:off x="462957" y="328938"/>
            <a:ext cx="6633784" cy="1320800"/>
          </a:xfrm>
        </p:spPr>
        <p:txBody>
          <a:bodyPr>
            <a:normAutofit/>
          </a:bodyPr>
          <a:lstStyle/>
          <a:p>
            <a:pPr algn="ctr"/>
            <a:r>
              <a:rPr lang="fa-IR" sz="3200" b="1" dirty="0">
                <a:cs typeface="B Mitra" panose="00000400000000000000" pitchFamily="2" charset="-78"/>
              </a:rPr>
              <a:t>مراقبتهای لازم در هنگام رویش دندانهای شیری</a:t>
            </a:r>
            <a:endParaRPr lang="en-US" sz="3200" b="1" dirty="0">
              <a:cs typeface="B Mitra" panose="00000400000000000000" pitchFamily="2" charset="-78"/>
            </a:endParaRPr>
          </a:p>
        </p:txBody>
      </p:sp>
      <p:sp>
        <p:nvSpPr>
          <p:cNvPr id="60421" name="Rectangle 3"/>
          <p:cNvSpPr>
            <a:spLocks noGrp="1" noChangeArrowheads="1"/>
          </p:cNvSpPr>
          <p:nvPr>
            <p:ph idx="1"/>
          </p:nvPr>
        </p:nvSpPr>
        <p:spPr>
          <a:xfrm>
            <a:off x="179388" y="1600201"/>
            <a:ext cx="7200923" cy="3196952"/>
          </a:xfrm>
        </p:spPr>
        <p:txBody>
          <a:bodyPr>
            <a:normAutofit fontScale="92500"/>
          </a:bodyPr>
          <a:lstStyle/>
          <a:p>
            <a:pPr algn="just" eaLnBrk="1" hangingPunct="1">
              <a:buFontTx/>
              <a:buNone/>
            </a:pPr>
            <a:r>
              <a:rPr lang="fa-IR" sz="2400" dirty="0" smtClean="0">
                <a:solidFill>
                  <a:srgbClr val="7030A0"/>
                </a:solidFill>
                <a:cs typeface="B Koodak" panose="00000700000000000000" pitchFamily="2" charset="-78"/>
              </a:rPr>
              <a:t>کودکان معمولااز شش ماهگی شروع به دندان در آوردن می کنند.در موقع دندان در آوردن ،کودک معمولا ناآرام و گریان بوده،آب ریزش از دهان داشته و دچار بی خوابی می گردد. در این زمان کودک به علت خارش لثه ،اشیاء اطراف خود را به داخل دهان می برد.</a:t>
            </a:r>
          </a:p>
          <a:p>
            <a:pPr algn="just" eaLnBrk="1" hangingPunct="1">
              <a:buFontTx/>
              <a:buNone/>
            </a:pPr>
            <a:endParaRPr lang="fa-IR" sz="2400" dirty="0" smtClean="0">
              <a:solidFill>
                <a:srgbClr val="7030A0"/>
              </a:solidFill>
              <a:cs typeface="B Koodak" panose="00000700000000000000" pitchFamily="2" charset="-78"/>
            </a:endParaRPr>
          </a:p>
          <a:p>
            <a:pPr algn="just" eaLnBrk="1" hangingPunct="1">
              <a:buFontTx/>
              <a:buNone/>
            </a:pPr>
            <a:r>
              <a:rPr lang="fa-IR" sz="2400" dirty="0" smtClean="0">
                <a:solidFill>
                  <a:srgbClr val="7030A0"/>
                </a:solidFill>
                <a:cs typeface="B Koodak" panose="00000700000000000000" pitchFamily="2" charset="-78"/>
              </a:rPr>
              <a:t>اگر کودک در این زمان دچار علایمی نظیر اسهال ،تب و تشنج شود ، بیماری او ارتباطی به دندان در آوردن نداشته ، بلکه ممکن است در اثر کثیف و آلوده بودن اشیایی باشد که  به دهان خود می برد.</a:t>
            </a:r>
            <a:endParaRPr lang="en-US" sz="2400" dirty="0" smtClean="0">
              <a:solidFill>
                <a:srgbClr val="7030A0"/>
              </a:solidFill>
              <a:cs typeface="B Koodak" panose="00000700000000000000" pitchFamily="2" charset="-78"/>
            </a:endParaRPr>
          </a:p>
        </p:txBody>
      </p:sp>
      <p:sp>
        <p:nvSpPr>
          <p:cNvPr id="6041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84D5373-FF09-45B2-866C-370A5A5A36AB}" type="slidenum">
              <a:rPr lang="ar-SA">
                <a:latin typeface="_PDMS_Saleem_QuranFont" panose="02010000000000000000" pitchFamily="2" charset="-78"/>
                <a:cs typeface="_PDMS_Saleem_QuranFont" panose="02010000000000000000" pitchFamily="2" charset="-78"/>
              </a:rPr>
              <a:pPr eaLnBrk="1" hangingPunct="1"/>
              <a:t>38</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p:transition spd="med">
    <p:pull/>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44" name="Rectangle 2"/>
          <p:cNvSpPr>
            <a:spLocks noGrp="1" noChangeArrowheads="1"/>
          </p:cNvSpPr>
          <p:nvPr>
            <p:ph type="title"/>
          </p:nvPr>
        </p:nvSpPr>
        <p:spPr>
          <a:xfrm>
            <a:off x="24138" y="404664"/>
            <a:ext cx="8229600" cy="1143000"/>
          </a:xfrm>
        </p:spPr>
        <p:txBody>
          <a:bodyPr>
            <a:normAutofit/>
          </a:bodyPr>
          <a:lstStyle/>
          <a:p>
            <a:pPr algn="ctr"/>
            <a:r>
              <a:rPr lang="fa-IR" sz="3200" b="1" dirty="0">
                <a:cs typeface="B Mitra" panose="00000400000000000000" pitchFamily="2" charset="-78"/>
              </a:rPr>
              <a:t> علایم رويش دندان در کودکان</a:t>
            </a:r>
            <a:endParaRPr lang="en-US" sz="3200" b="1" dirty="0">
              <a:cs typeface="B Mitra" panose="00000400000000000000" pitchFamily="2" charset="-78"/>
            </a:endParaRPr>
          </a:p>
        </p:txBody>
      </p:sp>
      <p:sp>
        <p:nvSpPr>
          <p:cNvPr id="61445" name="Rectangle 3"/>
          <p:cNvSpPr>
            <a:spLocks noGrp="1" noChangeArrowheads="1"/>
          </p:cNvSpPr>
          <p:nvPr>
            <p:ph idx="1"/>
          </p:nvPr>
        </p:nvSpPr>
        <p:spPr>
          <a:xfrm>
            <a:off x="467544" y="1578766"/>
            <a:ext cx="6912571" cy="4103687"/>
          </a:xfrm>
        </p:spPr>
        <p:txBody>
          <a:bodyPr>
            <a:normAutofit lnSpcReduction="10000"/>
          </a:bodyPr>
          <a:lstStyle/>
          <a:p>
            <a:pPr algn="r" rtl="1" eaLnBrk="1" hangingPunct="1">
              <a:lnSpc>
                <a:spcPct val="90000"/>
              </a:lnSpc>
            </a:pPr>
            <a:r>
              <a:rPr lang="fa-IR" sz="2400" dirty="0" smtClean="0">
                <a:cs typeface="B Nazanin" panose="00000400000000000000" pitchFamily="2" charset="-78"/>
              </a:rPr>
              <a:t> </a:t>
            </a:r>
            <a:r>
              <a:rPr lang="fa-IR" sz="2400" b="1" dirty="0" smtClean="0">
                <a:cs typeface="B Nazanin" panose="00000400000000000000" pitchFamily="2" charset="-78"/>
              </a:rPr>
              <a:t>قرمزي و التهاب لثه در ناحيه رویش دندان</a:t>
            </a:r>
          </a:p>
          <a:p>
            <a:pPr algn="r" rtl="1" eaLnBrk="1" hangingPunct="1">
              <a:lnSpc>
                <a:spcPct val="90000"/>
              </a:lnSpc>
            </a:pPr>
            <a:r>
              <a:rPr lang="fa-IR" sz="2400" b="1" dirty="0" smtClean="0">
                <a:cs typeface="B Nazanin" panose="00000400000000000000" pitchFamily="2" charset="-78"/>
              </a:rPr>
              <a:t> برجستگي و خارش لثه در همين ناحيه</a:t>
            </a:r>
          </a:p>
          <a:p>
            <a:pPr algn="r" rtl="1" eaLnBrk="1" hangingPunct="1">
              <a:lnSpc>
                <a:spcPct val="90000"/>
              </a:lnSpc>
            </a:pPr>
            <a:r>
              <a:rPr lang="fa-IR" sz="2400" b="1" dirty="0" smtClean="0">
                <a:cs typeface="B Nazanin" panose="00000400000000000000" pitchFamily="2" charset="-78"/>
              </a:rPr>
              <a:t> افزايش بزاق و آبريزش از دهان نوزاد </a:t>
            </a:r>
          </a:p>
          <a:p>
            <a:pPr algn="r" rtl="1" eaLnBrk="1" hangingPunct="1">
              <a:lnSpc>
                <a:spcPct val="90000"/>
              </a:lnSpc>
            </a:pPr>
            <a:r>
              <a:rPr lang="fa-IR" sz="2400" b="1" dirty="0" smtClean="0">
                <a:cs typeface="B Nazanin" panose="00000400000000000000" pitchFamily="2" charset="-78"/>
              </a:rPr>
              <a:t> ناراحتي و گريه زياد</a:t>
            </a:r>
          </a:p>
          <a:p>
            <a:pPr algn="r" rtl="1" eaLnBrk="1" hangingPunct="1">
              <a:lnSpc>
                <a:spcPct val="90000"/>
              </a:lnSpc>
            </a:pPr>
            <a:r>
              <a:rPr lang="fa-IR" sz="2400" b="1" dirty="0" smtClean="0">
                <a:cs typeface="B Nazanin" panose="00000400000000000000" pitchFamily="2" charset="-78"/>
              </a:rPr>
              <a:t> بي خوابي</a:t>
            </a:r>
          </a:p>
          <a:p>
            <a:pPr algn="r" rtl="1" eaLnBrk="1" hangingPunct="1">
              <a:lnSpc>
                <a:spcPct val="90000"/>
              </a:lnSpc>
            </a:pPr>
            <a:r>
              <a:rPr lang="fa-IR" sz="2400" b="1" dirty="0" smtClean="0">
                <a:cs typeface="B Nazanin" panose="00000400000000000000" pitchFamily="2" charset="-78"/>
              </a:rPr>
              <a:t> نوك زدن دندان از لاي لثه </a:t>
            </a:r>
          </a:p>
          <a:p>
            <a:pPr algn="r" rtl="1" eaLnBrk="1" hangingPunct="1">
              <a:lnSpc>
                <a:spcPct val="90000"/>
              </a:lnSpc>
            </a:pPr>
            <a:r>
              <a:rPr lang="fa-IR" sz="2400" b="1" dirty="0" smtClean="0">
                <a:cs typeface="B Nazanin" panose="00000400000000000000" pitchFamily="2" charset="-78"/>
              </a:rPr>
              <a:t>علائمي مانند تب ، دل درد يا اسهال بعلت بردن اشياء آلوده در زمان خارش ايجاد مي شود </a:t>
            </a:r>
          </a:p>
          <a:p>
            <a:pPr algn="r" rtl="1" eaLnBrk="1" hangingPunct="1">
              <a:lnSpc>
                <a:spcPct val="90000"/>
              </a:lnSpc>
            </a:pPr>
            <a:r>
              <a:rPr lang="fa-IR" sz="2400" b="1" dirty="0" smtClean="0">
                <a:solidFill>
                  <a:schemeClr val="bg2">
                    <a:lumMod val="50000"/>
                  </a:schemeClr>
                </a:solidFill>
                <a:cs typeface="B Nazanin" panose="00000400000000000000" pitchFamily="2" charset="-78"/>
              </a:rPr>
              <a:t>توصيه : تميز نگهداشتن لثه توسط پارچه يا گاز تميزو مرطوب – استفاده از دندانكهاي نرم ، تميز و سرد جهت گاز گرفتن  </a:t>
            </a:r>
            <a:endParaRPr lang="en-US" sz="2400" b="1" dirty="0" smtClean="0">
              <a:solidFill>
                <a:schemeClr val="bg2">
                  <a:lumMod val="50000"/>
                </a:schemeClr>
              </a:solidFill>
              <a:cs typeface="B Nazanin" panose="00000400000000000000" pitchFamily="2" charset="-78"/>
            </a:endParaRPr>
          </a:p>
        </p:txBody>
      </p:sp>
      <p:sp>
        <p:nvSpPr>
          <p:cNvPr id="6144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EC8F3B1-6246-4A41-95A3-9C8157CB47E1}" type="slidenum">
              <a:rPr lang="ar-SA">
                <a:latin typeface="_PDMS_Saleem_QuranFont" panose="02010000000000000000" pitchFamily="2" charset="-78"/>
                <a:cs typeface="_PDMS_Saleem_QuranFont" panose="02010000000000000000" pitchFamily="2" charset="-78"/>
              </a:rPr>
              <a:pPr eaLnBrk="1" hangingPunct="1"/>
              <a:t>39</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1"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7388703-F867-4EEE-BF35-CBBFBD707E05}" type="slidenum">
              <a:rPr lang="ar-SA">
                <a:latin typeface="_PDMS_Saleem_QuranFont" panose="02010000000000000000" pitchFamily="2" charset="-78"/>
                <a:cs typeface="_PDMS_Saleem_QuranFont" panose="02010000000000000000" pitchFamily="2" charset="-78"/>
              </a:rPr>
              <a:pPr eaLnBrk="1" hangingPunct="1"/>
              <a:t>4</a:t>
            </a:fld>
            <a:endParaRPr lang="en-US" dirty="0">
              <a:latin typeface="_PDMS_Saleem_QuranFont" panose="02010000000000000000" pitchFamily="2" charset="-78"/>
              <a:cs typeface="_PDMS_Saleem_QuranFont" panose="02010000000000000000" pitchFamily="2" charset="-78"/>
            </a:endParaRPr>
          </a:p>
        </p:txBody>
      </p:sp>
      <p:sp>
        <p:nvSpPr>
          <p:cNvPr id="2" name="Rectangle 1"/>
          <p:cNvSpPr/>
          <p:nvPr/>
        </p:nvSpPr>
        <p:spPr>
          <a:xfrm>
            <a:off x="2098334" y="332656"/>
            <a:ext cx="2919389" cy="707886"/>
          </a:xfrm>
          <a:prstGeom prst="rect">
            <a:avLst/>
          </a:prstGeom>
        </p:spPr>
        <p:txBody>
          <a:bodyPr wrap="none">
            <a:spAutoFit/>
          </a:bodyPr>
          <a:lstStyle/>
          <a:p>
            <a:r>
              <a:rPr lang="fa-IR" altLang="en-US" sz="4000" b="1" dirty="0">
                <a:solidFill>
                  <a:schemeClr val="accent2"/>
                </a:solidFill>
                <a:latin typeface="Trebuchet MS" panose="020B0603020202020204"/>
                <a:cs typeface="B Mitra" panose="00000400000000000000" pitchFamily="2" charset="-78"/>
              </a:rPr>
              <a:t>ساختمان دندان</a:t>
            </a:r>
            <a:r>
              <a:rPr lang="fa-IR" altLang="en-US" sz="2000" b="1" dirty="0">
                <a:solidFill>
                  <a:schemeClr val="accent2"/>
                </a:solidFill>
                <a:latin typeface="Trebuchet MS" panose="020B0603020202020204"/>
                <a:cs typeface="B Mitra" panose="00000400000000000000" pitchFamily="2" charset="-78"/>
              </a:rPr>
              <a:t> </a:t>
            </a:r>
            <a:endParaRPr lang="fa-IR" b="1" dirty="0">
              <a:solidFill>
                <a:schemeClr val="accent2"/>
              </a:solidFill>
              <a:latin typeface="_PDMS_Saleem_QuranFont" panose="02010000000000000000" pitchFamily="2" charset="-78"/>
              <a:cs typeface="B Mitra" panose="00000400000000000000" pitchFamily="2" charset="-78"/>
            </a:endParaRPr>
          </a:p>
        </p:txBody>
      </p:sp>
      <p:pic>
        <p:nvPicPr>
          <p:cNvPr id="3" name="Picture 2"/>
          <p:cNvPicPr>
            <a:picLocks noChangeAspect="1"/>
          </p:cNvPicPr>
          <p:nvPr/>
        </p:nvPicPr>
        <p:blipFill>
          <a:blip r:embed="rId2"/>
          <a:stretch>
            <a:fillRect/>
          </a:stretch>
        </p:blipFill>
        <p:spPr>
          <a:xfrm>
            <a:off x="1548132" y="1529950"/>
            <a:ext cx="4896544" cy="46939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468" name="Rectangle 2"/>
          <p:cNvSpPr>
            <a:spLocks noGrp="1" noChangeArrowheads="1"/>
          </p:cNvSpPr>
          <p:nvPr>
            <p:ph type="title"/>
          </p:nvPr>
        </p:nvSpPr>
        <p:spPr>
          <a:xfrm>
            <a:off x="-180528" y="611244"/>
            <a:ext cx="8229600" cy="692696"/>
          </a:xfrm>
        </p:spPr>
        <p:txBody>
          <a:bodyPr>
            <a:normAutofit/>
          </a:bodyPr>
          <a:lstStyle/>
          <a:p>
            <a:pPr algn="ctr"/>
            <a:r>
              <a:rPr lang="fa-IR" sz="2800" b="1" dirty="0">
                <a:cs typeface="B Mitra" panose="00000400000000000000" pitchFamily="2" charset="-78"/>
              </a:rPr>
              <a:t>نحوه تميز كردن لثه ودندانهاي </a:t>
            </a:r>
            <a:r>
              <a:rPr lang="fa-IR" sz="2800" b="1" dirty="0" smtClean="0">
                <a:cs typeface="B Mitra" panose="00000400000000000000" pitchFamily="2" charset="-78"/>
              </a:rPr>
              <a:t>نوزاد توسط مادر</a:t>
            </a:r>
            <a:endParaRPr lang="en-US" sz="2800" b="1" dirty="0">
              <a:cs typeface="B Mitra" panose="00000400000000000000" pitchFamily="2" charset="-78"/>
            </a:endParaRPr>
          </a:p>
        </p:txBody>
      </p:sp>
      <p:sp>
        <p:nvSpPr>
          <p:cNvPr id="62469" name="Rectangle 3"/>
          <p:cNvSpPr>
            <a:spLocks noGrp="1" noChangeArrowheads="1"/>
          </p:cNvSpPr>
          <p:nvPr>
            <p:ph idx="1"/>
          </p:nvPr>
        </p:nvSpPr>
        <p:spPr>
          <a:xfrm>
            <a:off x="344353" y="1772816"/>
            <a:ext cx="6913463" cy="3122662"/>
          </a:xfrm>
        </p:spPr>
        <p:txBody>
          <a:bodyPr>
            <a:noAutofit/>
          </a:bodyPr>
          <a:lstStyle/>
          <a:p>
            <a:pPr algn="r" rtl="1" eaLnBrk="1" hangingPunct="1">
              <a:lnSpc>
                <a:spcPct val="90000"/>
              </a:lnSpc>
            </a:pPr>
            <a:r>
              <a:rPr lang="fa-IR" sz="2400" b="1" dirty="0" smtClean="0">
                <a:cs typeface="B Nazanin" panose="00000400000000000000" pitchFamily="2" charset="-78"/>
              </a:rPr>
              <a:t>كودك را بطوري كه سرش بطرف مادر و پاهايش از او دور باشد بغل كند</a:t>
            </a:r>
          </a:p>
          <a:p>
            <a:pPr algn="r" rtl="1" eaLnBrk="1" hangingPunct="1">
              <a:lnSpc>
                <a:spcPct val="90000"/>
              </a:lnSpc>
            </a:pPr>
            <a:r>
              <a:rPr lang="fa-IR" sz="2400" b="1" dirty="0" smtClean="0">
                <a:cs typeface="B Nazanin" panose="00000400000000000000" pitchFamily="2" charset="-78"/>
              </a:rPr>
              <a:t>براي باز كردن دهان انگشت سبابه را به گونه كودك به آرامي فشار دهد تا فك پائين باز شود</a:t>
            </a:r>
          </a:p>
          <a:p>
            <a:pPr algn="r" rtl="1" eaLnBrk="1" hangingPunct="1">
              <a:lnSpc>
                <a:spcPct val="90000"/>
              </a:lnSpc>
            </a:pPr>
            <a:r>
              <a:rPr lang="fa-IR" sz="2400" b="1" dirty="0" smtClean="0">
                <a:cs typeface="B Nazanin" panose="00000400000000000000" pitchFamily="2" charset="-78"/>
              </a:rPr>
              <a:t>يك تكه گاز تميز دور انگشت سبابه پيچيده و لثه بالا و پائين را به آهستگي تميز كند</a:t>
            </a:r>
          </a:p>
          <a:p>
            <a:pPr algn="r" rtl="1" eaLnBrk="1" hangingPunct="1">
              <a:lnSpc>
                <a:spcPct val="90000"/>
              </a:lnSpc>
            </a:pPr>
            <a:r>
              <a:rPr lang="fa-IR" sz="2400" b="1" dirty="0" smtClean="0">
                <a:cs typeface="B Nazanin" panose="00000400000000000000" pitchFamily="2" charset="-78"/>
              </a:rPr>
              <a:t>در صورت دسترسي به مسواك انگشتي آنرا روي انگشت اشاره قرار داده وبا حركات ملايم تميز شود</a:t>
            </a:r>
          </a:p>
          <a:p>
            <a:pPr algn="r" rtl="1" eaLnBrk="1" hangingPunct="1">
              <a:lnSpc>
                <a:spcPct val="90000"/>
              </a:lnSpc>
            </a:pPr>
            <a:r>
              <a:rPr lang="fa-IR" sz="2400" b="1" dirty="0" smtClean="0">
                <a:cs typeface="B Nazanin" panose="00000400000000000000" pitchFamily="2" charset="-78"/>
              </a:rPr>
              <a:t>فشار به اندازه اي باشد كه  پلاك ميكروبي برداشته شود</a:t>
            </a:r>
          </a:p>
          <a:p>
            <a:pPr algn="r" rtl="1" eaLnBrk="1" hangingPunct="1">
              <a:lnSpc>
                <a:spcPct val="90000"/>
              </a:lnSpc>
            </a:pPr>
            <a:r>
              <a:rPr lang="fa-IR" sz="2400" b="1" dirty="0" smtClean="0">
                <a:cs typeface="B Nazanin" panose="00000400000000000000" pitchFamily="2" charset="-78"/>
              </a:rPr>
              <a:t> روزي دو بار بعد از اولين و آخرين دفعه تغذيه انجام شود</a:t>
            </a:r>
            <a:r>
              <a:rPr lang="fa-IR" sz="2400" dirty="0" smtClean="0">
                <a:cs typeface="B Nazanin" panose="00000400000000000000" pitchFamily="2" charset="-78"/>
              </a:rPr>
              <a:t> </a:t>
            </a:r>
            <a:endParaRPr lang="en-US" sz="2400" dirty="0" smtClean="0">
              <a:cs typeface="B Nazanin" panose="00000400000000000000" pitchFamily="2" charset="-78"/>
            </a:endParaRPr>
          </a:p>
        </p:txBody>
      </p:sp>
      <p:sp>
        <p:nvSpPr>
          <p:cNvPr id="62467"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A4E3061-AFA9-4E67-9ED1-C4C8B42BD248}" type="slidenum">
              <a:rPr lang="ar-SA">
                <a:latin typeface="_PDMS_Saleem_QuranFont" panose="02010000000000000000" pitchFamily="2" charset="-78"/>
                <a:cs typeface="_PDMS_Saleem_QuranFont" panose="02010000000000000000" pitchFamily="2" charset="-78"/>
              </a:rPr>
              <a:pPr eaLnBrk="1" hangingPunct="1"/>
              <a:t>40</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p:transition spd="slow">
    <p:wip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491"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9EE3FAE-43FB-418A-988E-5E944E369B79}" type="slidenum">
              <a:rPr lang="ar-SA">
                <a:latin typeface="_PDMS_Saleem_QuranFont" panose="02010000000000000000" pitchFamily="2" charset="-78"/>
                <a:cs typeface="_PDMS_Saleem_QuranFont" panose="02010000000000000000" pitchFamily="2" charset="-78"/>
              </a:rPr>
              <a:pPr eaLnBrk="1" hangingPunct="1"/>
              <a:t>41</a:t>
            </a:fld>
            <a:endParaRPr lang="en-US" dirty="0">
              <a:latin typeface="_PDMS_Saleem_QuranFont" panose="02010000000000000000" pitchFamily="2" charset="-78"/>
              <a:cs typeface="_PDMS_Saleem_QuranFont" panose="02010000000000000000" pitchFamily="2" charset="-78"/>
            </a:endParaRPr>
          </a:p>
        </p:txBody>
      </p:sp>
      <p:sp>
        <p:nvSpPr>
          <p:cNvPr id="63493" name="Text Box 3"/>
          <p:cNvSpPr txBox="1">
            <a:spLocks noChangeArrowheads="1"/>
          </p:cNvSpPr>
          <p:nvPr/>
        </p:nvSpPr>
        <p:spPr bwMode="auto">
          <a:xfrm>
            <a:off x="395559" y="4653136"/>
            <a:ext cx="75612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1" eaLnBrk="1" hangingPunct="1">
              <a:spcBef>
                <a:spcPct val="50000"/>
              </a:spcBef>
            </a:pPr>
            <a:r>
              <a:rPr lang="fa-IR" sz="2500" b="1" dirty="0">
                <a:latin typeface="_PDMS_Saleem_QuranFont" panose="02010000000000000000" pitchFamily="2" charset="-78"/>
                <a:cs typeface="B Mitra" panose="00000400000000000000" pitchFamily="2" charset="-78"/>
              </a:rPr>
              <a:t>رویش اولین دندانهای کودک همیشه با درد و ناراحتی همراه نیست</a:t>
            </a:r>
            <a:endParaRPr lang="en-US" sz="2500" b="1" dirty="0">
              <a:latin typeface="_PDMS_Saleem_QuranFont" panose="02010000000000000000" pitchFamily="2" charset="-78"/>
              <a:cs typeface="B Mitra" panose="00000400000000000000" pitchFamily="2" charset="-78"/>
            </a:endParaRPr>
          </a:p>
        </p:txBody>
      </p:sp>
      <p:pic>
        <p:nvPicPr>
          <p:cNvPr id="3" name="Content Placeholder 2"/>
          <p:cNvPicPr>
            <a:picLocks noGrp="1" noChangeAspect="1"/>
          </p:cNvPicPr>
          <p:nvPr>
            <p:ph idx="1"/>
          </p:nvPr>
        </p:nvPicPr>
        <p:blipFill>
          <a:blip r:embed="rId2"/>
          <a:stretch>
            <a:fillRect/>
          </a:stretch>
        </p:blipFill>
        <p:spPr>
          <a:xfrm>
            <a:off x="1547664" y="692696"/>
            <a:ext cx="5257052" cy="3744416"/>
          </a:xfrm>
          <a:prstGeom prst="rect">
            <a:avLst/>
          </a:prstGeom>
        </p:spPr>
      </p:pic>
    </p:spTree>
  </p:cSld>
  <p:clrMapOvr>
    <a:masterClrMapping/>
  </p:clrMapOvr>
  <p:transition spd="slow">
    <p:push dir="u"/>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451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41625DE-2974-4D82-B2AB-EF1399CB03E2}" type="slidenum">
              <a:rPr lang="ar-SA">
                <a:latin typeface="_PDMS_Saleem_QuranFont" panose="02010000000000000000" pitchFamily="2" charset="-78"/>
                <a:cs typeface="_PDMS_Saleem_QuranFont" panose="02010000000000000000" pitchFamily="2" charset="-78"/>
              </a:rPr>
              <a:pPr eaLnBrk="1" hangingPunct="1"/>
              <a:t>42</a:t>
            </a:fld>
            <a:endParaRPr lang="en-US" dirty="0">
              <a:latin typeface="_PDMS_Saleem_QuranFont" panose="02010000000000000000" pitchFamily="2" charset="-78"/>
              <a:cs typeface="_PDMS_Saleem_QuranFont" panose="02010000000000000000" pitchFamily="2" charset="-78"/>
            </a:endParaRPr>
          </a:p>
        </p:txBody>
      </p:sp>
      <p:sp>
        <p:nvSpPr>
          <p:cNvPr id="64517" name="Text Box 3"/>
          <p:cNvSpPr txBox="1">
            <a:spLocks noChangeArrowheads="1"/>
          </p:cNvSpPr>
          <p:nvPr/>
        </p:nvSpPr>
        <p:spPr bwMode="auto">
          <a:xfrm>
            <a:off x="23114" y="5240539"/>
            <a:ext cx="76327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1" eaLnBrk="1" hangingPunct="1">
              <a:spcBef>
                <a:spcPct val="50000"/>
              </a:spcBef>
            </a:pPr>
            <a:r>
              <a:rPr lang="fa-IR" sz="2400" b="1" dirty="0">
                <a:latin typeface="_PDMS_Saleem_QuranFont" panose="02010000000000000000" pitchFamily="2" charset="-78"/>
                <a:cs typeface="B Mitra" panose="00000400000000000000" pitchFamily="2" charset="-78"/>
              </a:rPr>
              <a:t>مسواک انگشتی وسیله ای جهت کمک به رعایت بهداشت دهان و دندان نوزادان</a:t>
            </a:r>
            <a:endParaRPr lang="en-US" sz="2400" b="1" dirty="0">
              <a:latin typeface="_PDMS_Saleem_QuranFont" panose="02010000000000000000" pitchFamily="2" charset="-78"/>
              <a:cs typeface="B Mitra" panose="00000400000000000000" pitchFamily="2" charset="-78"/>
            </a:endParaRPr>
          </a:p>
        </p:txBody>
      </p:sp>
      <p:pic>
        <p:nvPicPr>
          <p:cNvPr id="3" name="Content Placeholder 2"/>
          <p:cNvPicPr>
            <a:picLocks noGrp="1" noChangeAspect="1"/>
          </p:cNvPicPr>
          <p:nvPr>
            <p:ph idx="1"/>
          </p:nvPr>
        </p:nvPicPr>
        <p:blipFill>
          <a:blip r:embed="rId2"/>
          <a:stretch>
            <a:fillRect/>
          </a:stretch>
        </p:blipFill>
        <p:spPr>
          <a:xfrm>
            <a:off x="641491" y="1269607"/>
            <a:ext cx="6348413" cy="380904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bg>
      <p:bgRef idx="1001">
        <a:schemeClr val="bg1"/>
      </p:bgRef>
    </p:bg>
    <p:spTree>
      <p:nvGrpSpPr>
        <p:cNvPr id="1" name=""/>
        <p:cNvGrpSpPr/>
        <p:nvPr/>
      </p:nvGrpSpPr>
      <p:grpSpPr>
        <a:xfrm>
          <a:off x="0" y="0"/>
          <a:ext cx="0" cy="0"/>
          <a:chOff x="0" y="0"/>
          <a:chExt cx="0" cy="0"/>
        </a:xfrm>
      </p:grpSpPr>
      <p:sp>
        <p:nvSpPr>
          <p:cNvPr id="75780" name="Rectangle 2"/>
          <p:cNvSpPr>
            <a:spLocks noGrp="1" noChangeArrowheads="1"/>
          </p:cNvSpPr>
          <p:nvPr>
            <p:ph type="title"/>
          </p:nvPr>
        </p:nvSpPr>
        <p:spPr>
          <a:xfrm>
            <a:off x="609599" y="609600"/>
            <a:ext cx="6347713" cy="731168"/>
          </a:xfrm>
        </p:spPr>
        <p:txBody>
          <a:bodyPr>
            <a:normAutofit/>
          </a:bodyPr>
          <a:lstStyle/>
          <a:p>
            <a:pPr algn="ctr" fontAlgn="base">
              <a:spcAft>
                <a:spcPct val="0"/>
              </a:spcAft>
            </a:pPr>
            <a:r>
              <a:rPr lang="fa-IR" sz="3200" b="1" dirty="0">
                <a:cs typeface="B Mitra" panose="00000400000000000000" pitchFamily="2" charset="-78"/>
              </a:rPr>
              <a:t>مسواك انگشتي </a:t>
            </a:r>
            <a:endParaRPr lang="en-US" sz="3200" b="1" dirty="0">
              <a:cs typeface="B Mitra" panose="00000400000000000000" pitchFamily="2" charset="-78"/>
            </a:endParaRPr>
          </a:p>
        </p:txBody>
      </p:sp>
      <p:sp>
        <p:nvSpPr>
          <p:cNvPr id="75781" name="Rectangle 3"/>
          <p:cNvSpPr>
            <a:spLocks noGrp="1" noChangeArrowheads="1"/>
          </p:cNvSpPr>
          <p:nvPr>
            <p:ph idx="1"/>
          </p:nvPr>
        </p:nvSpPr>
        <p:spPr>
          <a:xfrm>
            <a:off x="362094" y="1556792"/>
            <a:ext cx="6842721" cy="3880773"/>
          </a:xfrm>
        </p:spPr>
        <p:txBody>
          <a:bodyPr>
            <a:normAutofit fontScale="92500" lnSpcReduction="10000"/>
          </a:bodyPr>
          <a:lstStyle/>
          <a:p>
            <a:pPr algn="r" rtl="1" eaLnBrk="1" hangingPunct="1">
              <a:lnSpc>
                <a:spcPct val="110000"/>
              </a:lnSpc>
            </a:pPr>
            <a:r>
              <a:rPr lang="fa-IR" sz="2800" dirty="0" smtClean="0">
                <a:cs typeface="B Nazanin" panose="00000400000000000000" pitchFamily="2" charset="-78"/>
              </a:rPr>
              <a:t>استفاده از مسواك انگشتي سرد (قرار دادن 30 دقيقه در فريزر) براي ماساژ لثه در ناحيه رويش دندان با حركات ملايم چرخشي باعث كاهش درد مي شود </a:t>
            </a:r>
          </a:p>
          <a:p>
            <a:pPr algn="r" rtl="1" eaLnBrk="1" hangingPunct="1">
              <a:lnSpc>
                <a:spcPct val="110000"/>
              </a:lnSpc>
            </a:pPr>
            <a:r>
              <a:rPr lang="fa-IR" sz="2800" dirty="0" smtClean="0">
                <a:cs typeface="B Nazanin" panose="00000400000000000000" pitchFamily="2" charset="-78"/>
              </a:rPr>
              <a:t> مسواك انگشتي را پس از استفاده مي توان با مايع ظرفشوئي شستشو داد</a:t>
            </a:r>
          </a:p>
          <a:p>
            <a:pPr algn="r" rtl="1" eaLnBrk="1" hangingPunct="1">
              <a:lnSpc>
                <a:spcPct val="110000"/>
              </a:lnSpc>
            </a:pPr>
            <a:r>
              <a:rPr lang="fa-IR" sz="2800" dirty="0" smtClean="0">
                <a:cs typeface="B Nazanin" panose="00000400000000000000" pitchFamily="2" charset="-78"/>
              </a:rPr>
              <a:t>مسواك انگشتي در آب جوش استريل شده و قابل فريزكردن مي باشد </a:t>
            </a:r>
          </a:p>
          <a:p>
            <a:pPr algn="r" rtl="1" eaLnBrk="1" hangingPunct="1">
              <a:lnSpc>
                <a:spcPct val="110000"/>
              </a:lnSpc>
            </a:pPr>
            <a:r>
              <a:rPr lang="fa-IR" sz="2800" dirty="0" smtClean="0">
                <a:cs typeface="B Nazanin" panose="00000400000000000000" pitchFamily="2" charset="-78"/>
              </a:rPr>
              <a:t>مسواك انگشتي حجم كمي دارد و براحتي قابل حمل مي باشد  </a:t>
            </a:r>
            <a:endParaRPr lang="en-US" sz="2800" dirty="0" smtClean="0">
              <a:cs typeface="B Nazanin" panose="00000400000000000000" pitchFamily="2" charset="-78"/>
            </a:endParaRPr>
          </a:p>
        </p:txBody>
      </p:sp>
      <p:sp>
        <p:nvSpPr>
          <p:cNvPr id="7577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C515CE8-3612-43E8-AE47-F424B698E084}" type="slidenum">
              <a:rPr lang="ar-SA">
                <a:latin typeface="_PDMS_Saleem_QuranFont" panose="02010000000000000000" pitchFamily="2" charset="-78"/>
                <a:cs typeface="_PDMS_Saleem_QuranFont" panose="02010000000000000000" pitchFamily="2" charset="-78"/>
              </a:rPr>
              <a:pPr eaLnBrk="1" hangingPunct="1"/>
              <a:t>43</a:t>
            </a:fld>
            <a:endParaRPr lang="en-US" dirty="0">
              <a:latin typeface="_PDMS_Saleem_QuranFont" panose="02010000000000000000" pitchFamily="2" charset="-78"/>
              <a:cs typeface="_PDMS_Saleem_QuranFont" panose="02010000000000000000" pitchFamily="2" charset="-78"/>
            </a:endParaRPr>
          </a:p>
        </p:txBody>
      </p:sp>
    </p:spTree>
  </p:cSld>
  <p:clrMapOvr>
    <a:overrideClrMapping bg1="lt1" tx1="dk1" bg2="lt2" tx2="dk2" accent1="accent1" accent2="accent2" accent3="accent3" accent4="accent4" accent5="accent5" accent6="accent6" hlink="hlink" folHlink="folHlink"/>
  </p:clrMapOvr>
  <p:transition spd="slow">
    <p:push dir="u"/>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756" name="Rectangle 2"/>
          <p:cNvSpPr>
            <a:spLocks noGrp="1" noChangeArrowheads="1"/>
          </p:cNvSpPr>
          <p:nvPr>
            <p:ph type="title"/>
          </p:nvPr>
        </p:nvSpPr>
        <p:spPr>
          <a:xfrm>
            <a:off x="353282" y="332656"/>
            <a:ext cx="6347713" cy="518878"/>
          </a:xfrm>
        </p:spPr>
        <p:txBody>
          <a:bodyPr>
            <a:normAutofit fontScale="90000"/>
          </a:bodyPr>
          <a:lstStyle/>
          <a:p>
            <a:pPr algn="ctr" fontAlgn="base">
              <a:spcAft>
                <a:spcPct val="0"/>
              </a:spcAft>
            </a:pPr>
            <a:r>
              <a:rPr lang="fa-IR" sz="3200" b="1" dirty="0">
                <a:cs typeface="B Mitra" panose="00000400000000000000" pitchFamily="2" charset="-78"/>
              </a:rPr>
              <a:t>مسواك انگشتي </a:t>
            </a:r>
            <a:endParaRPr lang="en-US" sz="3200" b="1" dirty="0">
              <a:cs typeface="B Mitra" panose="00000400000000000000" pitchFamily="2" charset="-78"/>
            </a:endParaRPr>
          </a:p>
        </p:txBody>
      </p:sp>
      <p:sp>
        <p:nvSpPr>
          <p:cNvPr id="7475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731E71B-7527-4C6A-B6F5-8A7DC3CFEB10}" type="slidenum">
              <a:rPr lang="ar-SA">
                <a:latin typeface="_PDMS_Saleem_QuranFont" panose="02010000000000000000" pitchFamily="2" charset="-78"/>
                <a:cs typeface="_PDMS_Saleem_QuranFont" panose="02010000000000000000" pitchFamily="2" charset="-78"/>
              </a:rPr>
              <a:pPr eaLnBrk="1" hangingPunct="1"/>
              <a:t>44</a:t>
            </a:fld>
            <a:endParaRPr lang="en-US" dirty="0">
              <a:latin typeface="_PDMS_Saleem_QuranFont" panose="02010000000000000000" pitchFamily="2" charset="-78"/>
              <a:cs typeface="_PDMS_Saleem_QuranFont" panose="02010000000000000000" pitchFamily="2" charset="-78"/>
            </a:endParaRPr>
          </a:p>
        </p:txBody>
      </p:sp>
      <p:pic>
        <p:nvPicPr>
          <p:cNvPr id="2" name="Picture 1"/>
          <p:cNvPicPr>
            <a:picLocks noChangeAspect="1"/>
          </p:cNvPicPr>
          <p:nvPr/>
        </p:nvPicPr>
        <p:blipFill>
          <a:blip r:embed="rId2"/>
          <a:stretch>
            <a:fillRect/>
          </a:stretch>
        </p:blipFill>
        <p:spPr>
          <a:xfrm>
            <a:off x="439754" y="3789040"/>
            <a:ext cx="4001552" cy="2706810"/>
          </a:xfrm>
          <a:prstGeom prst="rect">
            <a:avLst/>
          </a:prstGeom>
        </p:spPr>
      </p:pic>
      <p:pic>
        <p:nvPicPr>
          <p:cNvPr id="3" name="Picture 2"/>
          <p:cNvPicPr>
            <a:picLocks noChangeAspect="1"/>
          </p:cNvPicPr>
          <p:nvPr/>
        </p:nvPicPr>
        <p:blipFill>
          <a:blip r:embed="rId3"/>
          <a:stretch>
            <a:fillRect/>
          </a:stretch>
        </p:blipFill>
        <p:spPr>
          <a:xfrm>
            <a:off x="2700495" y="1340768"/>
            <a:ext cx="4000500" cy="2821484"/>
          </a:xfrm>
          <a:prstGeom prst="rect">
            <a:avLst/>
          </a:prstGeom>
        </p:spPr>
      </p:pic>
    </p:spTree>
    <p:extLst>
      <p:ext uri="{BB962C8B-B14F-4D97-AF65-F5344CB8AC3E}">
        <p14:creationId xmlns:p14="http://schemas.microsoft.com/office/powerpoint/2010/main" val="139126827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559" y="188640"/>
            <a:ext cx="6842721" cy="1320800"/>
          </a:xfrm>
        </p:spPr>
        <p:txBody>
          <a:bodyPr>
            <a:noAutofit/>
          </a:bodyPr>
          <a:lstStyle/>
          <a:p>
            <a:pPr lvl="0" algn="ctr" fontAlgn="base">
              <a:spcAft>
                <a:spcPct val="0"/>
              </a:spcAft>
            </a:pPr>
            <a:r>
              <a:rPr lang="fa-IR" sz="3200" b="1" dirty="0" smtClean="0">
                <a:cs typeface="B Mitra" panose="00000400000000000000" pitchFamily="2" charset="-78"/>
              </a:rPr>
              <a:t>تمیز کردن دندانهای کودک زیر 3سال</a:t>
            </a:r>
            <a:r>
              <a:rPr lang="en-US" sz="3200" b="1" dirty="0">
                <a:cs typeface="B Mitra" panose="00000400000000000000" pitchFamily="2" charset="-78"/>
              </a:rPr>
              <a:t/>
            </a:r>
            <a:br>
              <a:rPr lang="en-US" sz="3200" b="1" dirty="0">
                <a:cs typeface="B Mitra" panose="00000400000000000000" pitchFamily="2" charset="-78"/>
              </a:rPr>
            </a:br>
            <a:endParaRPr lang="fa-IR" sz="3200" b="1" dirty="0">
              <a:cs typeface="B Mitra" panose="00000400000000000000" pitchFamily="2" charset="-78"/>
            </a:endParaRPr>
          </a:p>
        </p:txBody>
      </p:sp>
      <p:sp>
        <p:nvSpPr>
          <p:cNvPr id="68611"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0A7F355-0C53-430F-B171-32F41AAE16BB}" type="slidenum">
              <a:rPr lang="ar-SA">
                <a:latin typeface="_PDMS_Saleem_QuranFont" panose="02010000000000000000" pitchFamily="2" charset="-78"/>
                <a:cs typeface="_PDMS_Saleem_QuranFont" panose="02010000000000000000" pitchFamily="2" charset="-78"/>
              </a:rPr>
              <a:pPr eaLnBrk="1" hangingPunct="1"/>
              <a:t>45</a:t>
            </a:fld>
            <a:endParaRPr lang="en-US" dirty="0">
              <a:latin typeface="_PDMS_Saleem_QuranFont" panose="02010000000000000000" pitchFamily="2" charset="-78"/>
              <a:cs typeface="_PDMS_Saleem_QuranFont" panose="02010000000000000000" pitchFamily="2" charset="-78"/>
            </a:endParaRPr>
          </a:p>
        </p:txBody>
      </p:sp>
      <p:sp>
        <p:nvSpPr>
          <p:cNvPr id="68612" name="Rectangle 2"/>
          <p:cNvSpPr>
            <a:spLocks noChangeArrowheads="1"/>
          </p:cNvSpPr>
          <p:nvPr/>
        </p:nvSpPr>
        <p:spPr bwMode="auto">
          <a:xfrm>
            <a:off x="250825" y="1783154"/>
            <a:ext cx="6841455"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ar-SA" b="1" dirty="0" smtClean="0">
                <a:latin typeface="_PDMS_Saleem_QuranFont" panose="02010000000000000000" pitchFamily="2" charset="-78"/>
                <a:cs typeface="B Nazanin" panose="00000400000000000000" pitchFamily="2" charset="-78"/>
              </a:rPr>
              <a:t>با </a:t>
            </a:r>
            <a:r>
              <a:rPr lang="ar-SA" b="1" dirty="0">
                <a:latin typeface="_PDMS_Saleem_QuranFont" panose="02010000000000000000" pitchFamily="2" charset="-78"/>
                <a:cs typeface="B Nazanin" panose="00000400000000000000" pitchFamily="2" charset="-78"/>
              </a:rPr>
              <a:t>رویش دندانهای شیری والدین باید نسبت به تمیز نگهداشتن دندانهای فرزند خود اهمیت دهند</a:t>
            </a:r>
            <a:r>
              <a:rPr lang="ar-SA" b="1" dirty="0" smtClean="0">
                <a:latin typeface="_PDMS_Saleem_QuranFont" panose="02010000000000000000" pitchFamily="2" charset="-78"/>
                <a:cs typeface="B Nazanin" panose="00000400000000000000" pitchFamily="2" charset="-78"/>
              </a:rPr>
              <a:t>.</a:t>
            </a:r>
            <a:endParaRPr lang="en-US" b="1" dirty="0" smtClean="0">
              <a:latin typeface="_PDMS_Saleem_QuranFont" panose="02010000000000000000" pitchFamily="2" charset="-78"/>
              <a:cs typeface="B Nazanin" panose="00000400000000000000" pitchFamily="2" charset="-78"/>
            </a:endParaRPr>
          </a:p>
          <a:p>
            <a:pPr eaLnBrk="1" hangingPunct="1"/>
            <a:r>
              <a:rPr lang="ar-SA" b="1" dirty="0" smtClean="0">
                <a:latin typeface="_PDMS_Saleem_QuranFont" panose="02010000000000000000" pitchFamily="2" charset="-78"/>
                <a:cs typeface="B Nazanin" panose="00000400000000000000" pitchFamily="2" charset="-78"/>
              </a:rPr>
              <a:t> </a:t>
            </a:r>
            <a:r>
              <a:rPr lang="ar-SA" b="1" dirty="0">
                <a:latin typeface="_PDMS_Saleem_QuranFont" panose="02010000000000000000" pitchFamily="2" charset="-78"/>
                <a:cs typeface="B Nazanin" panose="00000400000000000000" pitchFamily="2" charset="-78"/>
              </a:rPr>
              <a:t>در کودکان زیر 3 سال با استفاده از مسواک انگشتی پس از هر وعده شیر یا غذا باید دندانهای کودک را تمیز کرد. </a:t>
            </a:r>
            <a:endParaRPr lang="en-US" b="1" dirty="0" smtClean="0">
              <a:latin typeface="_PDMS_Saleem_QuranFont" panose="02010000000000000000" pitchFamily="2" charset="-78"/>
              <a:cs typeface="B Nazanin" panose="00000400000000000000" pitchFamily="2" charset="-78"/>
            </a:endParaRPr>
          </a:p>
          <a:p>
            <a:pPr eaLnBrk="1" hangingPunct="1"/>
            <a:r>
              <a:rPr lang="ar-SA" b="1" dirty="0" smtClean="0">
                <a:latin typeface="_PDMS_Saleem_QuranFont" panose="02010000000000000000" pitchFamily="2" charset="-78"/>
                <a:cs typeface="B Nazanin" panose="00000400000000000000" pitchFamily="2" charset="-78"/>
              </a:rPr>
              <a:t>در </a:t>
            </a:r>
            <a:r>
              <a:rPr lang="ar-SA" b="1" dirty="0">
                <a:latin typeface="_PDMS_Saleem_QuranFont" panose="02010000000000000000" pitchFamily="2" charset="-78"/>
                <a:cs typeface="B Nazanin" panose="00000400000000000000" pitchFamily="2" charset="-78"/>
              </a:rPr>
              <a:t>کودکان زیر 3 سال والدین باید دندانهای کودک را مسواک کنند.</a:t>
            </a:r>
            <a:endParaRPr lang="en-US" b="1" dirty="0">
              <a:latin typeface="_PDMS_Saleem_QuranFont" panose="02010000000000000000" pitchFamily="2" charset="-78"/>
              <a:cs typeface="B Nazanin" panose="00000400000000000000" pitchFamily="2" charset="-78"/>
            </a:endParaRPr>
          </a:p>
          <a:p>
            <a:pPr eaLnBrk="1" hangingPunct="1"/>
            <a:endParaRPr lang="en-US" b="1" dirty="0">
              <a:latin typeface="_PDMS_Saleem_QuranFont" panose="02010000000000000000" pitchFamily="2" charset="-78"/>
              <a:cs typeface="B Nazanin" panose="00000400000000000000" pitchFamily="2" charset="-78"/>
            </a:endParaRPr>
          </a:p>
          <a:p>
            <a:pPr eaLnBrk="1" hangingPunct="1"/>
            <a:r>
              <a:rPr lang="ar-SA" b="1" dirty="0">
                <a:latin typeface="_PDMS_Saleem_QuranFont" panose="02010000000000000000" pitchFamily="2" charset="-78"/>
                <a:cs typeface="B Nazanin" panose="00000400000000000000" pitchFamily="2" charset="-78"/>
              </a:rPr>
              <a:t>در صورت نبودن مسواک انگشتی میتوان به دور انگشت اشاره پارچه تمیز و مرطوب پیچانده و دندانهای کودک را تمیز کرد. </a:t>
            </a:r>
            <a:endParaRPr lang="en-US" b="1" dirty="0">
              <a:latin typeface="_PDMS_Saleem_QuranFont" panose="02010000000000000000" pitchFamily="2" charset="-78"/>
              <a:cs typeface="B Nazanin" panose="00000400000000000000" pitchFamily="2" charset="-78"/>
            </a:endParaRPr>
          </a:p>
          <a:p>
            <a:pPr eaLnBrk="1" hangingPunct="1"/>
            <a:endParaRPr lang="en-US" b="1" dirty="0">
              <a:latin typeface="_PDMS_Saleem_QuranFont" panose="02010000000000000000" pitchFamily="2" charset="-78"/>
              <a:cs typeface="B Nazanin" panose="00000400000000000000" pitchFamily="2" charset="-78"/>
            </a:endParaRPr>
          </a:p>
          <a:p>
            <a:pPr eaLnBrk="1" hangingPunct="1"/>
            <a:r>
              <a:rPr lang="ar-SA" b="1" dirty="0" smtClean="0">
                <a:latin typeface="_PDMS_Saleem_QuranFont" panose="02010000000000000000" pitchFamily="2" charset="-78"/>
                <a:cs typeface="B Nazanin" panose="00000400000000000000" pitchFamily="2" charset="-78"/>
              </a:rPr>
              <a:t>حرکت </a:t>
            </a:r>
            <a:r>
              <a:rPr lang="ar-SA" b="1" dirty="0">
                <a:latin typeface="_PDMS_Saleem_QuranFont" panose="02010000000000000000" pitchFamily="2" charset="-78"/>
                <a:cs typeface="B Nazanin" panose="00000400000000000000" pitchFamily="2" charset="-78"/>
              </a:rPr>
              <a:t>مسواک در سطوح بیرونی و </a:t>
            </a:r>
            <a:r>
              <a:rPr lang="fa-IR" b="1" dirty="0" smtClean="0">
                <a:latin typeface="_PDMS_Saleem_QuranFont" panose="02010000000000000000" pitchFamily="2" charset="-78"/>
                <a:cs typeface="B Nazanin" panose="00000400000000000000" pitchFamily="2" charset="-78"/>
              </a:rPr>
              <a:t>داخلی و</a:t>
            </a:r>
            <a:r>
              <a:rPr lang="ar-SA" b="1" dirty="0" smtClean="0">
                <a:latin typeface="_PDMS_Saleem_QuranFont" panose="02010000000000000000" pitchFamily="2" charset="-78"/>
                <a:cs typeface="B Nazanin" panose="00000400000000000000" pitchFamily="2" charset="-78"/>
              </a:rPr>
              <a:t>سطوح </a:t>
            </a:r>
            <a:r>
              <a:rPr lang="ar-SA" b="1" dirty="0">
                <a:latin typeface="_PDMS_Saleem_QuranFont" panose="02010000000000000000" pitchFamily="2" charset="-78"/>
                <a:cs typeface="B Nazanin" panose="00000400000000000000" pitchFamily="2" charset="-78"/>
              </a:rPr>
              <a:t>جونده دندانها به صورت افقی( </a:t>
            </a:r>
            <a:r>
              <a:rPr lang="fa-IR" b="1" dirty="0">
                <a:latin typeface="_PDMS_Saleem_QuranFont" panose="02010000000000000000" pitchFamily="2" charset="-78"/>
                <a:cs typeface="B Nazanin" panose="00000400000000000000" pitchFamily="2" charset="-78"/>
              </a:rPr>
              <a:t> </a:t>
            </a:r>
            <a:r>
              <a:rPr lang="ar-SA" b="1" dirty="0">
                <a:latin typeface="_PDMS_Saleem_QuranFont" panose="02010000000000000000" pitchFamily="2" charset="-78"/>
                <a:cs typeface="B Nazanin" panose="00000400000000000000" pitchFamily="2" charset="-78"/>
              </a:rPr>
              <a:t>رفت و برگشت</a:t>
            </a:r>
            <a:r>
              <a:rPr lang="ar-SA" b="1" dirty="0" smtClean="0">
                <a:latin typeface="_PDMS_Saleem_QuranFont" panose="02010000000000000000" pitchFamily="2" charset="-78"/>
                <a:cs typeface="B Nazanin" panose="00000400000000000000" pitchFamily="2" charset="-78"/>
              </a:rPr>
              <a:t>)</a:t>
            </a:r>
            <a:r>
              <a:rPr lang="fa-IR" b="1" dirty="0" smtClean="0">
                <a:latin typeface="_PDMS_Saleem_QuranFont" panose="02010000000000000000" pitchFamily="2" charset="-78"/>
                <a:cs typeface="B Nazanin" panose="00000400000000000000" pitchFamily="2" charset="-78"/>
              </a:rPr>
              <a:t> ومالشی </a:t>
            </a:r>
            <a:r>
              <a:rPr lang="ar-SA" b="1" dirty="0" smtClean="0">
                <a:latin typeface="_PDMS_Saleem_QuranFont" panose="02010000000000000000" pitchFamily="2" charset="-78"/>
                <a:cs typeface="B Nazanin" panose="00000400000000000000" pitchFamily="2" charset="-78"/>
              </a:rPr>
              <a:t>می </a:t>
            </a:r>
            <a:r>
              <a:rPr lang="ar-SA" b="1" dirty="0">
                <a:latin typeface="_PDMS_Saleem_QuranFont" panose="02010000000000000000" pitchFamily="2" charset="-78"/>
                <a:cs typeface="B Nazanin" panose="00000400000000000000" pitchFamily="2" charset="-78"/>
              </a:rPr>
              <a:t>باشد.</a:t>
            </a:r>
            <a:endParaRPr lang="en-US" b="1" dirty="0">
              <a:latin typeface="_PDMS_Saleem_QuranFont" panose="02010000000000000000" pitchFamily="2" charset="-78"/>
              <a:cs typeface="B Nazanin" panose="00000400000000000000" pitchFamily="2" charset="-78"/>
            </a:endParaRPr>
          </a:p>
          <a:p>
            <a:pPr eaLnBrk="1" hangingPunct="1"/>
            <a:endParaRPr lang="en-US" b="1" dirty="0">
              <a:latin typeface="_PDMS_Saleem_QuranFont" panose="02010000000000000000" pitchFamily="2" charset="-78"/>
              <a:cs typeface="B Nazanin" panose="00000400000000000000" pitchFamily="2" charset="-78"/>
            </a:endParaRPr>
          </a:p>
          <a:p>
            <a:pPr eaLnBrk="1" hangingPunct="1"/>
            <a:r>
              <a:rPr lang="en-US" b="1" dirty="0" smtClean="0">
                <a:latin typeface="_PDMS_Saleem_QuranFont" panose="02010000000000000000" pitchFamily="2" charset="-78"/>
                <a:cs typeface="B Nazanin" panose="00000400000000000000" pitchFamily="2" charset="-78"/>
              </a:rPr>
              <a:t> </a:t>
            </a:r>
            <a:endParaRPr lang="en-US" b="1" dirty="0">
              <a:latin typeface="_PDMS_Saleem_QuranFont" panose="02010000000000000000" pitchFamily="2" charset="-78"/>
              <a:cs typeface="B Nazanin" panose="00000400000000000000" pitchFamily="2" charset="-78"/>
            </a:endParaRPr>
          </a:p>
        </p:txBody>
      </p:sp>
    </p:spTree>
    <p:extLst>
      <p:ext uri="{BB962C8B-B14F-4D97-AF65-F5344CB8AC3E}">
        <p14:creationId xmlns:p14="http://schemas.microsoft.com/office/powerpoint/2010/main" val="2006721885"/>
      </p:ext>
    </p:extLst>
  </p:cSld>
  <p:clrMapOvr>
    <a:masterClrMapping/>
  </p:clrMapOvr>
  <p:transition spd="slow">
    <p:wip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56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19A0E8C-FDCA-4AAE-9C1A-1DFC3533EAE1}" type="slidenum">
              <a:rPr lang="ar-SA">
                <a:latin typeface="_PDMS_Saleem_QuranFont" panose="02010000000000000000" pitchFamily="2" charset="-78"/>
                <a:cs typeface="_PDMS_Saleem_QuranFont" panose="02010000000000000000" pitchFamily="2" charset="-78"/>
              </a:rPr>
              <a:pPr eaLnBrk="1" hangingPunct="1"/>
              <a:t>46</a:t>
            </a:fld>
            <a:endParaRPr lang="en-US" dirty="0">
              <a:latin typeface="_PDMS_Saleem_QuranFont" panose="02010000000000000000" pitchFamily="2" charset="-78"/>
              <a:cs typeface="_PDMS_Saleem_QuranFont" panose="02010000000000000000" pitchFamily="2" charset="-78"/>
            </a:endParaRPr>
          </a:p>
        </p:txBody>
      </p:sp>
      <p:sp>
        <p:nvSpPr>
          <p:cNvPr id="66565" name="Text Box 3"/>
          <p:cNvSpPr txBox="1">
            <a:spLocks noChangeArrowheads="1"/>
          </p:cNvSpPr>
          <p:nvPr/>
        </p:nvSpPr>
        <p:spPr bwMode="auto">
          <a:xfrm>
            <a:off x="467147" y="5085184"/>
            <a:ext cx="69135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1" eaLnBrk="1" hangingPunct="1">
              <a:spcBef>
                <a:spcPct val="50000"/>
              </a:spcBef>
            </a:pPr>
            <a:r>
              <a:rPr lang="fa-IR" sz="2500" b="1" dirty="0">
                <a:latin typeface="_PDMS_Saleem_QuranFont" panose="02010000000000000000" pitchFamily="2" charset="-78"/>
                <a:cs typeface="B Mitra" panose="00000400000000000000" pitchFamily="2" charset="-78"/>
              </a:rPr>
              <a:t>کودک در سن </a:t>
            </a:r>
            <a:r>
              <a:rPr lang="fa-IR" sz="2500" b="1" dirty="0">
                <a:solidFill>
                  <a:srgbClr val="7030A0"/>
                </a:solidFill>
                <a:latin typeface="_PDMS_Saleem_QuranFont" panose="02010000000000000000" pitchFamily="2" charset="-78"/>
                <a:cs typeface="B Mitra" panose="00000400000000000000" pitchFamily="2" charset="-78"/>
              </a:rPr>
              <a:t>1</a:t>
            </a:r>
            <a:r>
              <a:rPr lang="fa-IR" sz="2500" b="1" dirty="0">
                <a:latin typeface="_PDMS_Saleem_QuranFont" panose="02010000000000000000" pitchFamily="2" charset="-78"/>
                <a:cs typeface="B Mitra" panose="00000400000000000000" pitchFamily="2" charset="-78"/>
              </a:rPr>
              <a:t> تا </a:t>
            </a:r>
            <a:r>
              <a:rPr lang="fa-IR" sz="2500" b="1" dirty="0">
                <a:solidFill>
                  <a:srgbClr val="7030A0"/>
                </a:solidFill>
                <a:latin typeface="_PDMS_Saleem_QuranFont" panose="02010000000000000000" pitchFamily="2" charset="-78"/>
                <a:cs typeface="B Mitra" panose="00000400000000000000" pitchFamily="2" charset="-78"/>
              </a:rPr>
              <a:t>3</a:t>
            </a:r>
            <a:r>
              <a:rPr lang="fa-IR" sz="2500" b="1" dirty="0">
                <a:latin typeface="_PDMS_Saleem_QuranFont" panose="02010000000000000000" pitchFamily="2" charset="-78"/>
                <a:cs typeface="B Mitra" panose="00000400000000000000" pitchFamily="2" charset="-78"/>
              </a:rPr>
              <a:t> سالگی باید با مسواک زدن آشنا شود</a:t>
            </a:r>
            <a:endParaRPr lang="en-US" sz="2500" b="1" dirty="0">
              <a:latin typeface="_PDMS_Saleem_QuranFont" panose="02010000000000000000" pitchFamily="2" charset="-78"/>
              <a:cs typeface="B Mitra" panose="00000400000000000000" pitchFamily="2" charset="-78"/>
            </a:endParaRPr>
          </a:p>
        </p:txBody>
      </p:sp>
      <p:pic>
        <p:nvPicPr>
          <p:cNvPr id="3" name="Content Placeholder 2"/>
          <p:cNvPicPr>
            <a:picLocks noGrp="1" noChangeAspect="1"/>
          </p:cNvPicPr>
          <p:nvPr>
            <p:ph idx="1"/>
          </p:nvPr>
        </p:nvPicPr>
        <p:blipFill>
          <a:blip r:embed="rId2"/>
          <a:stretch>
            <a:fillRect/>
          </a:stretch>
        </p:blipFill>
        <p:spPr>
          <a:xfrm>
            <a:off x="1043608" y="764704"/>
            <a:ext cx="5760640" cy="4104456"/>
          </a:xfrm>
          <a:prstGeom prst="rect">
            <a:avLst/>
          </a:prstGeom>
        </p:spPr>
      </p:pic>
    </p:spTree>
  </p:cSld>
  <p:clrMapOvr>
    <a:masterClrMapping/>
  </p:clrMapOvr>
  <p:transition spd="slow">
    <p:cover dir="d"/>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065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CD4CFCB-436B-441E-8312-9DAA988036CC}" type="slidenum">
              <a:rPr lang="ar-SA">
                <a:latin typeface="_PDMS_Saleem_QuranFont" panose="02010000000000000000" pitchFamily="2" charset="-78"/>
                <a:cs typeface="_PDMS_Saleem_QuranFont" panose="02010000000000000000" pitchFamily="2" charset="-78"/>
              </a:rPr>
              <a:pPr eaLnBrk="1" hangingPunct="1"/>
              <a:t>47</a:t>
            </a:fld>
            <a:endParaRPr lang="en-US" dirty="0">
              <a:latin typeface="_PDMS_Saleem_QuranFont" panose="02010000000000000000" pitchFamily="2" charset="-78"/>
              <a:cs typeface="_PDMS_Saleem_QuranFont" panose="02010000000000000000" pitchFamily="2" charset="-78"/>
            </a:endParaRPr>
          </a:p>
        </p:txBody>
      </p:sp>
      <p:sp>
        <p:nvSpPr>
          <p:cNvPr id="70661" name="Text Box 3"/>
          <p:cNvSpPr txBox="1">
            <a:spLocks noChangeArrowheads="1"/>
          </p:cNvSpPr>
          <p:nvPr/>
        </p:nvSpPr>
        <p:spPr bwMode="auto">
          <a:xfrm>
            <a:off x="-324545" y="4941168"/>
            <a:ext cx="81375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1" eaLnBrk="1" hangingPunct="1">
              <a:spcBef>
                <a:spcPct val="50000"/>
              </a:spcBef>
            </a:pPr>
            <a:r>
              <a:rPr lang="fa-IR" sz="2000" b="1" dirty="0">
                <a:latin typeface="_PDMS_Saleem_QuranFont" panose="02010000000000000000" pitchFamily="2" charset="-78"/>
                <a:cs typeface="B Koodak" panose="00000700000000000000" pitchFamily="2" charset="-78"/>
              </a:rPr>
              <a:t>استفاده نابجا از قطره آهن باعث تغییر رنگ دندانهای جلوی دهان کودک خواهدشد</a:t>
            </a:r>
            <a:endParaRPr lang="en-US" sz="2000" b="1" dirty="0">
              <a:latin typeface="_PDMS_Saleem_QuranFont" panose="02010000000000000000" pitchFamily="2" charset="-78"/>
              <a:cs typeface="B Koodak" panose="00000700000000000000" pitchFamily="2" charset="-78"/>
            </a:endParaRPr>
          </a:p>
        </p:txBody>
      </p:sp>
      <p:pic>
        <p:nvPicPr>
          <p:cNvPr id="3" name="Content Placeholder 2"/>
          <p:cNvPicPr>
            <a:picLocks noGrp="1" noChangeAspect="1"/>
          </p:cNvPicPr>
          <p:nvPr>
            <p:ph idx="1"/>
          </p:nvPr>
        </p:nvPicPr>
        <p:blipFill>
          <a:blip r:embed="rId2"/>
          <a:stretch>
            <a:fillRect/>
          </a:stretch>
        </p:blipFill>
        <p:spPr>
          <a:xfrm>
            <a:off x="1839218" y="980728"/>
            <a:ext cx="3810000" cy="3810000"/>
          </a:xfrm>
          <a:prstGeom prst="rect">
            <a:avLst/>
          </a:prstGeom>
        </p:spPr>
      </p:pic>
    </p:spTree>
  </p:cSld>
  <p:clrMapOvr>
    <a:masterClrMapping/>
  </p:clrMapOvr>
  <p:transition spd="med">
    <p:pull/>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684" name="Rectangle 2"/>
          <p:cNvSpPr>
            <a:spLocks noGrp="1" noChangeArrowheads="1"/>
          </p:cNvSpPr>
          <p:nvPr>
            <p:ph type="title"/>
          </p:nvPr>
        </p:nvSpPr>
        <p:spPr>
          <a:xfrm>
            <a:off x="609599" y="609600"/>
            <a:ext cx="6347713" cy="731168"/>
          </a:xfrm>
        </p:spPr>
        <p:txBody>
          <a:bodyPr>
            <a:normAutofit/>
          </a:bodyPr>
          <a:lstStyle/>
          <a:p>
            <a:pPr algn="ctr" fontAlgn="base">
              <a:spcAft>
                <a:spcPct val="0"/>
              </a:spcAft>
            </a:pPr>
            <a:r>
              <a:rPr lang="fa-IR" sz="3200" b="1" dirty="0">
                <a:cs typeface="B Mitra" panose="00000400000000000000" pitchFamily="2" charset="-78"/>
              </a:rPr>
              <a:t>تأثير قطره آهن بر روي دندانها</a:t>
            </a:r>
            <a:endParaRPr lang="en-US" sz="3200" b="1" dirty="0">
              <a:cs typeface="B Mitra" panose="00000400000000000000" pitchFamily="2" charset="-78"/>
            </a:endParaRPr>
          </a:p>
        </p:txBody>
      </p:sp>
      <p:sp>
        <p:nvSpPr>
          <p:cNvPr id="71685" name="Rectangle 3"/>
          <p:cNvSpPr>
            <a:spLocks noGrp="1" noChangeArrowheads="1"/>
          </p:cNvSpPr>
          <p:nvPr>
            <p:ph idx="1"/>
          </p:nvPr>
        </p:nvSpPr>
        <p:spPr>
          <a:xfrm>
            <a:off x="539552" y="1619845"/>
            <a:ext cx="6347714" cy="3880773"/>
          </a:xfrm>
        </p:spPr>
        <p:txBody>
          <a:bodyPr/>
          <a:lstStyle/>
          <a:p>
            <a:pPr algn="r" rtl="1" eaLnBrk="1" hangingPunct="1"/>
            <a:r>
              <a:rPr lang="fa-IR" b="1" dirty="0" smtClean="0">
                <a:cs typeface="B Nazanin" panose="00000400000000000000" pitchFamily="2" charset="-78"/>
              </a:rPr>
              <a:t> در صورت استفاده بتدريج تغيير رنگ سياهرنگي در روي دندانهاي جلو خواهيم داشت </a:t>
            </a:r>
          </a:p>
          <a:p>
            <a:pPr algn="r" rtl="1" eaLnBrk="1" hangingPunct="1"/>
            <a:r>
              <a:rPr lang="fa-IR" b="1" dirty="0" smtClean="0">
                <a:cs typeface="B Nazanin" panose="00000400000000000000" pitchFamily="2" charset="-78"/>
              </a:rPr>
              <a:t>براي جلوگيري : حتماً قطره آهن در قسمت عقب دهان چكانده شود وپس از آن به كودك آب داده شود</a:t>
            </a:r>
            <a:r>
              <a:rPr lang="fa-IR" dirty="0" smtClean="0">
                <a:cs typeface="B Nazanin" panose="00000400000000000000" pitchFamily="2" charset="-78"/>
              </a:rPr>
              <a:t> </a:t>
            </a:r>
            <a:endParaRPr lang="en-US" dirty="0" smtClean="0">
              <a:cs typeface="B Nazanin" panose="00000400000000000000" pitchFamily="2" charset="-78"/>
            </a:endParaRPr>
          </a:p>
        </p:txBody>
      </p:sp>
      <p:sp>
        <p:nvSpPr>
          <p:cNvPr id="7168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08232B0-4472-4B82-9F2F-59CD7042FCE5}" type="slidenum">
              <a:rPr lang="ar-SA">
                <a:latin typeface="_PDMS_Saleem_QuranFont" panose="02010000000000000000" pitchFamily="2" charset="-78"/>
                <a:cs typeface="_PDMS_Saleem_QuranFont" panose="02010000000000000000" pitchFamily="2" charset="-78"/>
              </a:rPr>
              <a:pPr eaLnBrk="1" hangingPunct="1"/>
              <a:t>48</a:t>
            </a:fld>
            <a:endParaRPr lang="en-US" dirty="0">
              <a:latin typeface="_PDMS_Saleem_QuranFont" panose="02010000000000000000" pitchFamily="2" charset="-78"/>
              <a:cs typeface="_PDMS_Saleem_QuranFont" panose="02010000000000000000" pitchFamily="2" charset="-78"/>
            </a:endParaRPr>
          </a:p>
        </p:txBody>
      </p:sp>
      <p:pic>
        <p:nvPicPr>
          <p:cNvPr id="2" name="Picture 1"/>
          <p:cNvPicPr>
            <a:picLocks noChangeAspect="1"/>
          </p:cNvPicPr>
          <p:nvPr/>
        </p:nvPicPr>
        <p:blipFill>
          <a:blip r:embed="rId2"/>
          <a:stretch>
            <a:fillRect/>
          </a:stretch>
        </p:blipFill>
        <p:spPr>
          <a:xfrm>
            <a:off x="1805196" y="2983566"/>
            <a:ext cx="3816425" cy="3057797"/>
          </a:xfrm>
          <a:prstGeom prst="rect">
            <a:avLst/>
          </a:prstGeom>
        </p:spPr>
      </p:pic>
    </p:spTree>
  </p:cSld>
  <p:clrMapOvr>
    <a:masterClrMapping/>
  </p:clrMapOvr>
  <p:transition spd="slow">
    <p:randomBar dir="vert"/>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70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505E7DF-1C86-4123-B849-7EE870A9273B}" type="slidenum">
              <a:rPr lang="ar-SA">
                <a:latin typeface="_PDMS_Saleem_QuranFont" panose="02010000000000000000" pitchFamily="2" charset="-78"/>
                <a:cs typeface="_PDMS_Saleem_QuranFont" panose="02010000000000000000" pitchFamily="2" charset="-78"/>
              </a:rPr>
              <a:pPr eaLnBrk="1" hangingPunct="1"/>
              <a:t>49</a:t>
            </a:fld>
            <a:endParaRPr lang="en-US" dirty="0">
              <a:latin typeface="_PDMS_Saleem_QuranFont" panose="02010000000000000000" pitchFamily="2" charset="-78"/>
              <a:cs typeface="_PDMS_Saleem_QuranFont" panose="02010000000000000000" pitchFamily="2" charset="-78"/>
            </a:endParaRPr>
          </a:p>
        </p:txBody>
      </p:sp>
      <p:sp>
        <p:nvSpPr>
          <p:cNvPr id="72708" name="Rectangle 2"/>
          <p:cNvSpPr>
            <a:spLocks noChangeArrowheads="1"/>
          </p:cNvSpPr>
          <p:nvPr/>
        </p:nvSpPr>
        <p:spPr bwMode="auto">
          <a:xfrm>
            <a:off x="323528" y="1196752"/>
            <a:ext cx="6840760"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hangingPunct="1"/>
            <a:r>
              <a:rPr lang="ar-SA" sz="2400" dirty="0">
                <a:latin typeface="_PDMS_Saleem_QuranFont" panose="02010000000000000000" pitchFamily="2" charset="-78"/>
                <a:cs typeface="B Nazanin" panose="00000400000000000000" pitchFamily="2" charset="-78"/>
              </a:rPr>
              <a:t>ميزان آهن موجود در شير مادر کم است و به همين علت، مصرف قطره آهن در شيرخواراني که از شير مادر تغذيه مي کنند توصيه مي شود.</a:t>
            </a:r>
            <a:endParaRPr lang="fa-IR" sz="2400" dirty="0">
              <a:latin typeface="_PDMS_Saleem_QuranFont" panose="02010000000000000000" pitchFamily="2" charset="-78"/>
              <a:cs typeface="B Nazanin" panose="00000400000000000000" pitchFamily="2" charset="-78"/>
            </a:endParaRPr>
          </a:p>
          <a:p>
            <a:pPr algn="just" rtl="1" eaLnBrk="1" hangingPunct="1"/>
            <a:endParaRPr lang="fa-IR" sz="2400" dirty="0">
              <a:latin typeface="_PDMS_Saleem_QuranFont" panose="02010000000000000000" pitchFamily="2" charset="-78"/>
              <a:cs typeface="B Nazanin" panose="00000400000000000000" pitchFamily="2" charset="-78"/>
            </a:endParaRPr>
          </a:p>
          <a:p>
            <a:pPr algn="just" rtl="1" eaLnBrk="1" hangingPunct="1"/>
            <a:r>
              <a:rPr lang="ar-SA" sz="2400" dirty="0">
                <a:latin typeface="_PDMS_Saleem_QuranFont" panose="02010000000000000000" pitchFamily="2" charset="-78"/>
                <a:cs typeface="B Nazanin" panose="00000400000000000000" pitchFamily="2" charset="-78"/>
              </a:rPr>
              <a:t> اما اين قطره مفيد در صورت بي توجهي باعث ايجاد مشکلاتي در دندان کودک مي شود. </a:t>
            </a:r>
            <a:endParaRPr lang="en-US" sz="2400" dirty="0" smtClean="0">
              <a:latin typeface="_PDMS_Saleem_QuranFont" panose="02010000000000000000" pitchFamily="2" charset="-78"/>
              <a:cs typeface="B Nazanin" panose="00000400000000000000" pitchFamily="2" charset="-78"/>
            </a:endParaRPr>
          </a:p>
          <a:p>
            <a:pPr algn="just" rtl="1" eaLnBrk="1" hangingPunct="1"/>
            <a:r>
              <a:rPr lang="ar-SA" sz="2400" dirty="0">
                <a:latin typeface="_PDMS_Saleem_QuranFont" panose="02010000000000000000" pitchFamily="2" charset="-78"/>
                <a:cs typeface="B Nazanin" panose="00000400000000000000" pitchFamily="2" charset="-78"/>
              </a:rPr>
              <a:t>آهن با ميناي دندان ترکيب شده و آن را سياه مي </a:t>
            </a:r>
            <a:r>
              <a:rPr lang="ar-SA" sz="2400" dirty="0" smtClean="0">
                <a:latin typeface="_PDMS_Saleem_QuranFont" panose="02010000000000000000" pitchFamily="2" charset="-78"/>
                <a:cs typeface="B Nazanin" panose="00000400000000000000" pitchFamily="2" charset="-78"/>
              </a:rPr>
              <a:t>کند</a:t>
            </a:r>
            <a:r>
              <a:rPr lang="fa-IR" sz="2400" dirty="0" smtClean="0">
                <a:latin typeface="_PDMS_Saleem_QuranFont" panose="02010000000000000000" pitchFamily="2" charset="-78"/>
                <a:cs typeface="B Nazanin" panose="00000400000000000000" pitchFamily="2" charset="-78"/>
              </a:rPr>
              <a:t>. باید دانست قطره آهن خودش باعث ایجاد پوسیدگی نمی شود بلکه نقاط پوسیده را بیشتر نمایان می سازد</a:t>
            </a:r>
            <a:r>
              <a:rPr lang="fa-IR" sz="2400" dirty="0">
                <a:latin typeface="_PDMS_Saleem_QuranFont" panose="02010000000000000000" pitchFamily="2" charset="-78"/>
                <a:cs typeface="B Nazanin" panose="00000400000000000000" pitchFamily="2" charset="-78"/>
              </a:rPr>
              <a:t>.</a:t>
            </a:r>
          </a:p>
          <a:p>
            <a:pPr algn="just" rtl="1" eaLnBrk="1" hangingPunct="1"/>
            <a:endParaRPr lang="fa-IR" sz="2400" dirty="0">
              <a:latin typeface="_PDMS_Saleem_QuranFont" panose="02010000000000000000" pitchFamily="2" charset="-78"/>
              <a:cs typeface="B Nazanin" panose="00000400000000000000" pitchFamily="2" charset="-78"/>
            </a:endParaRPr>
          </a:p>
          <a:p>
            <a:pPr algn="just" rtl="1" eaLnBrk="1" hangingPunct="1"/>
            <a:r>
              <a:rPr lang="ar-SA" sz="2400" dirty="0">
                <a:latin typeface="_PDMS_Saleem_QuranFont" panose="02010000000000000000" pitchFamily="2" charset="-78"/>
                <a:cs typeface="B Nazanin" panose="00000400000000000000" pitchFamily="2" charset="-78"/>
              </a:rPr>
              <a:t> بنابراين بايد موقع دادن قطره آهن آن را به ته حلق بچکانيد تا حتي الامکان با دندان ها برخورد نکند و نيز پس از خوردن قطره آهن، به کودک آب خورانده شود تا آهن از دندان هاي کودک پاک شود</a:t>
            </a:r>
            <a:endParaRPr lang="en-US" sz="2400" dirty="0">
              <a:latin typeface="_PDMS_Saleem_QuranFont" panose="02010000000000000000" pitchFamily="2" charset="-78"/>
              <a:cs typeface="B Nazanin" panose="00000400000000000000" pitchFamily="2" charset="-78"/>
            </a:endParaRPr>
          </a:p>
        </p:txBody>
      </p:sp>
      <p:sp>
        <p:nvSpPr>
          <p:cNvPr id="4" name="Rectangle 2"/>
          <p:cNvSpPr txBox="1">
            <a:spLocks noChangeArrowheads="1"/>
          </p:cNvSpPr>
          <p:nvPr/>
        </p:nvSpPr>
        <p:spPr>
          <a:xfrm>
            <a:off x="609599" y="609600"/>
            <a:ext cx="6347713" cy="731168"/>
          </a:xfrm>
          <a:prstGeom prst="rect">
            <a:avLst/>
          </a:prstGeom>
        </p:spPr>
        <p:txBody>
          <a:bodyPr>
            <a:normAutofit/>
          </a:bodyPr>
          <a:lstStyle>
            <a:lvl1pPr algn="l" defTabSz="457200" rtl="1" eaLnBrk="1" latinLnBrk="0" hangingPunct="1">
              <a:spcBef>
                <a:spcPct val="0"/>
              </a:spcBef>
              <a:buNone/>
              <a:defRPr sz="3600" kern="1200">
                <a:solidFill>
                  <a:schemeClr val="accent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fontAlgn="base">
              <a:spcAft>
                <a:spcPct val="0"/>
              </a:spcAft>
            </a:pPr>
            <a:r>
              <a:rPr lang="fa-IR" sz="3200" b="1" dirty="0" smtClean="0">
                <a:cs typeface="B Mitra" panose="00000400000000000000" pitchFamily="2" charset="-78"/>
              </a:rPr>
              <a:t>قطره آهن</a:t>
            </a:r>
            <a:endParaRPr lang="en-US" sz="3200" b="1" dirty="0">
              <a:cs typeface="B Mitra" panose="000004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64EFD38-6E23-47AF-A517-B884761D0563}" type="slidenum">
              <a:rPr lang="ar-SA">
                <a:latin typeface="_PDMS_Saleem_QuranFont" panose="02010000000000000000" pitchFamily="2" charset="-78"/>
                <a:cs typeface="_PDMS_Saleem_QuranFont" panose="02010000000000000000" pitchFamily="2" charset="-78"/>
              </a:rPr>
              <a:pPr eaLnBrk="1" hangingPunct="1"/>
              <a:t>5</a:t>
            </a:fld>
            <a:endParaRPr lang="en-US" dirty="0">
              <a:latin typeface="_PDMS_Saleem_QuranFont" panose="02010000000000000000" pitchFamily="2" charset="-78"/>
              <a:cs typeface="_PDMS_Saleem_QuranFont" panose="02010000000000000000" pitchFamily="2" charset="-78"/>
            </a:endParaRPr>
          </a:p>
        </p:txBody>
      </p:sp>
      <p:pic>
        <p:nvPicPr>
          <p:cNvPr id="8196" name="Picture 2" descr="toot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7859" y="522961"/>
            <a:ext cx="6219825" cy="4951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WordArt 3"/>
          <p:cNvSpPr>
            <a:spLocks noChangeArrowheads="1" noChangeShapeType="1" noTextEdit="1"/>
          </p:cNvSpPr>
          <p:nvPr/>
        </p:nvSpPr>
        <p:spPr bwMode="auto">
          <a:xfrm>
            <a:off x="5508104" y="579438"/>
            <a:ext cx="361950" cy="431800"/>
          </a:xfrm>
          <a:prstGeom prst="rect">
            <a:avLst/>
          </a:prstGeom>
        </p:spPr>
        <p:txBody>
          <a:bodyPr wrap="none" fromWordArt="1">
            <a:prstTxWarp prst="textPlain">
              <a:avLst>
                <a:gd name="adj" fmla="val 50000"/>
              </a:avLst>
            </a:prstTxWarp>
          </a:bodyPr>
          <a:lstStyle/>
          <a:p>
            <a:pPr algn="ctr" rtl="1"/>
            <a:r>
              <a:rPr lang="fa-IR" sz="1600" b="1" kern="10" dirty="0">
                <a:ln w="9525">
                  <a:solidFill>
                    <a:srgbClr val="000000"/>
                  </a:solidFill>
                  <a:round/>
                  <a:headEnd/>
                  <a:tailEnd/>
                </a:ln>
                <a:solidFill>
                  <a:srgbClr val="000000"/>
                </a:solidFill>
                <a:latin typeface="_PDMS_Saleem_QuranFont" panose="02010000000000000000" pitchFamily="2" charset="-78"/>
                <a:cs typeface="_PDMS_Saleem_QuranFont" panose="02010000000000000000" pitchFamily="2" charset="-78"/>
              </a:rPr>
              <a:t>مینا</a:t>
            </a:r>
          </a:p>
        </p:txBody>
      </p:sp>
      <p:sp>
        <p:nvSpPr>
          <p:cNvPr id="8198" name="WordArt 4"/>
          <p:cNvSpPr>
            <a:spLocks noChangeArrowheads="1" noChangeShapeType="1" noTextEdit="1"/>
          </p:cNvSpPr>
          <p:nvPr/>
        </p:nvSpPr>
        <p:spPr bwMode="auto">
          <a:xfrm>
            <a:off x="5508104" y="1179206"/>
            <a:ext cx="411162" cy="358775"/>
          </a:xfrm>
          <a:prstGeom prst="rect">
            <a:avLst/>
          </a:prstGeom>
        </p:spPr>
        <p:txBody>
          <a:bodyPr wrap="none" fromWordArt="1">
            <a:prstTxWarp prst="textPlain">
              <a:avLst>
                <a:gd name="adj" fmla="val 50000"/>
              </a:avLst>
            </a:prstTxWarp>
          </a:bodyPr>
          <a:lstStyle/>
          <a:p>
            <a:pPr algn="ctr" rtl="1"/>
            <a:r>
              <a:rPr lang="fa-IR" sz="1600" kern="10" dirty="0">
                <a:ln w="9525">
                  <a:solidFill>
                    <a:srgbClr val="000000"/>
                  </a:solidFill>
                  <a:round/>
                  <a:headEnd/>
                  <a:tailEnd/>
                </a:ln>
                <a:solidFill>
                  <a:srgbClr val="000000"/>
                </a:solidFill>
                <a:latin typeface="_PDMS_Saleem_QuranFont" panose="02010000000000000000" pitchFamily="2" charset="-78"/>
                <a:cs typeface="_PDMS_Saleem_QuranFont" panose="02010000000000000000" pitchFamily="2" charset="-78"/>
              </a:rPr>
              <a:t>عاج</a:t>
            </a:r>
          </a:p>
        </p:txBody>
      </p:sp>
      <p:sp>
        <p:nvSpPr>
          <p:cNvPr id="8199" name="WordArt 5"/>
          <p:cNvSpPr>
            <a:spLocks noChangeArrowheads="1" noChangeShapeType="1" noTextEdit="1"/>
          </p:cNvSpPr>
          <p:nvPr/>
        </p:nvSpPr>
        <p:spPr bwMode="auto">
          <a:xfrm>
            <a:off x="5501754" y="1678404"/>
            <a:ext cx="423862" cy="360362"/>
          </a:xfrm>
          <a:prstGeom prst="rect">
            <a:avLst/>
          </a:prstGeom>
        </p:spPr>
        <p:txBody>
          <a:bodyPr wrap="none" fromWordArt="1">
            <a:prstTxWarp prst="textPlain">
              <a:avLst>
                <a:gd name="adj" fmla="val 50000"/>
              </a:avLst>
            </a:prstTxWarp>
          </a:bodyPr>
          <a:lstStyle/>
          <a:p>
            <a:pPr algn="ctr" rtl="1"/>
            <a:r>
              <a:rPr lang="fa-IR" sz="1600" kern="10" dirty="0">
                <a:ln w="9525">
                  <a:solidFill>
                    <a:srgbClr val="000000"/>
                  </a:solidFill>
                  <a:round/>
                  <a:headEnd/>
                  <a:tailEnd/>
                </a:ln>
                <a:solidFill>
                  <a:srgbClr val="000000"/>
                </a:solidFill>
                <a:latin typeface="_PDMS_Saleem_QuranFont" panose="02010000000000000000" pitchFamily="2" charset="-78"/>
                <a:cs typeface="_PDMS_Saleem_QuranFont" panose="02010000000000000000" pitchFamily="2" charset="-78"/>
              </a:rPr>
              <a:t>پالپ</a:t>
            </a:r>
          </a:p>
        </p:txBody>
      </p:sp>
      <p:sp>
        <p:nvSpPr>
          <p:cNvPr id="8200" name="WordArt 6"/>
          <p:cNvSpPr>
            <a:spLocks noChangeArrowheads="1" noChangeShapeType="1" noTextEdit="1"/>
          </p:cNvSpPr>
          <p:nvPr/>
        </p:nvSpPr>
        <p:spPr bwMode="auto">
          <a:xfrm>
            <a:off x="5502087" y="2190896"/>
            <a:ext cx="382588" cy="287338"/>
          </a:xfrm>
          <a:prstGeom prst="rect">
            <a:avLst/>
          </a:prstGeom>
        </p:spPr>
        <p:txBody>
          <a:bodyPr wrap="none" fromWordArt="1">
            <a:prstTxWarp prst="textPlain">
              <a:avLst>
                <a:gd name="adj" fmla="val 50000"/>
              </a:avLst>
            </a:prstTxWarp>
          </a:bodyPr>
          <a:lstStyle/>
          <a:p>
            <a:pPr algn="ctr" rtl="1"/>
            <a:r>
              <a:rPr lang="fa-IR" sz="1600" kern="10" dirty="0">
                <a:ln w="9525">
                  <a:solidFill>
                    <a:srgbClr val="000000"/>
                  </a:solidFill>
                  <a:round/>
                  <a:headEnd/>
                  <a:tailEnd/>
                </a:ln>
                <a:solidFill>
                  <a:srgbClr val="000000"/>
                </a:solidFill>
                <a:latin typeface="_PDMS_Saleem_QuranFont" panose="02010000000000000000" pitchFamily="2" charset="-78"/>
                <a:cs typeface="_PDMS_Saleem_QuranFont" panose="02010000000000000000" pitchFamily="2" charset="-78"/>
              </a:rPr>
              <a:t>لثه</a:t>
            </a:r>
          </a:p>
        </p:txBody>
      </p:sp>
      <p:sp>
        <p:nvSpPr>
          <p:cNvPr id="8201" name="WordArt 7"/>
          <p:cNvSpPr>
            <a:spLocks noChangeArrowheads="1" noChangeShapeType="1" noTextEdit="1"/>
          </p:cNvSpPr>
          <p:nvPr/>
        </p:nvSpPr>
        <p:spPr bwMode="auto">
          <a:xfrm>
            <a:off x="5343525" y="2638577"/>
            <a:ext cx="668338" cy="360363"/>
          </a:xfrm>
          <a:prstGeom prst="rect">
            <a:avLst/>
          </a:prstGeom>
        </p:spPr>
        <p:txBody>
          <a:bodyPr wrap="none" fromWordArt="1">
            <a:prstTxWarp prst="textPlain">
              <a:avLst>
                <a:gd name="adj" fmla="val 50000"/>
              </a:avLst>
            </a:prstTxWarp>
          </a:bodyPr>
          <a:lstStyle/>
          <a:p>
            <a:pPr algn="ctr" rtl="1"/>
            <a:r>
              <a:rPr lang="fa-IR" sz="1600" kern="10" dirty="0">
                <a:ln w="9525">
                  <a:solidFill>
                    <a:srgbClr val="000000"/>
                  </a:solidFill>
                  <a:round/>
                  <a:headEnd/>
                  <a:tailEnd/>
                </a:ln>
                <a:solidFill>
                  <a:srgbClr val="000000"/>
                </a:solidFill>
                <a:latin typeface="_PDMS_Saleem_QuranFont" panose="02010000000000000000" pitchFamily="2" charset="-78"/>
                <a:cs typeface="_PDMS_Saleem_QuranFont" panose="02010000000000000000" pitchFamily="2" charset="-78"/>
              </a:rPr>
              <a:t>استخوان</a:t>
            </a:r>
          </a:p>
        </p:txBody>
      </p:sp>
      <p:sp>
        <p:nvSpPr>
          <p:cNvPr id="8202" name="WordArt 8"/>
          <p:cNvSpPr>
            <a:spLocks noChangeArrowheads="1" noChangeShapeType="1" noTextEdit="1"/>
          </p:cNvSpPr>
          <p:nvPr/>
        </p:nvSpPr>
        <p:spPr bwMode="auto">
          <a:xfrm>
            <a:off x="5242991" y="3056665"/>
            <a:ext cx="892175" cy="363537"/>
          </a:xfrm>
          <a:prstGeom prst="rect">
            <a:avLst/>
          </a:prstGeom>
        </p:spPr>
        <p:txBody>
          <a:bodyPr wrap="none" fromWordArt="1">
            <a:prstTxWarp prst="textPlain">
              <a:avLst>
                <a:gd name="adj" fmla="val 50000"/>
              </a:avLst>
            </a:prstTxWarp>
          </a:bodyPr>
          <a:lstStyle/>
          <a:p>
            <a:pPr algn="ctr" rtl="1"/>
            <a:r>
              <a:rPr lang="fa-IR" sz="1600" kern="10" dirty="0">
                <a:ln w="9525">
                  <a:solidFill>
                    <a:srgbClr val="000000"/>
                  </a:solidFill>
                  <a:round/>
                  <a:headEnd/>
                  <a:tailEnd/>
                </a:ln>
                <a:solidFill>
                  <a:srgbClr val="000000"/>
                </a:solidFill>
                <a:latin typeface="_PDMS_Saleem_QuranFont" panose="02010000000000000000" pitchFamily="2" charset="-78"/>
                <a:cs typeface="_PDMS_Saleem_QuranFont" panose="02010000000000000000" pitchFamily="2" charset="-78"/>
              </a:rPr>
              <a:t>کانال ریشه </a:t>
            </a:r>
          </a:p>
        </p:txBody>
      </p:sp>
      <p:sp>
        <p:nvSpPr>
          <p:cNvPr id="8203" name="Rectangle 9"/>
          <p:cNvSpPr>
            <a:spLocks noChangeArrowheads="1"/>
          </p:cNvSpPr>
          <p:nvPr/>
        </p:nvSpPr>
        <p:spPr bwMode="auto">
          <a:xfrm>
            <a:off x="0"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endParaRPr lang="en-US" dirty="0">
              <a:latin typeface="_PDMS_Saleem_QuranFont" panose="02010000000000000000" pitchFamily="2" charset="-78"/>
              <a:cs typeface="_PDMS_Saleem_QuranFont" panose="02010000000000000000" pitchFamily="2" charset="-78"/>
            </a:endParaRPr>
          </a:p>
        </p:txBody>
      </p:sp>
      <p:sp>
        <p:nvSpPr>
          <p:cNvPr id="8204" name="Rectangle 10"/>
          <p:cNvSpPr>
            <a:spLocks noChangeArrowheads="1"/>
          </p:cNvSpPr>
          <p:nvPr/>
        </p:nvSpPr>
        <p:spPr bwMode="auto">
          <a:xfrm>
            <a:off x="0" y="-2668"/>
            <a:ext cx="60785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en-US" sz="1400" dirty="0">
                <a:latin typeface="_PDMS_Saleem_QuranFont" panose="02010000000000000000" pitchFamily="2" charset="-78"/>
                <a:cs typeface="Times New Roman" panose="02020603050405020304" pitchFamily="18" charset="0"/>
              </a:rPr>
              <a:t>                        </a:t>
            </a:r>
            <a:endParaRPr lang="en-US" sz="1100" dirty="0">
              <a:latin typeface="_PDMS_Saleem_QuranFont" panose="02010000000000000000" pitchFamily="2" charset="-78"/>
              <a:cs typeface="_PDMS_Saleem_QuranFont" panose="02010000000000000000" pitchFamily="2" charset="-78"/>
            </a:endParaRPr>
          </a:p>
          <a:p>
            <a:pPr algn="l"/>
            <a:endParaRPr lang="en-US" dirty="0">
              <a:latin typeface="_PDMS_Saleem_QuranFont" panose="02010000000000000000" pitchFamily="2" charset="-78"/>
              <a:cs typeface="_PDMS_Saleem_QuranFont" panose="02010000000000000000" pitchFamily="2" charset="-78"/>
            </a:endParaRPr>
          </a:p>
        </p:txBody>
      </p:sp>
      <p:sp>
        <p:nvSpPr>
          <p:cNvPr id="8205" name="Rectangle 11"/>
          <p:cNvSpPr>
            <a:spLocks noChangeArrowheads="1"/>
          </p:cNvSpPr>
          <p:nvPr/>
        </p:nvSpPr>
        <p:spPr bwMode="auto">
          <a:xfrm>
            <a:off x="0" y="579438"/>
            <a:ext cx="18415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en-US" dirty="0">
                <a:latin typeface="_PDMS_Saleem_QuranFont" panose="02010000000000000000" pitchFamily="2" charset="-78"/>
                <a:cs typeface="_PDMS_Saleem_QuranFont" panose="02010000000000000000" pitchFamily="2" charset="-78"/>
              </a:rPr>
              <a:t/>
            </a:r>
            <a:br>
              <a:rPr lang="en-US" dirty="0">
                <a:latin typeface="_PDMS_Saleem_QuranFont" panose="02010000000000000000" pitchFamily="2" charset="-78"/>
                <a:cs typeface="_PDMS_Saleem_QuranFont" panose="02010000000000000000" pitchFamily="2" charset="-78"/>
              </a:rPr>
            </a:br>
            <a:endParaRPr lang="en-US" dirty="0">
              <a:latin typeface="_PDMS_Saleem_QuranFont" panose="02010000000000000000" pitchFamily="2" charset="-78"/>
              <a:cs typeface="_PDMS_Saleem_QuranFont" panose="02010000000000000000" pitchFamily="2" charset="-78"/>
            </a:endParaRPr>
          </a:p>
          <a:p>
            <a:pPr algn="l"/>
            <a:endParaRPr lang="en-US" dirty="0">
              <a:latin typeface="_PDMS_Saleem_QuranFont" panose="02010000000000000000" pitchFamily="2" charset="-78"/>
              <a:cs typeface="_PDMS_Saleem_QuranFont" panose="02010000000000000000" pitchFamily="2" charset="-78"/>
            </a:endParaRPr>
          </a:p>
        </p:txBody>
      </p:sp>
      <p:sp>
        <p:nvSpPr>
          <p:cNvPr id="8206" name="Rectangle 12"/>
          <p:cNvSpPr>
            <a:spLocks noChangeArrowheads="1"/>
          </p:cNvSpPr>
          <p:nvPr/>
        </p:nvSpPr>
        <p:spPr bwMode="auto">
          <a:xfrm>
            <a:off x="0" y="1549400"/>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p:transition spd="slow">
    <p:wip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6804" name="Rectangle 2"/>
          <p:cNvSpPr>
            <a:spLocks noGrp="1" noChangeArrowheads="1"/>
          </p:cNvSpPr>
          <p:nvPr>
            <p:ph type="title"/>
          </p:nvPr>
        </p:nvSpPr>
        <p:spPr/>
        <p:txBody>
          <a:bodyPr>
            <a:normAutofit/>
          </a:bodyPr>
          <a:lstStyle/>
          <a:p>
            <a:pPr algn="ctr" fontAlgn="base">
              <a:spcAft>
                <a:spcPct val="0"/>
              </a:spcAft>
            </a:pPr>
            <a:r>
              <a:rPr lang="fa-IR" sz="3200" b="1" dirty="0">
                <a:cs typeface="B Mitra" panose="00000400000000000000" pitchFamily="2" charset="-78"/>
              </a:rPr>
              <a:t>نقش مواد قندی در ایجاد پوسیدگی</a:t>
            </a:r>
            <a:endParaRPr lang="en-US" sz="3200" b="1" dirty="0">
              <a:cs typeface="B Mitra" panose="00000400000000000000" pitchFamily="2" charset="-78"/>
            </a:endParaRPr>
          </a:p>
        </p:txBody>
      </p:sp>
      <p:sp>
        <p:nvSpPr>
          <p:cNvPr id="76805" name="Rectangle 3"/>
          <p:cNvSpPr>
            <a:spLocks noGrp="1" noChangeArrowheads="1"/>
          </p:cNvSpPr>
          <p:nvPr>
            <p:ph idx="1"/>
          </p:nvPr>
        </p:nvSpPr>
        <p:spPr>
          <a:xfrm>
            <a:off x="321899" y="1511343"/>
            <a:ext cx="6923112" cy="4525963"/>
          </a:xfrm>
        </p:spPr>
        <p:txBody>
          <a:bodyPr>
            <a:normAutofit fontScale="92500" lnSpcReduction="10000"/>
          </a:bodyPr>
          <a:lstStyle/>
          <a:p>
            <a:pPr algn="just" eaLnBrk="1" hangingPunct="1">
              <a:buFontTx/>
              <a:buNone/>
            </a:pPr>
            <a:r>
              <a:rPr lang="fa-IR" sz="2400" dirty="0" smtClean="0">
                <a:cs typeface="B Nazanin" panose="00000400000000000000" pitchFamily="2" charset="-78"/>
              </a:rPr>
              <a:t>کودکانی که به طور مرتب از شیشه آب قند،آب میوه یا شیر شیرین شده استفاده می کنند. وقتی بزرگتر می شوند ، دندانهایشان دچار پوسیدگی  می گردد. به ویژه کودکانی که هنگام خواب هم شیشه به دهان دارند ، دندانهایشان بیشتر از بقیه کودکان پوسیده می شود.</a:t>
            </a:r>
          </a:p>
          <a:p>
            <a:pPr algn="just" eaLnBrk="1" hangingPunct="1">
              <a:buFontTx/>
              <a:buNone/>
            </a:pPr>
            <a:r>
              <a:rPr lang="fa-IR" sz="2400" dirty="0" smtClean="0">
                <a:cs typeface="B Nazanin" panose="00000400000000000000" pitchFamily="2" charset="-78"/>
              </a:rPr>
              <a:t>اگر سر پستانک را به مواد شیرین مثل عسل آغشته کنیم ، دندانهای کودک شدیدا دچار پوسیدگی می گردد.</a:t>
            </a:r>
          </a:p>
          <a:p>
            <a:pPr algn="just" eaLnBrk="1" hangingPunct="1">
              <a:buFontTx/>
              <a:buNone/>
            </a:pPr>
            <a:r>
              <a:rPr lang="fa-IR" sz="2400" dirty="0" smtClean="0">
                <a:cs typeface="B Nazanin" panose="00000400000000000000" pitchFamily="2" charset="-78"/>
              </a:rPr>
              <a:t>وقتی شربتهای دارویی یا تقویتی به کودک می دهیم ، به علت وجود مواد قندی در این داروها ، باید دهان و دندانهای کودک را تمیز کنیم.</a:t>
            </a:r>
          </a:p>
          <a:p>
            <a:pPr algn="just" eaLnBrk="1" hangingPunct="1">
              <a:buFontTx/>
              <a:buNone/>
            </a:pPr>
            <a:r>
              <a:rPr lang="fa-IR" sz="2400" dirty="0" smtClean="0">
                <a:cs typeface="B Nazanin" panose="00000400000000000000" pitchFamily="2" charset="-78"/>
              </a:rPr>
              <a:t>تا آنجا که ممکن است از دادن مواد و مایعات شیرین مثل آب قند و نبات داغ،آب میوه شیرین و ... به کودک بخصوص در شب خودداری کنیم .</a:t>
            </a:r>
          </a:p>
          <a:p>
            <a:pPr algn="just" eaLnBrk="1" hangingPunct="1">
              <a:buFontTx/>
              <a:buNone/>
            </a:pPr>
            <a:r>
              <a:rPr lang="fa-IR" sz="2400" dirty="0" smtClean="0">
                <a:cs typeface="B Nazanin" panose="00000400000000000000" pitchFamily="2" charset="-78"/>
              </a:rPr>
              <a:t>هنگام دادن قطره آهن ، برای جلوگیری از بد رنگ شدن دندانهای کودک ، باید قطره آهن را در قسمت عقب دهان بچکانیم و پس از دادن قطره آهن، دندانها را با آب تمیز کنیم.</a:t>
            </a:r>
            <a:endParaRPr lang="en-US" sz="2400" dirty="0" smtClean="0">
              <a:cs typeface="B Nazanin" panose="00000400000000000000" pitchFamily="2" charset="-78"/>
            </a:endParaRPr>
          </a:p>
        </p:txBody>
      </p:sp>
      <p:sp>
        <p:nvSpPr>
          <p:cNvPr id="7680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CC6BB75-97CD-4390-9DA1-7FB7FCD40244}" type="slidenum">
              <a:rPr lang="ar-SA">
                <a:latin typeface="_PDMS_Saleem_QuranFont" panose="02010000000000000000" pitchFamily="2" charset="-78"/>
                <a:cs typeface="_PDMS_Saleem_QuranFont" panose="02010000000000000000" pitchFamily="2" charset="-78"/>
              </a:rPr>
              <a:pPr eaLnBrk="1" hangingPunct="1"/>
              <a:t>50</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p:transition spd="slow">
    <p:cove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782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AB48913-8579-4DBA-B301-785C2C26E78B}" type="slidenum">
              <a:rPr lang="ar-SA">
                <a:latin typeface="_PDMS_Saleem_QuranFont" panose="02010000000000000000" pitchFamily="2" charset="-78"/>
                <a:cs typeface="_PDMS_Saleem_QuranFont" panose="02010000000000000000" pitchFamily="2" charset="-78"/>
              </a:rPr>
              <a:pPr eaLnBrk="1" hangingPunct="1"/>
              <a:t>51</a:t>
            </a:fld>
            <a:endParaRPr lang="en-US" dirty="0">
              <a:latin typeface="_PDMS_Saleem_QuranFont" panose="02010000000000000000" pitchFamily="2" charset="-78"/>
              <a:cs typeface="_PDMS_Saleem_QuranFont" panose="02010000000000000000" pitchFamily="2" charset="-78"/>
            </a:endParaRPr>
          </a:p>
        </p:txBody>
      </p:sp>
      <p:sp>
        <p:nvSpPr>
          <p:cNvPr id="77828" name="AutoShape 2" descr="1-1"/>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dirty="0">
              <a:latin typeface="_PDMS_Saleem_QuranFont" panose="02010000000000000000" pitchFamily="2" charset="-78"/>
              <a:cs typeface="_PDMS_Saleem_QuranFont" panose="02010000000000000000" pitchFamily="2" charset="-78"/>
            </a:endParaRPr>
          </a:p>
        </p:txBody>
      </p:sp>
      <p:sp>
        <p:nvSpPr>
          <p:cNvPr id="77829" name="AutoShape 3" descr="1-1"/>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dirty="0">
              <a:latin typeface="_PDMS_Saleem_QuranFont" panose="02010000000000000000" pitchFamily="2" charset="-78"/>
              <a:cs typeface="_PDMS_Saleem_QuranFont" panose="02010000000000000000" pitchFamily="2" charset="-78"/>
            </a:endParaRPr>
          </a:p>
        </p:txBody>
      </p:sp>
      <p:sp>
        <p:nvSpPr>
          <p:cNvPr id="77830" name="AutoShape 4" descr="1-1"/>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dirty="0">
              <a:latin typeface="_PDMS_Saleem_QuranFont" panose="02010000000000000000" pitchFamily="2" charset="-78"/>
              <a:cs typeface="_PDMS_Saleem_QuranFont" panose="02010000000000000000" pitchFamily="2" charset="-78"/>
            </a:endParaRPr>
          </a:p>
        </p:txBody>
      </p:sp>
      <p:sp>
        <p:nvSpPr>
          <p:cNvPr id="77831" name="AutoShape 5" descr="1-1"/>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dirty="0">
              <a:latin typeface="_PDMS_Saleem_QuranFont" panose="02010000000000000000" pitchFamily="2" charset="-78"/>
              <a:cs typeface="_PDMS_Saleem_QuranFont" panose="02010000000000000000" pitchFamily="2" charset="-78"/>
            </a:endParaRPr>
          </a:p>
        </p:txBody>
      </p:sp>
      <p:pic>
        <p:nvPicPr>
          <p:cNvPr id="2" name="Picture 1"/>
          <p:cNvPicPr>
            <a:picLocks noChangeAspect="1"/>
          </p:cNvPicPr>
          <p:nvPr/>
        </p:nvPicPr>
        <p:blipFill>
          <a:blip r:embed="rId2"/>
          <a:stretch>
            <a:fillRect/>
          </a:stretch>
        </p:blipFill>
        <p:spPr>
          <a:xfrm>
            <a:off x="960913" y="836712"/>
            <a:ext cx="5538192" cy="4657700"/>
          </a:xfrm>
          <a:prstGeom prst="rect">
            <a:avLst/>
          </a:prstGeom>
        </p:spPr>
      </p:pic>
    </p:spTree>
  </p:cSld>
  <p:clrMapOvr>
    <a:masterClrMapping/>
  </p:clrMapOvr>
  <p:transition spd="slow">
    <p:randomBar dir="vert"/>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8851"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A03642A-32AD-44AA-A4E6-574B6DBE0A29}" type="slidenum">
              <a:rPr lang="ar-SA">
                <a:latin typeface="_PDMS_Saleem_QuranFont" panose="02010000000000000000" pitchFamily="2" charset="-78"/>
                <a:cs typeface="_PDMS_Saleem_QuranFont" panose="02010000000000000000" pitchFamily="2" charset="-78"/>
              </a:rPr>
              <a:pPr eaLnBrk="1" hangingPunct="1"/>
              <a:t>52</a:t>
            </a:fld>
            <a:endParaRPr lang="en-US" dirty="0">
              <a:latin typeface="_PDMS_Saleem_QuranFont" panose="02010000000000000000" pitchFamily="2" charset="-78"/>
              <a:cs typeface="_PDMS_Saleem_QuranFont" panose="02010000000000000000" pitchFamily="2" charset="-78"/>
            </a:endParaRPr>
          </a:p>
        </p:txBody>
      </p:sp>
      <p:sp>
        <p:nvSpPr>
          <p:cNvPr id="78852" name="Rectangle 2"/>
          <p:cNvSpPr>
            <a:spLocks noChangeArrowheads="1"/>
          </p:cNvSpPr>
          <p:nvPr/>
        </p:nvSpPr>
        <p:spPr bwMode="auto">
          <a:xfrm>
            <a:off x="323528" y="2793003"/>
            <a:ext cx="6840760"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rtl="1" eaLnBrk="1" hangingPunct="1"/>
            <a:endParaRPr lang="fa-IR" dirty="0">
              <a:latin typeface="_PDMS_Saleem_QuranFont" panose="02010000000000000000" pitchFamily="2" charset="-78"/>
              <a:cs typeface="_PDMS_Saleem_QuranFont" panose="02010000000000000000" pitchFamily="2" charset="-78"/>
            </a:endParaRPr>
          </a:p>
          <a:p>
            <a:pPr rtl="1" eaLnBrk="1" hangingPunct="1"/>
            <a:r>
              <a:rPr lang="ar-SA" sz="2400" dirty="0">
                <a:latin typeface="_PDMS_Saleem_QuranFont" panose="02010000000000000000" pitchFamily="2" charset="-78"/>
                <a:cs typeface="B Nazanin" panose="00000400000000000000" pitchFamily="2" charset="-78"/>
              </a:rPr>
              <a:t>از حدود </a:t>
            </a:r>
            <a:r>
              <a:rPr lang="fa-IR" sz="2400" dirty="0" smtClean="0">
                <a:latin typeface="_PDMS_Saleem_QuranFont" panose="02010000000000000000" pitchFamily="2" charset="-78"/>
                <a:cs typeface="B Nazanin" panose="00000400000000000000" pitchFamily="2" charset="-78"/>
              </a:rPr>
              <a:t>3</a:t>
            </a:r>
            <a:r>
              <a:rPr lang="ar-SA" sz="2400" dirty="0" smtClean="0">
                <a:latin typeface="_PDMS_Saleem_QuranFont" panose="02010000000000000000" pitchFamily="2" charset="-78"/>
                <a:cs typeface="B Nazanin" panose="00000400000000000000" pitchFamily="2" charset="-78"/>
              </a:rPr>
              <a:t> </a:t>
            </a:r>
            <a:r>
              <a:rPr lang="ar-SA" sz="2400" dirty="0">
                <a:latin typeface="_PDMS_Saleem_QuranFont" panose="02010000000000000000" pitchFamily="2" charset="-78"/>
                <a:cs typeface="B Nazanin" panose="00000400000000000000" pitchFamily="2" charset="-78"/>
              </a:rPr>
              <a:t>سالگی یک مسواک مخصوص کودک برای فرزندتان تهیه کنید و به اندازه «یک نخود» روی آن خمیردندان بگذارید.</a:t>
            </a:r>
            <a:endParaRPr lang="fa-IR" sz="2400" dirty="0">
              <a:latin typeface="_PDMS_Saleem_QuranFont" panose="02010000000000000000" pitchFamily="2" charset="-78"/>
              <a:cs typeface="B Nazanin" panose="00000400000000000000" pitchFamily="2" charset="-78"/>
            </a:endParaRPr>
          </a:p>
          <a:p>
            <a:pPr rtl="1" eaLnBrk="1" hangingPunct="1"/>
            <a:endParaRPr lang="fa-IR" sz="2400" dirty="0">
              <a:latin typeface="_PDMS_Saleem_QuranFont" panose="02010000000000000000" pitchFamily="2" charset="-78"/>
              <a:cs typeface="B Nazanin" panose="00000400000000000000" pitchFamily="2" charset="-78"/>
            </a:endParaRPr>
          </a:p>
          <a:p>
            <a:pPr rtl="1" eaLnBrk="1" hangingPunct="1"/>
            <a:endParaRPr lang="fa-IR" sz="2400" dirty="0">
              <a:latin typeface="_PDMS_Saleem_QuranFont" panose="02010000000000000000" pitchFamily="2" charset="-78"/>
              <a:cs typeface="B Nazanin" panose="00000400000000000000" pitchFamily="2" charset="-78"/>
            </a:endParaRPr>
          </a:p>
          <a:p>
            <a:pPr rtl="1" eaLnBrk="1" hangingPunct="1"/>
            <a:r>
              <a:rPr lang="ar-SA" sz="2400" dirty="0">
                <a:latin typeface="_PDMS_Saleem_QuranFont" panose="02010000000000000000" pitchFamily="2" charset="-78"/>
                <a:cs typeface="B Nazanin" panose="00000400000000000000" pitchFamily="2" charset="-78"/>
              </a:rPr>
              <a:t>فرزندتان می‌تواند خودش مسواک زدن را تمرین کند ولی وظیفه اصلی را در مسواک زدن دندان‌هایش شما بر عهده دارید.  </a:t>
            </a:r>
          </a:p>
        </p:txBody>
      </p:sp>
      <p:pic>
        <p:nvPicPr>
          <p:cNvPr id="4" name="Picture 3"/>
          <p:cNvPicPr>
            <a:picLocks noChangeAspect="1"/>
          </p:cNvPicPr>
          <p:nvPr/>
        </p:nvPicPr>
        <p:blipFill>
          <a:blip r:embed="rId2"/>
          <a:stretch>
            <a:fillRect/>
          </a:stretch>
        </p:blipFill>
        <p:spPr>
          <a:xfrm rot="225650">
            <a:off x="184130" y="208828"/>
            <a:ext cx="2891007" cy="2431379"/>
          </a:xfrm>
          <a:prstGeom prst="rect">
            <a:avLst/>
          </a:prstGeom>
        </p:spPr>
      </p:pic>
    </p:spTree>
  </p:cSld>
  <p:clrMapOvr>
    <a:masterClrMapping/>
  </p:clrMapOvr>
  <p:transition spd="med">
    <p:pull/>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PhAnim="0">
  <p:cSld>
    <p:bg>
      <p:bgRef idx="1001">
        <a:schemeClr val="bg1"/>
      </p:bgRef>
    </p:bg>
    <p:spTree>
      <p:nvGrpSpPr>
        <p:cNvPr id="1" name=""/>
        <p:cNvGrpSpPr/>
        <p:nvPr/>
      </p:nvGrpSpPr>
      <p:grpSpPr>
        <a:xfrm>
          <a:off x="0" y="0"/>
          <a:ext cx="0" cy="0"/>
          <a:chOff x="0" y="0"/>
          <a:chExt cx="0" cy="0"/>
        </a:xfrm>
      </p:grpSpPr>
      <p:sp>
        <p:nvSpPr>
          <p:cNvPr id="79876" name="Rectangle 2"/>
          <p:cNvSpPr>
            <a:spLocks noGrp="1" noChangeArrowheads="1"/>
          </p:cNvSpPr>
          <p:nvPr>
            <p:ph type="title"/>
          </p:nvPr>
        </p:nvSpPr>
        <p:spPr>
          <a:xfrm>
            <a:off x="609600" y="188640"/>
            <a:ext cx="6347713" cy="1320800"/>
          </a:xfrm>
        </p:spPr>
        <p:txBody>
          <a:bodyPr>
            <a:normAutofit/>
          </a:bodyPr>
          <a:lstStyle/>
          <a:p>
            <a:pPr algn="ctr" eaLnBrk="1" hangingPunct="1"/>
            <a:r>
              <a:rPr lang="fa-IR" sz="3200" b="1" dirty="0" smtClean="0">
                <a:solidFill>
                  <a:schemeClr val="accent1"/>
                </a:solidFill>
                <a:cs typeface="B Homa" panose="00000400000000000000" pitchFamily="2" charset="-78"/>
              </a:rPr>
              <a:t>مراقبت از دندانها تا سن5سالگی</a:t>
            </a:r>
            <a:r>
              <a:rPr lang="fa-IR" dirty="0" smtClean="0">
                <a:solidFill>
                  <a:schemeClr val="accent1"/>
                </a:solidFill>
                <a:cs typeface="B Homa" panose="00000400000000000000" pitchFamily="2" charset="-78"/>
              </a:rPr>
              <a:t> </a:t>
            </a:r>
            <a:endParaRPr lang="en-US" dirty="0" smtClean="0">
              <a:solidFill>
                <a:schemeClr val="accent1"/>
              </a:solidFill>
              <a:cs typeface="B Homa" panose="00000400000000000000" pitchFamily="2" charset="-78"/>
            </a:endParaRPr>
          </a:p>
        </p:txBody>
      </p:sp>
      <p:sp>
        <p:nvSpPr>
          <p:cNvPr id="79877" name="Rectangle 3"/>
          <p:cNvSpPr>
            <a:spLocks noGrp="1" noChangeArrowheads="1"/>
          </p:cNvSpPr>
          <p:nvPr>
            <p:ph idx="1"/>
          </p:nvPr>
        </p:nvSpPr>
        <p:spPr>
          <a:xfrm>
            <a:off x="353281" y="1268760"/>
            <a:ext cx="6347714" cy="3880773"/>
          </a:xfrm>
        </p:spPr>
        <p:txBody>
          <a:bodyPr>
            <a:noAutofit/>
          </a:bodyPr>
          <a:lstStyle/>
          <a:p>
            <a:pPr algn="just" eaLnBrk="1" hangingPunct="1">
              <a:lnSpc>
                <a:spcPct val="90000"/>
              </a:lnSpc>
              <a:buFontTx/>
              <a:buNone/>
            </a:pPr>
            <a:r>
              <a:rPr lang="fa-IR" sz="2400" dirty="0" smtClean="0">
                <a:solidFill>
                  <a:srgbClr val="C00000"/>
                </a:solidFill>
                <a:cs typeface="B Homa" panose="00000400000000000000" pitchFamily="2" charset="-78"/>
              </a:rPr>
              <a:t>مسواک کردن دندانهای کودک بطور جدی را می توانیم از دو یا سه سالگی شروع کنیم .برای این کار باید مسواک مناسب و کوچکی برای او انتخاب کنیم </a:t>
            </a:r>
          </a:p>
          <a:p>
            <a:pPr algn="just" eaLnBrk="1" hangingPunct="1">
              <a:lnSpc>
                <a:spcPct val="90000"/>
              </a:lnSpc>
              <a:buFontTx/>
              <a:buNone/>
            </a:pPr>
            <a:endParaRPr lang="fa-IR" sz="2400" dirty="0" smtClean="0">
              <a:solidFill>
                <a:srgbClr val="C00000"/>
              </a:solidFill>
              <a:cs typeface="B Homa" panose="00000400000000000000" pitchFamily="2" charset="-78"/>
            </a:endParaRPr>
          </a:p>
          <a:p>
            <a:pPr algn="just" eaLnBrk="1" hangingPunct="1">
              <a:lnSpc>
                <a:spcPct val="90000"/>
              </a:lnSpc>
              <a:buFontTx/>
              <a:buNone/>
            </a:pPr>
            <a:r>
              <a:rPr lang="fa-IR" sz="2400" dirty="0" smtClean="0">
                <a:solidFill>
                  <a:srgbClr val="C00000"/>
                </a:solidFill>
                <a:cs typeface="B Homa" panose="00000400000000000000" pitchFamily="2" charset="-78"/>
              </a:rPr>
              <a:t>وقتی والدین در حضور فرزندشان مسواک بزنند،کودکان بهتر آموزش دیده و تمایل بیشتری به مسواک کردن دندانها پیدا می کنند</a:t>
            </a:r>
          </a:p>
          <a:p>
            <a:pPr algn="just" eaLnBrk="1" hangingPunct="1">
              <a:lnSpc>
                <a:spcPct val="90000"/>
              </a:lnSpc>
              <a:buFontTx/>
              <a:buNone/>
            </a:pPr>
            <a:endParaRPr lang="fa-IR" sz="2400" dirty="0" smtClean="0">
              <a:solidFill>
                <a:srgbClr val="C00000"/>
              </a:solidFill>
              <a:cs typeface="B Homa" panose="00000400000000000000" pitchFamily="2" charset="-78"/>
            </a:endParaRPr>
          </a:p>
          <a:p>
            <a:pPr algn="just" eaLnBrk="1" hangingPunct="1">
              <a:lnSpc>
                <a:spcPct val="90000"/>
              </a:lnSpc>
              <a:buFontTx/>
              <a:buNone/>
            </a:pPr>
            <a:r>
              <a:rPr lang="fa-IR" sz="2400" dirty="0" smtClean="0">
                <a:solidFill>
                  <a:srgbClr val="C00000"/>
                </a:solidFill>
                <a:cs typeface="B Homa" panose="00000400000000000000" pitchFamily="2" charset="-78"/>
              </a:rPr>
              <a:t>روش صحیح تمیز کردن دندانها در این گروه سنی این است که مسواک را بطور افقی روی سطح بیرونی ،داخلی و سطح جونده دندانها بکشیم</a:t>
            </a:r>
            <a:endParaRPr lang="en-US" sz="2400" dirty="0" smtClean="0">
              <a:solidFill>
                <a:srgbClr val="C00000"/>
              </a:solidFill>
              <a:cs typeface="B Homa" panose="00000400000000000000" pitchFamily="2" charset="-78"/>
            </a:endParaRPr>
          </a:p>
        </p:txBody>
      </p:sp>
      <p:sp>
        <p:nvSpPr>
          <p:cNvPr id="7987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F28A139-D542-4AE6-9601-AEC3C91E72CB}" type="slidenum">
              <a:rPr lang="ar-SA">
                <a:latin typeface="_PDMS_Saleem_QuranFont" panose="02010000000000000000" pitchFamily="2" charset="-78"/>
                <a:cs typeface="_PDMS_Saleem_QuranFont" panose="02010000000000000000" pitchFamily="2" charset="-78"/>
              </a:rPr>
              <a:pPr eaLnBrk="1" hangingPunct="1"/>
              <a:t>53</a:t>
            </a:fld>
            <a:endParaRPr lang="en-US" dirty="0">
              <a:latin typeface="_PDMS_Saleem_QuranFont" panose="02010000000000000000" pitchFamily="2" charset="-78"/>
              <a:cs typeface="_PDMS_Saleem_QuranFont" panose="02010000000000000000" pitchFamily="2" charset="-78"/>
            </a:endParaRP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0899"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ED1606D-F9E1-4553-824F-56BE6D265482}" type="slidenum">
              <a:rPr lang="ar-SA">
                <a:latin typeface="_PDMS_Saleem_QuranFont" panose="02010000000000000000" pitchFamily="2" charset="-78"/>
                <a:cs typeface="_PDMS_Saleem_QuranFont" panose="02010000000000000000" pitchFamily="2" charset="-78"/>
              </a:rPr>
              <a:pPr eaLnBrk="1" hangingPunct="1"/>
              <a:t>54</a:t>
            </a:fld>
            <a:endParaRPr lang="en-US" dirty="0">
              <a:latin typeface="_PDMS_Saleem_QuranFont" panose="02010000000000000000" pitchFamily="2" charset="-78"/>
              <a:cs typeface="_PDMS_Saleem_QuranFont" panose="02010000000000000000" pitchFamily="2" charset="-78"/>
            </a:endParaRPr>
          </a:p>
        </p:txBody>
      </p:sp>
      <p:sp>
        <p:nvSpPr>
          <p:cNvPr id="80900" name="Rectangle 2"/>
          <p:cNvSpPr>
            <a:spLocks noChangeArrowheads="1"/>
          </p:cNvSpPr>
          <p:nvPr/>
        </p:nvSpPr>
        <p:spPr bwMode="auto">
          <a:xfrm>
            <a:off x="250825" y="1320551"/>
            <a:ext cx="7201495"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hangingPunct="1"/>
            <a:r>
              <a:rPr lang="ar-SA" sz="2400" b="1" dirty="0" smtClean="0">
                <a:latin typeface="_PDMS_Saleem_QuranFont" panose="02010000000000000000" pitchFamily="2" charset="-78"/>
                <a:cs typeface="B Kamran" panose="00000400000000000000" pitchFamily="2" charset="-78"/>
              </a:rPr>
              <a:t>فراموش </a:t>
            </a:r>
            <a:r>
              <a:rPr lang="ar-SA" sz="2400" b="1" dirty="0">
                <a:latin typeface="_PDMS_Saleem_QuranFont" panose="02010000000000000000" pitchFamily="2" charset="-78"/>
                <a:cs typeface="B Kamran" panose="00000400000000000000" pitchFamily="2" charset="-78"/>
              </a:rPr>
              <a:t>نکنید در این سنین نیز مسؤولیت اصلی مسواک زدن </a:t>
            </a:r>
            <a:r>
              <a:rPr lang="fa-IR" sz="2400" b="1" dirty="0">
                <a:latin typeface="_PDMS_Saleem_QuranFont" panose="02010000000000000000" pitchFamily="2" charset="-78"/>
                <a:cs typeface="B Kamran" panose="00000400000000000000" pitchFamily="2" charset="-78"/>
              </a:rPr>
              <a:t>دندانهای</a:t>
            </a:r>
            <a:r>
              <a:rPr lang="ar-SA" sz="2400" b="1" dirty="0">
                <a:latin typeface="_PDMS_Saleem_QuranFont" panose="02010000000000000000" pitchFamily="2" charset="-78"/>
                <a:cs typeface="B Kamran" panose="00000400000000000000" pitchFamily="2" charset="-78"/>
              </a:rPr>
              <a:t> کودک با </a:t>
            </a:r>
            <a:r>
              <a:rPr lang="fa-IR" sz="2400" b="1" dirty="0">
                <a:latin typeface="_PDMS_Saleem_QuranFont" panose="02010000000000000000" pitchFamily="2" charset="-78"/>
                <a:cs typeface="B Kamran" panose="00000400000000000000" pitchFamily="2" charset="-78"/>
              </a:rPr>
              <a:t>والدین</a:t>
            </a:r>
            <a:r>
              <a:rPr lang="ar-SA" sz="2400" b="1" dirty="0">
                <a:latin typeface="_PDMS_Saleem_QuranFont" panose="02010000000000000000" pitchFamily="2" charset="-78"/>
                <a:cs typeface="B Kamran" panose="00000400000000000000" pitchFamily="2" charset="-78"/>
              </a:rPr>
              <a:t> است. البته بهتر است به کودک اجازه دهید خودش نیز مسواک زدن را به تنهایی تمرین کند.</a:t>
            </a:r>
            <a:br>
              <a:rPr lang="ar-SA" sz="2400" b="1" dirty="0">
                <a:latin typeface="_PDMS_Saleem_QuranFont" panose="02010000000000000000" pitchFamily="2" charset="-78"/>
                <a:cs typeface="B Kamran" panose="00000400000000000000" pitchFamily="2" charset="-78"/>
              </a:rPr>
            </a:br>
            <a:endParaRPr lang="fa-IR" sz="2400" b="1" dirty="0">
              <a:latin typeface="_PDMS_Saleem_QuranFont" panose="02010000000000000000" pitchFamily="2" charset="-78"/>
              <a:cs typeface="B Kamran" panose="00000400000000000000" pitchFamily="2" charset="-78"/>
            </a:endParaRPr>
          </a:p>
          <a:p>
            <a:pPr algn="just" rtl="1" eaLnBrk="1" hangingPunct="1"/>
            <a:r>
              <a:rPr lang="ar-SA" sz="2400" b="1" dirty="0">
                <a:latin typeface="_PDMS_Saleem_QuranFont" panose="02010000000000000000" pitchFamily="2" charset="-78"/>
                <a:cs typeface="B Kamran" panose="00000400000000000000" pitchFamily="2" charset="-78"/>
              </a:rPr>
              <a:t>اگر بین دندان‌های شیری کودکتان فاصله وجود ندارد و کاملاً به هم </a:t>
            </a:r>
            <a:r>
              <a:rPr lang="fa-IR" sz="2400" b="1" dirty="0">
                <a:latin typeface="_PDMS_Saleem_QuranFont" panose="02010000000000000000" pitchFamily="2" charset="-78"/>
                <a:cs typeface="B Kamran" panose="00000400000000000000" pitchFamily="2" charset="-78"/>
              </a:rPr>
              <a:t> </a:t>
            </a:r>
            <a:r>
              <a:rPr lang="ar-SA" sz="2400" b="1" dirty="0">
                <a:latin typeface="_PDMS_Saleem_QuranFont" panose="02010000000000000000" pitchFamily="2" charset="-78"/>
                <a:cs typeface="B Kamran" panose="00000400000000000000" pitchFamily="2" charset="-78"/>
              </a:rPr>
              <a:t>چسبیده‌اند، باید بین دندان‌هایش را نخ دندان بکشید</a:t>
            </a:r>
            <a:r>
              <a:rPr lang="fa-IR" sz="2400" b="1" dirty="0">
                <a:latin typeface="_PDMS_Saleem_QuranFont" panose="02010000000000000000" pitchFamily="2" charset="-78"/>
                <a:cs typeface="B Kamran" panose="00000400000000000000" pitchFamily="2" charset="-78"/>
              </a:rPr>
              <a:t>.</a:t>
            </a:r>
          </a:p>
          <a:p>
            <a:pPr algn="just" rtl="1" eaLnBrk="1" hangingPunct="1"/>
            <a:endParaRPr lang="fa-IR" sz="2400" b="1" dirty="0">
              <a:latin typeface="_PDMS_Saleem_QuranFont" panose="02010000000000000000" pitchFamily="2" charset="-78"/>
              <a:cs typeface="B Kamran" panose="00000400000000000000" pitchFamily="2" charset="-78"/>
            </a:endParaRPr>
          </a:p>
          <a:p>
            <a:pPr algn="just" rtl="1" eaLnBrk="1" hangingPunct="1"/>
            <a:r>
              <a:rPr lang="ar-SA" sz="2400" b="1" dirty="0">
                <a:latin typeface="_PDMS_Saleem_QuranFont" panose="02010000000000000000" pitchFamily="2" charset="-78"/>
                <a:cs typeface="B Kamran" panose="00000400000000000000" pitchFamily="2" charset="-78"/>
              </a:rPr>
              <a:t>اگر پوسیدگی‌های زیادی در دندان‌هایش وجود دارد زیر نظردندان‌پزشک از </a:t>
            </a:r>
            <a:r>
              <a:rPr lang="ar-SA" sz="2400" b="1" dirty="0" smtClean="0">
                <a:latin typeface="_PDMS_Saleem_QuranFont" panose="02010000000000000000" pitchFamily="2" charset="-78"/>
                <a:cs typeface="B Kamran" panose="00000400000000000000" pitchFamily="2" charset="-78"/>
              </a:rPr>
              <a:t>ژل</a:t>
            </a:r>
            <a:r>
              <a:rPr lang="fa-IR" sz="2400" b="1" dirty="0" smtClean="0">
                <a:latin typeface="_PDMS_Saleem_QuranFont" panose="02010000000000000000" pitchFamily="2" charset="-78"/>
                <a:cs typeface="B Kamran" panose="00000400000000000000" pitchFamily="2" charset="-78"/>
              </a:rPr>
              <a:t> یا وارنیش</a:t>
            </a:r>
            <a:r>
              <a:rPr lang="ar-SA" sz="2400" b="1" dirty="0" smtClean="0">
                <a:latin typeface="_PDMS_Saleem_QuranFont" panose="02010000000000000000" pitchFamily="2" charset="-78"/>
                <a:cs typeface="B Kamran" panose="00000400000000000000" pitchFamily="2" charset="-78"/>
              </a:rPr>
              <a:t>‌ </a:t>
            </a:r>
            <a:r>
              <a:rPr lang="ar-SA" sz="2400" b="1" dirty="0">
                <a:latin typeface="_PDMS_Saleem_QuranFont" panose="02010000000000000000" pitchFamily="2" charset="-78"/>
                <a:cs typeface="B Kamran" panose="00000400000000000000" pitchFamily="2" charset="-78"/>
              </a:rPr>
              <a:t>فلوراید استفاده کنید. </a:t>
            </a:r>
            <a:r>
              <a:rPr lang="fa-IR" sz="2400" b="1" dirty="0" smtClean="0">
                <a:latin typeface="_PDMS_Saleem_QuranFont" panose="02010000000000000000" pitchFamily="2" charset="-78"/>
                <a:cs typeface="B Kamran" panose="00000400000000000000" pitchFamily="2" charset="-78"/>
              </a:rPr>
              <a:t>ژل یا وارنیش</a:t>
            </a:r>
            <a:r>
              <a:rPr lang="ar-SA" sz="2400" b="1" dirty="0" smtClean="0">
                <a:latin typeface="_PDMS_Saleem_QuranFont" panose="02010000000000000000" pitchFamily="2" charset="-78"/>
                <a:cs typeface="B Kamran" panose="00000400000000000000" pitchFamily="2" charset="-78"/>
              </a:rPr>
              <a:t> </a:t>
            </a:r>
            <a:r>
              <a:rPr lang="ar-SA" sz="2400" b="1" dirty="0">
                <a:latin typeface="_PDMS_Saleem_QuranFont" panose="02010000000000000000" pitchFamily="2" charset="-78"/>
                <a:cs typeface="B Kamran" panose="00000400000000000000" pitchFamily="2" charset="-78"/>
              </a:rPr>
              <a:t>فلوراید</a:t>
            </a:r>
            <a:r>
              <a:rPr lang="fa-IR" sz="2400" b="1" dirty="0">
                <a:latin typeface="_PDMS_Saleem_QuranFont" panose="02010000000000000000" pitchFamily="2" charset="-78"/>
                <a:cs typeface="B Kamran" panose="00000400000000000000" pitchFamily="2" charset="-78"/>
              </a:rPr>
              <a:t> باعث مقاوم شدن دندانها در برابر پوسیدگی میگردد.</a:t>
            </a:r>
          </a:p>
          <a:p>
            <a:pPr algn="just" rtl="1" eaLnBrk="1" hangingPunct="1"/>
            <a:r>
              <a:rPr lang="fa-IR" sz="2400" b="1" dirty="0">
                <a:latin typeface="_PDMS_Saleem_QuranFont" panose="02010000000000000000" pitchFamily="2" charset="-78"/>
                <a:cs typeface="B Kamran" panose="00000400000000000000" pitchFamily="2" charset="-78"/>
              </a:rPr>
              <a:t>برای پیشگیری از </a:t>
            </a:r>
            <a:r>
              <a:rPr lang="fa-IR" sz="2400" b="1" dirty="0" smtClean="0">
                <a:latin typeface="_PDMS_Saleem_QuranFont" panose="02010000000000000000" pitchFamily="2" charset="-78"/>
                <a:cs typeface="B Kamran" panose="00000400000000000000" pitchFamily="2" charset="-78"/>
              </a:rPr>
              <a:t>پوسیدگی ، </a:t>
            </a:r>
            <a:r>
              <a:rPr lang="fa-IR" sz="2400" b="1" dirty="0">
                <a:latin typeface="_PDMS_Saleem_QuranFont" panose="02010000000000000000" pitchFamily="2" charset="-78"/>
                <a:cs typeface="B Kamran" panose="00000400000000000000" pitchFamily="2" charset="-78"/>
              </a:rPr>
              <a:t>دندانها را فیشورسیلانت کنید.</a:t>
            </a:r>
            <a:r>
              <a:rPr lang="ar-SA" sz="2400" b="1" dirty="0">
                <a:latin typeface="_PDMS_Saleem_QuranFont" panose="02010000000000000000" pitchFamily="2" charset="-78"/>
                <a:cs typeface="B Kamran" panose="00000400000000000000" pitchFamily="2" charset="-78"/>
              </a:rPr>
              <a:t> </a:t>
            </a:r>
          </a:p>
        </p:txBody>
      </p:sp>
      <p:sp>
        <p:nvSpPr>
          <p:cNvPr id="2" name="Rectangle 1"/>
          <p:cNvSpPr/>
          <p:nvPr/>
        </p:nvSpPr>
        <p:spPr>
          <a:xfrm>
            <a:off x="1565572" y="398096"/>
            <a:ext cx="4572000" cy="1046440"/>
          </a:xfrm>
          <a:prstGeom prst="rect">
            <a:avLst/>
          </a:prstGeom>
        </p:spPr>
        <p:txBody>
          <a:bodyPr>
            <a:spAutoFit/>
          </a:bodyPr>
          <a:lstStyle/>
          <a:p>
            <a:pPr algn="ctr"/>
            <a:r>
              <a:rPr lang="ar-SA" sz="4400" b="1" dirty="0">
                <a:solidFill>
                  <a:schemeClr val="accent1"/>
                </a:solidFill>
                <a:latin typeface="_PDMS_Saleem_QuranFont" panose="02010000000000000000" pitchFamily="2" charset="-78"/>
                <a:cs typeface="B Kamran" panose="00000400000000000000" pitchFamily="2" charset="-78"/>
              </a:rPr>
              <a:t>3 تا 6 سالگی</a:t>
            </a:r>
            <a:r>
              <a:rPr lang="ar-SA" sz="2800" dirty="0">
                <a:solidFill>
                  <a:schemeClr val="accent1"/>
                </a:solidFill>
                <a:latin typeface="_PDMS_Saleem_QuranFont" panose="02010000000000000000" pitchFamily="2" charset="-78"/>
                <a:cs typeface="B Titr" panose="00000700000000000000" pitchFamily="2" charset="-78"/>
              </a:rPr>
              <a:t/>
            </a:r>
            <a:br>
              <a:rPr lang="ar-SA" sz="2800" dirty="0">
                <a:solidFill>
                  <a:schemeClr val="accent1"/>
                </a:solidFill>
                <a:latin typeface="_PDMS_Saleem_QuranFont" panose="02010000000000000000" pitchFamily="2" charset="-78"/>
                <a:cs typeface="B Titr" panose="00000700000000000000" pitchFamily="2" charset="-78"/>
              </a:rPr>
            </a:br>
            <a:endParaRPr lang="fa-IR" dirty="0">
              <a:solidFill>
                <a:schemeClr val="accent1"/>
              </a:solidFill>
              <a:cs typeface="B Titr" panose="000007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23"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0B93E0D-959F-4ECF-98A8-0F81F6F860C4}" type="slidenum">
              <a:rPr lang="ar-SA">
                <a:latin typeface="_PDMS_Saleem_QuranFont" panose="02010000000000000000" pitchFamily="2" charset="-78"/>
                <a:cs typeface="_PDMS_Saleem_QuranFont" panose="02010000000000000000" pitchFamily="2" charset="-78"/>
              </a:rPr>
              <a:pPr eaLnBrk="1" hangingPunct="1"/>
              <a:t>55</a:t>
            </a:fld>
            <a:endParaRPr lang="en-US" dirty="0">
              <a:latin typeface="_PDMS_Saleem_QuranFont" panose="02010000000000000000" pitchFamily="2" charset="-78"/>
              <a:cs typeface="_PDMS_Saleem_QuranFont" panose="02010000000000000000" pitchFamily="2" charset="-78"/>
            </a:endParaRPr>
          </a:p>
        </p:txBody>
      </p:sp>
      <p:sp>
        <p:nvSpPr>
          <p:cNvPr id="81924" name="Rectangle 2"/>
          <p:cNvSpPr>
            <a:spLocks noChangeArrowheads="1"/>
          </p:cNvSpPr>
          <p:nvPr/>
        </p:nvSpPr>
        <p:spPr bwMode="auto">
          <a:xfrm>
            <a:off x="251521" y="929045"/>
            <a:ext cx="7128792" cy="4955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ar-SA" sz="2800" b="1" dirty="0">
                <a:solidFill>
                  <a:schemeClr val="accent1"/>
                </a:solidFill>
                <a:latin typeface="_PDMS_Saleem_QuranFont" panose="02010000000000000000" pitchFamily="2" charset="-78"/>
                <a:cs typeface="B Titr" panose="00000700000000000000" pitchFamily="2" charset="-78"/>
              </a:rPr>
              <a:t>برای سالم نگه داشتن دندانهای کودک چه باید کرد ؟</a:t>
            </a:r>
            <a:endParaRPr lang="fa-IR" sz="2800" b="1" dirty="0">
              <a:solidFill>
                <a:schemeClr val="accent1"/>
              </a:solidFill>
              <a:latin typeface="_PDMS_Saleem_QuranFont" panose="02010000000000000000" pitchFamily="2" charset="-78"/>
              <a:cs typeface="B Titr" panose="00000700000000000000" pitchFamily="2" charset="-78"/>
            </a:endParaRPr>
          </a:p>
          <a:p>
            <a:pPr eaLnBrk="1" hangingPunct="1"/>
            <a:endParaRPr lang="en-US" sz="2400" b="1" i="1" dirty="0">
              <a:solidFill>
                <a:srgbClr val="FF66CC"/>
              </a:solidFill>
              <a:latin typeface="_PDMS_Saleem_QuranFont" panose="02010000000000000000" pitchFamily="2" charset="-78"/>
              <a:cs typeface="B Nazanin" panose="00000400000000000000" pitchFamily="2" charset="-78"/>
            </a:endParaRPr>
          </a:p>
          <a:p>
            <a:pPr eaLnBrk="1" hangingPunct="1"/>
            <a:r>
              <a:rPr lang="ar-SA" sz="2400" dirty="0">
                <a:latin typeface="_PDMS_Saleem_QuranFont" panose="02010000000000000000" pitchFamily="2" charset="-78"/>
                <a:cs typeface="B Nazanin" panose="00000400000000000000" pitchFamily="2" charset="-78"/>
              </a:rPr>
              <a:t>1 - از آنجا که یکی از موارد بسیار شایع پوسیدگی دندان در کودکان زیر سه سال ، استفاده مکرر از شیشه شیر یا حتی شیر مادر قبل از خواب ویا هنگام خواب کودک است می بایست از دادن شیر یا محلول آب قند به کودک هنگام خواب خودداری </a:t>
            </a:r>
            <a:r>
              <a:rPr lang="ar-SA" sz="2400" dirty="0" smtClean="0">
                <a:latin typeface="_PDMS_Saleem_QuranFont" panose="02010000000000000000" pitchFamily="2" charset="-78"/>
                <a:cs typeface="B Nazanin" panose="00000400000000000000" pitchFamily="2" charset="-78"/>
              </a:rPr>
              <a:t>کنید</a:t>
            </a:r>
            <a:r>
              <a:rPr lang="fa-IR" sz="2400" dirty="0" smtClean="0">
                <a:latin typeface="_PDMS_Saleem_QuranFont" panose="02010000000000000000" pitchFamily="2" charset="-78"/>
                <a:cs typeface="B Nazanin" panose="00000400000000000000" pitchFamily="2" charset="-78"/>
              </a:rPr>
              <a:t>.</a:t>
            </a:r>
            <a:r>
              <a:rPr lang="ar-SA" sz="2400" dirty="0" smtClean="0">
                <a:latin typeface="_PDMS_Saleem_QuranFont" panose="02010000000000000000" pitchFamily="2" charset="-78"/>
                <a:cs typeface="B Nazanin" panose="00000400000000000000" pitchFamily="2" charset="-78"/>
              </a:rPr>
              <a:t> </a:t>
            </a:r>
            <a:endParaRPr lang="fa-IR" sz="2400" dirty="0">
              <a:latin typeface="_PDMS_Saleem_QuranFont" panose="02010000000000000000" pitchFamily="2" charset="-78"/>
              <a:cs typeface="B Nazanin" panose="00000400000000000000" pitchFamily="2" charset="-78"/>
            </a:endParaRPr>
          </a:p>
          <a:p>
            <a:pPr eaLnBrk="1" hangingPunct="1"/>
            <a:endParaRPr lang="fa-IR" sz="2400" dirty="0">
              <a:latin typeface="_PDMS_Saleem_QuranFont" panose="02010000000000000000" pitchFamily="2" charset="-78"/>
              <a:cs typeface="B Nazanin" panose="00000400000000000000" pitchFamily="2" charset="-78"/>
            </a:endParaRPr>
          </a:p>
          <a:p>
            <a:pPr eaLnBrk="1" hangingPunct="1"/>
            <a:r>
              <a:rPr lang="fa-IR" sz="2400" dirty="0">
                <a:latin typeface="_PDMS_Saleem_QuranFont" panose="02010000000000000000" pitchFamily="2" charset="-78"/>
                <a:cs typeface="B Nazanin" panose="00000400000000000000" pitchFamily="2" charset="-78"/>
              </a:rPr>
              <a:t>2</a:t>
            </a:r>
            <a:r>
              <a:rPr lang="ar-SA" sz="2400" dirty="0" smtClean="0">
                <a:latin typeface="_PDMS_Saleem_QuranFont" panose="02010000000000000000" pitchFamily="2" charset="-78"/>
                <a:cs typeface="B Nazanin" panose="00000400000000000000" pitchFamily="2" charset="-78"/>
              </a:rPr>
              <a:t>- </a:t>
            </a:r>
            <a:r>
              <a:rPr lang="ar-SA" sz="2400" dirty="0">
                <a:latin typeface="_PDMS_Saleem_QuranFont" panose="02010000000000000000" pitchFamily="2" charset="-78"/>
                <a:cs typeface="B Nazanin" panose="00000400000000000000" pitchFamily="2" charset="-78"/>
              </a:rPr>
              <a:t>کودکان نیز مانند بزرگسالان باید با دندان های تمیز به خواب بروند .</a:t>
            </a:r>
            <a:endParaRPr lang="fa-IR" sz="2400" dirty="0">
              <a:latin typeface="_PDMS_Saleem_QuranFont" panose="02010000000000000000" pitchFamily="2" charset="-78"/>
              <a:cs typeface="B Nazanin" panose="00000400000000000000" pitchFamily="2" charset="-78"/>
            </a:endParaRPr>
          </a:p>
          <a:p>
            <a:pPr eaLnBrk="1" hangingPunct="1"/>
            <a:endParaRPr lang="fa-IR" sz="2400" dirty="0">
              <a:latin typeface="_PDMS_Saleem_QuranFont" panose="02010000000000000000" pitchFamily="2" charset="-78"/>
              <a:cs typeface="B Nazanin" panose="00000400000000000000" pitchFamily="2" charset="-78"/>
            </a:endParaRPr>
          </a:p>
          <a:p>
            <a:pPr eaLnBrk="1" hangingPunct="1"/>
            <a:r>
              <a:rPr lang="ar-SA" sz="2400" dirty="0" smtClean="0">
                <a:latin typeface="_PDMS_Saleem_QuranFont" panose="02010000000000000000" pitchFamily="2" charset="-78"/>
                <a:cs typeface="B Nazanin" panose="00000400000000000000" pitchFamily="2" charset="-78"/>
              </a:rPr>
              <a:t>3- </a:t>
            </a:r>
            <a:r>
              <a:rPr lang="ar-SA" sz="2400" dirty="0">
                <a:latin typeface="_PDMS_Saleem_QuranFont" panose="02010000000000000000" pitchFamily="2" charset="-78"/>
                <a:cs typeface="B Nazanin" panose="00000400000000000000" pitchFamily="2" charset="-78"/>
              </a:rPr>
              <a:t>هنگام دادن قطره آهن به کودک، از کودک بخواهیم دهانش را کاملا باز کند و قطره آهن را با قطره چکان در حلقش بچکانیم تا با دندان هایش تماسی نداشته باشد . جهت اطمینان ، پس از چکاندن قطره آهن با یک دستمال مرطوب و تمیز دندان های کودک را تمیز </a:t>
            </a:r>
            <a:r>
              <a:rPr lang="ar-SA" sz="2400" dirty="0" smtClean="0">
                <a:latin typeface="_PDMS_Saleem_QuranFont" panose="02010000000000000000" pitchFamily="2" charset="-78"/>
                <a:cs typeface="B Nazanin" panose="00000400000000000000" pitchFamily="2" charset="-78"/>
              </a:rPr>
              <a:t>کنید</a:t>
            </a:r>
            <a:r>
              <a:rPr lang="fa-IR" sz="2400" dirty="0" smtClean="0">
                <a:latin typeface="_PDMS_Saleem_QuranFont" panose="02010000000000000000" pitchFamily="2" charset="-78"/>
                <a:cs typeface="B Nazanin" panose="00000400000000000000" pitchFamily="2" charset="-78"/>
              </a:rPr>
              <a:t> وبه اوآب بدهید</a:t>
            </a:r>
            <a:r>
              <a:rPr lang="ar-SA" sz="2400" dirty="0" smtClean="0">
                <a:latin typeface="_PDMS_Saleem_QuranFont" panose="02010000000000000000" pitchFamily="2" charset="-78"/>
                <a:cs typeface="B Nazanin" panose="00000400000000000000" pitchFamily="2" charset="-78"/>
              </a:rPr>
              <a:t> </a:t>
            </a:r>
            <a:r>
              <a:rPr lang="ar-SA" sz="2400" dirty="0">
                <a:latin typeface="_PDMS_Saleem_QuranFont" panose="02010000000000000000" pitchFamily="2" charset="-78"/>
                <a:cs typeface="B Nazanin" panose="00000400000000000000" pitchFamily="2" charset="-78"/>
              </a:rPr>
              <a: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718C24B-EFAC-426C-8FB7-9F5A8AA948D3}" type="slidenum">
              <a:rPr lang="ar-SA">
                <a:latin typeface="_PDMS_Saleem_QuranFont" panose="02010000000000000000" pitchFamily="2" charset="-78"/>
                <a:cs typeface="_PDMS_Saleem_QuranFont" panose="02010000000000000000" pitchFamily="2" charset="-78"/>
              </a:rPr>
              <a:pPr eaLnBrk="1" hangingPunct="1"/>
              <a:t>56</a:t>
            </a:fld>
            <a:endParaRPr lang="en-US" dirty="0">
              <a:latin typeface="_PDMS_Saleem_QuranFont" panose="02010000000000000000" pitchFamily="2" charset="-78"/>
              <a:cs typeface="_PDMS_Saleem_QuranFont" panose="02010000000000000000" pitchFamily="2" charset="-78"/>
            </a:endParaRPr>
          </a:p>
        </p:txBody>
      </p:sp>
      <p:sp>
        <p:nvSpPr>
          <p:cNvPr id="82948" name="Rectangle 2"/>
          <p:cNvSpPr>
            <a:spLocks noChangeArrowheads="1"/>
          </p:cNvSpPr>
          <p:nvPr/>
        </p:nvSpPr>
        <p:spPr bwMode="auto">
          <a:xfrm>
            <a:off x="151407" y="589330"/>
            <a:ext cx="6868866"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fa-IR" sz="2400" dirty="0" smtClean="0">
                <a:latin typeface="_PDMS_Saleem_QuranFont" panose="02010000000000000000" pitchFamily="2" charset="-78"/>
                <a:cs typeface="B Nazanin" panose="00000400000000000000" pitchFamily="2" charset="-78"/>
              </a:rPr>
              <a:t>4-</a:t>
            </a:r>
            <a:r>
              <a:rPr lang="ar-SA" sz="2400" dirty="0" smtClean="0">
                <a:latin typeface="_PDMS_Saleem_QuranFont" panose="02010000000000000000" pitchFamily="2" charset="-78"/>
                <a:cs typeface="B Nazanin" panose="00000400000000000000" pitchFamily="2" charset="-78"/>
              </a:rPr>
              <a:t>برای </a:t>
            </a:r>
            <a:r>
              <a:rPr lang="ar-SA" sz="2400" dirty="0">
                <a:latin typeface="_PDMS_Saleem_QuranFont" panose="02010000000000000000" pitchFamily="2" charset="-78"/>
                <a:cs typeface="B Nazanin" panose="00000400000000000000" pitchFamily="2" charset="-78"/>
              </a:rPr>
              <a:t>تغذیه کودک خود بین وعده های اصلی غذا ، به جا ی تنقلات و </a:t>
            </a:r>
            <a:r>
              <a:rPr lang="ar-SA" sz="2400" dirty="0" smtClean="0">
                <a:latin typeface="_PDMS_Saleem_QuranFont" panose="02010000000000000000" pitchFamily="2" charset="-78"/>
                <a:cs typeface="B Nazanin" panose="00000400000000000000" pitchFamily="2" charset="-78"/>
              </a:rPr>
              <a:t>شیرینی</a:t>
            </a:r>
            <a:r>
              <a:rPr lang="fa-IR" sz="2400" dirty="0" smtClean="0">
                <a:latin typeface="_PDMS_Saleem_QuranFont" panose="02010000000000000000" pitchFamily="2" charset="-78"/>
                <a:cs typeface="B Nazanin" panose="00000400000000000000" pitchFamily="2" charset="-78"/>
              </a:rPr>
              <a:t> </a:t>
            </a:r>
            <a:r>
              <a:rPr lang="ar-SA" sz="2400" dirty="0" smtClean="0">
                <a:latin typeface="_PDMS_Saleem_QuranFont" panose="02010000000000000000" pitchFamily="2" charset="-78"/>
                <a:cs typeface="B Nazanin" panose="00000400000000000000" pitchFamily="2" charset="-78"/>
              </a:rPr>
              <a:t>ها </a:t>
            </a:r>
            <a:r>
              <a:rPr lang="ar-SA" sz="2400" dirty="0">
                <a:latin typeface="_PDMS_Saleem_QuranFont" panose="02010000000000000000" pitchFamily="2" charset="-78"/>
                <a:cs typeface="B Nazanin" panose="00000400000000000000" pitchFamily="2" charset="-78"/>
              </a:rPr>
              <a:t>از سبزیجات و میوه های تازه ، پسته ، بادام ، پنیر و گردو میتوانید استفاده کنید .</a:t>
            </a:r>
            <a:endParaRPr lang="fa-IR" sz="2400" dirty="0">
              <a:latin typeface="_PDMS_Saleem_QuranFont" panose="02010000000000000000" pitchFamily="2" charset="-78"/>
              <a:cs typeface="B Nazanin" panose="00000400000000000000" pitchFamily="2" charset="-78"/>
            </a:endParaRPr>
          </a:p>
          <a:p>
            <a:pPr eaLnBrk="1" hangingPunct="1"/>
            <a:r>
              <a:rPr lang="ar-SA" sz="2400" dirty="0">
                <a:latin typeface="_PDMS_Saleem_QuranFont" panose="02010000000000000000" pitchFamily="2" charset="-78"/>
                <a:cs typeface="B Nazanin" panose="00000400000000000000" pitchFamily="2" charset="-78"/>
              </a:rPr>
              <a:t> </a:t>
            </a:r>
            <a:r>
              <a:rPr lang="ar-SA" sz="2400" dirty="0" smtClean="0">
                <a:latin typeface="_PDMS_Saleem_QuranFont" panose="02010000000000000000" pitchFamily="2" charset="-78"/>
                <a:cs typeface="B Nazanin" panose="00000400000000000000" pitchFamily="2" charset="-78"/>
              </a:rPr>
              <a:t>5- </a:t>
            </a:r>
            <a:r>
              <a:rPr lang="ar-SA" sz="2400" dirty="0">
                <a:latin typeface="_PDMS_Saleem_QuranFont" panose="02010000000000000000" pitchFamily="2" charset="-78"/>
                <a:cs typeface="B Nazanin" panose="00000400000000000000" pitchFamily="2" charset="-78"/>
              </a:rPr>
              <a:t>کودکتان را هر شش ماه یکبار برای استفاده از"ژل فلوراید" نزد دندانپزشک ببرید . ژل فلوراید  به صورت موضعی بر روی دندان های کودک مالیده می شود و از پوسیدگی دندان ها پیشگیری می کند . </a:t>
            </a:r>
            <a:endParaRPr lang="fa-IR" sz="2400" dirty="0">
              <a:latin typeface="_PDMS_Saleem_QuranFont" panose="02010000000000000000" pitchFamily="2" charset="-78"/>
              <a:cs typeface="B Nazanin" panose="00000400000000000000" pitchFamily="2" charset="-78"/>
            </a:endParaRPr>
          </a:p>
          <a:p>
            <a:pPr eaLnBrk="1" hangingPunct="1"/>
            <a:endParaRPr lang="en-US" sz="2400" dirty="0">
              <a:latin typeface="_PDMS_Saleem_QuranFont" panose="02010000000000000000" pitchFamily="2" charset="-78"/>
              <a:cs typeface="B Nazanin" panose="00000400000000000000" pitchFamily="2" charset="-78"/>
            </a:endParaRPr>
          </a:p>
          <a:p>
            <a:pPr eaLnBrk="1" hangingPunct="1"/>
            <a:r>
              <a:rPr lang="ar-SA" sz="2400" dirty="0">
                <a:latin typeface="_PDMS_Saleem_QuranFont" panose="02010000000000000000" pitchFamily="2" charset="-78"/>
                <a:cs typeface="B Nazanin" panose="00000400000000000000" pitchFamily="2" charset="-78"/>
              </a:rPr>
              <a:t>6- اگر دندان شیری کودکتان زودتر از مو عد افتاد ، او را نزد دندانپزشک ببرید تا در جای خالی دندان شیری </a:t>
            </a:r>
            <a:r>
              <a:rPr lang="fa-IR" sz="2400" dirty="0" smtClean="0">
                <a:latin typeface="_PDMS_Saleem_QuranFont" panose="02010000000000000000" pitchFamily="2" charset="-78"/>
                <a:cs typeface="B Nazanin" panose="00000400000000000000" pitchFamily="2" charset="-78"/>
              </a:rPr>
              <a:t>،  </a:t>
            </a:r>
            <a:r>
              <a:rPr lang="ar-SA" sz="2400" dirty="0" smtClean="0">
                <a:latin typeface="_PDMS_Saleem_QuranFont" panose="02010000000000000000" pitchFamily="2" charset="-78"/>
                <a:cs typeface="B Nazanin" panose="00000400000000000000" pitchFamily="2" charset="-78"/>
              </a:rPr>
              <a:t>وسیله </a:t>
            </a:r>
            <a:r>
              <a:rPr lang="ar-SA" sz="2400" dirty="0">
                <a:latin typeface="_PDMS_Saleem_QuranFont" panose="02010000000000000000" pitchFamily="2" charset="-78"/>
                <a:cs typeface="B Nazanin" panose="00000400000000000000" pitchFamily="2" charset="-78"/>
              </a:rPr>
              <a:t>ای به نام "فضا نگهدار " قرار </a:t>
            </a:r>
            <a:r>
              <a:rPr lang="ar-SA" sz="2400" dirty="0" smtClean="0">
                <a:latin typeface="_PDMS_Saleem_QuranFont" panose="02010000000000000000" pitchFamily="2" charset="-78"/>
                <a:cs typeface="B Nazanin" panose="00000400000000000000" pitchFamily="2" charset="-78"/>
              </a:rPr>
              <a:t>دهد</a:t>
            </a:r>
            <a:r>
              <a:rPr lang="fa-IR" sz="2400" dirty="0" smtClean="0">
                <a:latin typeface="_PDMS_Saleem_QuranFont" panose="02010000000000000000" pitchFamily="2" charset="-78"/>
                <a:cs typeface="B Nazanin" panose="00000400000000000000" pitchFamily="2" charset="-78"/>
              </a:rPr>
              <a:t>.</a:t>
            </a:r>
            <a:r>
              <a:rPr lang="ar-SA" sz="2400" dirty="0" smtClean="0">
                <a:latin typeface="_PDMS_Saleem_QuranFont" panose="02010000000000000000" pitchFamily="2" charset="-78"/>
                <a:cs typeface="B Nazanin" panose="00000400000000000000" pitchFamily="2" charset="-78"/>
              </a:rPr>
              <a:t> </a:t>
            </a:r>
            <a:r>
              <a:rPr lang="ar-SA" sz="2400" dirty="0">
                <a:latin typeface="_PDMS_Saleem_QuranFont" panose="02010000000000000000" pitchFamily="2" charset="-78"/>
                <a:cs typeface="B Nazanin" panose="00000400000000000000" pitchFamily="2" charset="-78"/>
              </a:rPr>
              <a:t>این وسیله  به دندان های مجاور اجازه حرکت به این فضار ا نمی دهد و فضا را برای رویش دندان دائمی زیر لثه حفظ می کند . </a:t>
            </a:r>
            <a:endParaRPr lang="fa-IR" sz="2400" dirty="0">
              <a:latin typeface="_PDMS_Saleem_QuranFont" panose="02010000000000000000" pitchFamily="2" charset="-78"/>
              <a:cs typeface="B Nazanin" panose="00000400000000000000" pitchFamily="2" charset="-78"/>
            </a:endParaRPr>
          </a:p>
          <a:p>
            <a:pPr eaLnBrk="1" hangingPunct="1"/>
            <a:endParaRPr lang="en-US" sz="2400" dirty="0">
              <a:latin typeface="_PDMS_Saleem_QuranFont" panose="02010000000000000000" pitchFamily="2" charset="-78"/>
              <a:cs typeface="B Nazanin" panose="00000400000000000000" pitchFamily="2" charset="-78"/>
            </a:endParaRPr>
          </a:p>
          <a:p>
            <a:pPr eaLnBrk="1" hangingPunct="1"/>
            <a:r>
              <a:rPr lang="ar-SA" sz="2400" dirty="0">
                <a:latin typeface="_PDMS_Saleem_QuranFont" panose="02010000000000000000" pitchFamily="2" charset="-78"/>
                <a:cs typeface="B Nazanin" panose="00000400000000000000" pitchFamily="2" charset="-78"/>
              </a:rPr>
              <a:t>7- هنگامی که اولین دندان آسیای دائمی در سن شش سالگی در دهان فرزندتان پیدا شد او را نزد دندانپزشک ببرید تا در صورت نیاز برای او درمان "فیشور سیلانت " انجام </a:t>
            </a:r>
            <a:r>
              <a:rPr lang="ar-SA" sz="2400" dirty="0" smtClean="0">
                <a:latin typeface="_PDMS_Saleem_QuranFont" panose="02010000000000000000" pitchFamily="2" charset="-78"/>
                <a:cs typeface="B Nazanin" panose="00000400000000000000" pitchFamily="2" charset="-78"/>
              </a:rPr>
              <a:t>دهد</a:t>
            </a:r>
            <a:r>
              <a:rPr lang="fa-IR" sz="2400" dirty="0" smtClean="0">
                <a:latin typeface="_PDMS_Saleem_QuranFont" panose="02010000000000000000" pitchFamily="2" charset="-78"/>
                <a:cs typeface="B Nazanin" panose="00000400000000000000" pitchFamily="2" charset="-78"/>
              </a:rPr>
              <a:t>.</a:t>
            </a:r>
            <a:r>
              <a:rPr lang="ar-SA" sz="2400" dirty="0" smtClean="0">
                <a:latin typeface="_PDMS_Saleem_QuranFont" panose="02010000000000000000" pitchFamily="2" charset="-78"/>
                <a:cs typeface="B Nazanin" panose="00000400000000000000" pitchFamily="2" charset="-78"/>
              </a:rPr>
              <a:t> </a:t>
            </a:r>
            <a:endParaRPr lang="fa-IR" sz="2400" dirty="0">
              <a:latin typeface="_PDMS_Saleem_QuranFont" panose="02010000000000000000" pitchFamily="2" charset="-78"/>
              <a:cs typeface="B Nazanin" panose="00000400000000000000" pitchFamily="2" charset="-78"/>
            </a:endParaRPr>
          </a:p>
        </p:txBody>
      </p:sp>
    </p:spTree>
  </p:cSld>
  <p:clrMapOvr>
    <a:masterClrMapping/>
  </p:clrMapOvr>
  <p:transition spd="slow">
    <p:push dir="u"/>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3971"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57666A8-20EE-445A-B62A-030A3AE0F2A4}" type="slidenum">
              <a:rPr lang="ar-SA">
                <a:latin typeface="_PDMS_Saleem_QuranFont" panose="02010000000000000000" pitchFamily="2" charset="-78"/>
                <a:cs typeface="_PDMS_Saleem_QuranFont" panose="02010000000000000000" pitchFamily="2" charset="-78"/>
              </a:rPr>
              <a:pPr eaLnBrk="1" hangingPunct="1"/>
              <a:t>57</a:t>
            </a:fld>
            <a:endParaRPr lang="en-US" dirty="0">
              <a:latin typeface="_PDMS_Saleem_QuranFont" panose="02010000000000000000" pitchFamily="2" charset="-78"/>
              <a:cs typeface="_PDMS_Saleem_QuranFont" panose="02010000000000000000" pitchFamily="2" charset="-78"/>
            </a:endParaRPr>
          </a:p>
        </p:txBody>
      </p:sp>
      <p:sp>
        <p:nvSpPr>
          <p:cNvPr id="83972" name="Rectangle 2"/>
          <p:cNvSpPr>
            <a:spLocks noChangeArrowheads="1"/>
          </p:cNvSpPr>
          <p:nvPr/>
        </p:nvSpPr>
        <p:spPr bwMode="auto">
          <a:xfrm>
            <a:off x="470929" y="369616"/>
            <a:ext cx="6480199"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rtl="1" eaLnBrk="1" hangingPunct="1"/>
            <a:r>
              <a:rPr lang="ar-SA" sz="2800" dirty="0">
                <a:solidFill>
                  <a:srgbClr val="00B0F0"/>
                </a:solidFill>
                <a:latin typeface="_PDMS_Saleem_QuranFont" panose="02010000000000000000" pitchFamily="2" charset="-78"/>
                <a:cs typeface="B Nazanin" panose="00000400000000000000" pitchFamily="2" charset="-78"/>
              </a:rPr>
              <a:t>فیشور سیلانت </a:t>
            </a:r>
            <a:r>
              <a:rPr lang="ar-SA" sz="2800" dirty="0">
                <a:latin typeface="_PDMS_Saleem_QuranFont" panose="02010000000000000000" pitchFamily="2" charset="-78"/>
                <a:cs typeface="B Nazanin" panose="00000400000000000000" pitchFamily="2" charset="-78"/>
              </a:rPr>
              <a:t>ماده ای همرنگ دندان است که دا خل شیار های عمیق </a:t>
            </a:r>
            <a:r>
              <a:rPr lang="fa-IR" sz="2800" dirty="0">
                <a:solidFill>
                  <a:prstClr val="black"/>
                </a:solidFill>
                <a:latin typeface="_PDMS_Saleem_QuranFont" panose="02010000000000000000" pitchFamily="2" charset="-78"/>
                <a:cs typeface="B Nazanin" panose="00000400000000000000" pitchFamily="2" charset="-78"/>
              </a:rPr>
              <a:t>س</a:t>
            </a:r>
            <a:r>
              <a:rPr lang="ar-SA" sz="2800" dirty="0">
                <a:solidFill>
                  <a:prstClr val="black"/>
                </a:solidFill>
                <a:latin typeface="_PDMS_Saleem_QuranFont" panose="02010000000000000000" pitchFamily="2" charset="-78"/>
                <a:cs typeface="B Nazanin" panose="00000400000000000000" pitchFamily="2" charset="-78"/>
              </a:rPr>
              <a:t>طح جونده دندان را پر و مسدودمی کند و مانع گیر افتادن با قیمانده مواد </a:t>
            </a:r>
            <a:r>
              <a:rPr lang="ar-SA" sz="2800" dirty="0">
                <a:latin typeface="_PDMS_Saleem_QuranFont" panose="02010000000000000000" pitchFamily="2" charset="-78"/>
                <a:cs typeface="B Nazanin" panose="00000400000000000000" pitchFamily="2" charset="-78"/>
              </a:rPr>
              <a:t>غذایی در این شیارها شده و از پوسیدگی دندان پیشگیری می </a:t>
            </a:r>
            <a:r>
              <a:rPr lang="ar-SA" sz="2800" dirty="0" smtClean="0">
                <a:latin typeface="_PDMS_Saleem_QuranFont" panose="02010000000000000000" pitchFamily="2" charset="-78"/>
                <a:cs typeface="B Nazanin" panose="00000400000000000000" pitchFamily="2" charset="-78"/>
              </a:rPr>
              <a:t>کند</a:t>
            </a:r>
            <a:r>
              <a:rPr lang="fa-IR" sz="2800" dirty="0" smtClean="0">
                <a:latin typeface="_PDMS_Saleem_QuranFont" panose="02010000000000000000" pitchFamily="2" charset="-78"/>
                <a:cs typeface="B Nazanin" panose="00000400000000000000" pitchFamily="2" charset="-78"/>
              </a:rPr>
              <a:t>.</a:t>
            </a:r>
            <a:r>
              <a:rPr lang="ar-SA" sz="2800" dirty="0" smtClean="0">
                <a:latin typeface="_PDMS_Saleem_QuranFont" panose="02010000000000000000" pitchFamily="2" charset="-78"/>
                <a:cs typeface="B Nazanin" panose="00000400000000000000" pitchFamily="2" charset="-78"/>
              </a:rPr>
              <a:t> </a:t>
            </a:r>
            <a:endParaRPr lang="fa-IR" sz="2800" dirty="0">
              <a:solidFill>
                <a:prstClr val="black"/>
              </a:solidFill>
              <a:latin typeface="_PDMS_Saleem_QuranFont" panose="02010000000000000000" pitchFamily="2" charset="-78"/>
              <a:cs typeface="B Nazanin" panose="00000400000000000000" pitchFamily="2" charset="-78"/>
            </a:endParaRPr>
          </a:p>
          <a:p>
            <a:pPr rtl="1" eaLnBrk="1" hangingPunct="1"/>
            <a:endParaRPr lang="fa-IR" sz="2400" dirty="0">
              <a:latin typeface="_PDMS_Saleem_QuranFont" panose="02010000000000000000" pitchFamily="2" charset="-78"/>
              <a:cs typeface="B Nazanin" panose="00000400000000000000" pitchFamily="2" charset="-78"/>
            </a:endParaRPr>
          </a:p>
          <a:p>
            <a:pPr rtl="1" eaLnBrk="1" hangingPunct="1"/>
            <a:r>
              <a:rPr lang="ar-SA" sz="2400" dirty="0" smtClean="0">
                <a:latin typeface="_PDMS_Saleem_QuranFont" panose="02010000000000000000" pitchFamily="2" charset="-78"/>
                <a:cs typeface="B Nazanin" panose="00000400000000000000" pitchFamily="2" charset="-78"/>
              </a:rPr>
              <a:t>. </a:t>
            </a:r>
            <a:endParaRPr lang="ar-SA" sz="2400" dirty="0">
              <a:latin typeface="_PDMS_Saleem_QuranFont" panose="02010000000000000000" pitchFamily="2" charset="-78"/>
              <a:cs typeface="B Nazanin" panose="00000400000000000000" pitchFamily="2" charset="-78"/>
            </a:endParaRPr>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Layer>
                </a14:imgProps>
              </a:ext>
            </a:extLst>
          </a:blip>
          <a:stretch>
            <a:fillRect/>
          </a:stretch>
        </p:blipFill>
        <p:spPr>
          <a:xfrm>
            <a:off x="827584" y="2420887"/>
            <a:ext cx="6264696" cy="3682999"/>
          </a:xfrm>
          <a:prstGeom prst="rect">
            <a:avLst/>
          </a:prstGeom>
        </p:spPr>
      </p:pic>
    </p:spTree>
  </p:cSld>
  <p:clrMapOvr>
    <a:masterClrMapping/>
  </p:clrMapOvr>
  <p:transition spd="slow">
    <p:cove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95536" y="1916832"/>
            <a:ext cx="6842721" cy="1320800"/>
          </a:xfrm>
        </p:spPr>
        <p:txBody>
          <a:bodyPr>
            <a:normAutofit fontScale="90000"/>
          </a:bodyPr>
          <a:lstStyle/>
          <a:p>
            <a:r>
              <a:rPr lang="fa-IR" sz="5300" dirty="0">
                <a:ln w="0">
                  <a:solidFill>
                    <a:schemeClr val="accent3"/>
                  </a:solidFill>
                </a:ln>
                <a:effectLst>
                  <a:outerShdw blurRad="38100" dist="25400" dir="5400000" algn="ctr" rotWithShape="0">
                    <a:srgbClr val="6E747A">
                      <a:alpha val="43000"/>
                    </a:srgbClr>
                  </a:outerShdw>
                  <a:reflection blurRad="6350" stA="60000" endA="900" endPos="58000" dir="5400000" sy="-100000" algn="bl" rotWithShape="0"/>
                </a:effectLst>
                <a:cs typeface="B Nazanin" panose="00000400000000000000" pitchFamily="2" charset="-78"/>
              </a:rPr>
              <a:t>رژیم غذایي و سلامت دهان و دندان</a:t>
            </a:r>
            <a:br>
              <a:rPr lang="fa-IR" sz="5300" dirty="0">
                <a:ln w="0">
                  <a:solidFill>
                    <a:schemeClr val="accent3"/>
                  </a:solidFill>
                </a:ln>
                <a:effectLst>
                  <a:outerShdw blurRad="38100" dist="25400" dir="5400000" algn="ctr" rotWithShape="0">
                    <a:srgbClr val="6E747A">
                      <a:alpha val="43000"/>
                    </a:srgbClr>
                  </a:outerShdw>
                  <a:reflection blurRad="6350" stA="60000" endA="900" endPos="58000" dir="5400000" sy="-100000" algn="bl" rotWithShape="0"/>
                </a:effectLst>
                <a:cs typeface="B Nazanin" panose="00000400000000000000" pitchFamily="2" charset="-78"/>
              </a:rPr>
            </a:br>
            <a:endParaRPr lang="fa-IR" sz="5300" dirty="0">
              <a:ln w="0">
                <a:solidFill>
                  <a:schemeClr val="accent3"/>
                </a:solidFill>
              </a:ln>
              <a:effectLst>
                <a:outerShdw blurRad="38100" dist="25400" dir="5400000" algn="ctr" rotWithShape="0">
                  <a:srgbClr val="6E747A">
                    <a:alpha val="43000"/>
                  </a:srgbClr>
                </a:outerShdw>
                <a:reflection blurRad="6350" stA="60000" endA="900" endPos="58000" dir="5400000" sy="-100000" algn="bl" rotWithShape="0"/>
              </a:effectLst>
              <a:cs typeface="B Nazanin" panose="00000400000000000000" pitchFamily="2" charset="-78"/>
            </a:endParaRPr>
          </a:p>
        </p:txBody>
      </p:sp>
      <p:sp>
        <p:nvSpPr>
          <p:cNvPr id="2" name="Slide Number Placeholder 1"/>
          <p:cNvSpPr>
            <a:spLocks noGrp="1"/>
          </p:cNvSpPr>
          <p:nvPr>
            <p:ph type="sldNum" sz="quarter" idx="12"/>
          </p:nvPr>
        </p:nvSpPr>
        <p:spPr/>
        <p:txBody>
          <a:bodyPr/>
          <a:lstStyle/>
          <a:p>
            <a:fld id="{3F58125D-DF42-4868-A0CA-80E2BBAB4E53}" type="slidenum">
              <a:rPr lang="ar-SA" smtClean="0"/>
              <a:pPr/>
              <a:t>58</a:t>
            </a:fld>
            <a:endParaRPr lang="en-US"/>
          </a:p>
        </p:txBody>
      </p:sp>
    </p:spTree>
    <p:extLst>
      <p:ext uri="{BB962C8B-B14F-4D97-AF65-F5344CB8AC3E}">
        <p14:creationId xmlns:p14="http://schemas.microsoft.com/office/powerpoint/2010/main" val="298329155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3"/>
                                        </p:tgtEl>
                                        <p:attrNameLst>
                                          <p:attrName>r</p:attrName>
                                        </p:attrNameLst>
                                      </p:cBhvr>
                                    </p:animRot>
                                    <p:animRot by="-240000">
                                      <p:cBhvr>
                                        <p:cTn id="7" dur="200" fill="hold">
                                          <p:stCondLst>
                                            <p:cond delay="200"/>
                                          </p:stCondLst>
                                        </p:cTn>
                                        <p:tgtEl>
                                          <p:spTgt spid="3"/>
                                        </p:tgtEl>
                                        <p:attrNameLst>
                                          <p:attrName>r</p:attrName>
                                        </p:attrNameLst>
                                      </p:cBhvr>
                                    </p:animRot>
                                    <p:animRot by="240000">
                                      <p:cBhvr>
                                        <p:cTn id="8" dur="200" fill="hold">
                                          <p:stCondLst>
                                            <p:cond delay="400"/>
                                          </p:stCondLst>
                                        </p:cTn>
                                        <p:tgtEl>
                                          <p:spTgt spid="3"/>
                                        </p:tgtEl>
                                        <p:attrNameLst>
                                          <p:attrName>r</p:attrName>
                                        </p:attrNameLst>
                                      </p:cBhvr>
                                    </p:animRot>
                                    <p:animRot by="-240000">
                                      <p:cBhvr>
                                        <p:cTn id="9" dur="200" fill="hold">
                                          <p:stCondLst>
                                            <p:cond delay="600"/>
                                          </p:stCondLst>
                                        </p:cTn>
                                        <p:tgtEl>
                                          <p:spTgt spid="3"/>
                                        </p:tgtEl>
                                        <p:attrNameLst>
                                          <p:attrName>r</p:attrName>
                                        </p:attrNameLst>
                                      </p:cBhvr>
                                    </p:animRot>
                                    <p:animRot by="120000">
                                      <p:cBhvr>
                                        <p:cTn id="10"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9704" y="1412776"/>
            <a:ext cx="6491730" cy="4176464"/>
          </a:xfrm>
        </p:spPr>
        <p:txBody>
          <a:bodyPr>
            <a:noAutofit/>
          </a:bodyPr>
          <a:lstStyle/>
          <a:p>
            <a:pPr algn="r">
              <a:lnSpc>
                <a:spcPct val="150000"/>
              </a:lnSpc>
            </a:pPr>
            <a:r>
              <a:rPr lang="fa-IR" sz="2000" b="1" dirty="0">
                <a:solidFill>
                  <a:schemeClr val="tx1"/>
                </a:solidFill>
              </a:rPr>
              <a:t> </a:t>
            </a:r>
            <a:r>
              <a:rPr lang="fa-IR" sz="2000" b="1" dirty="0">
                <a:solidFill>
                  <a:schemeClr val="tx1"/>
                </a:solidFill>
                <a:cs typeface="B Nazanin" panose="00000400000000000000" pitchFamily="2" charset="-78"/>
              </a:rPr>
              <a:t>تغذیه و رژیم غذایي در رشد و نمو دندان، </a:t>
            </a:r>
            <a:r>
              <a:rPr lang="fa-IR" sz="2000" b="1" dirty="0" smtClean="0">
                <a:solidFill>
                  <a:schemeClr val="tx1"/>
                </a:solidFill>
                <a:cs typeface="B Nazanin" panose="00000400000000000000" pitchFamily="2" charset="-78"/>
              </a:rPr>
              <a:t>سلامت </a:t>
            </a:r>
            <a:r>
              <a:rPr lang="fa-IR" sz="2000" b="1" dirty="0">
                <a:solidFill>
                  <a:schemeClr val="tx1"/>
                </a:solidFill>
                <a:cs typeface="B Nazanin" panose="00000400000000000000" pitchFamily="2" charset="-78"/>
              </a:rPr>
              <a:t>مخاط دهان و بافت لثه</a:t>
            </a:r>
            <a:r>
              <a:rPr lang="fa-IR" sz="2000" b="1" dirty="0" smtClean="0">
                <a:solidFill>
                  <a:schemeClr val="tx1"/>
                </a:solidFill>
                <a:cs typeface="B Nazanin" panose="00000400000000000000" pitchFamily="2" charset="-78"/>
              </a:rPr>
              <a:t>،</a:t>
            </a:r>
            <a:r>
              <a:rPr lang="fa-IR" sz="2000" b="1" dirty="0">
                <a:solidFill>
                  <a:schemeClr val="tx1"/>
                </a:solidFill>
                <a:cs typeface="B Nazanin" panose="00000400000000000000" pitchFamily="2" charset="-78"/>
              </a:rPr>
              <a:t> استحکام استخوان، جلوگیري وکنترل بیماري هاي دهان نقش مهمي دارد. </a:t>
            </a:r>
            <a:br>
              <a:rPr lang="fa-IR" sz="2000" b="1" dirty="0">
                <a:solidFill>
                  <a:schemeClr val="tx1"/>
                </a:solidFill>
                <a:cs typeface="B Nazanin" panose="00000400000000000000" pitchFamily="2" charset="-78"/>
              </a:rPr>
            </a:br>
            <a:r>
              <a:rPr lang="fa-IR" sz="2000" b="1" dirty="0" smtClean="0">
                <a:solidFill>
                  <a:schemeClr val="tx1"/>
                </a:solidFill>
                <a:cs typeface="B Nazanin" panose="00000400000000000000" pitchFamily="2" charset="-78"/>
              </a:rPr>
              <a:t>کمبود مواد </a:t>
            </a:r>
            <a:r>
              <a:rPr lang="fa-IR" sz="2000" b="1" dirty="0">
                <a:solidFill>
                  <a:schemeClr val="tx1"/>
                </a:solidFill>
                <a:cs typeface="B Nazanin" panose="00000400000000000000" pitchFamily="2" charset="-78"/>
              </a:rPr>
              <a:t>مغذي مورد </a:t>
            </a:r>
            <a:r>
              <a:rPr lang="fa-IR" sz="2000" b="1" dirty="0" smtClean="0">
                <a:solidFill>
                  <a:schemeClr val="tx1"/>
                </a:solidFill>
                <a:cs typeface="B Nazanin" panose="00000400000000000000" pitchFamily="2" charset="-78"/>
              </a:rPr>
              <a:t>نیاز در </a:t>
            </a:r>
            <a:r>
              <a:rPr lang="fa-IR" sz="2000" b="1" dirty="0">
                <a:solidFill>
                  <a:schemeClr val="tx1"/>
                </a:solidFill>
                <a:cs typeface="B Nazanin" panose="00000400000000000000" pitchFamily="2" charset="-78"/>
              </a:rPr>
              <a:t>زمان رشد سلولي، باعث ایجاد عوارض غیرقابل </a:t>
            </a:r>
            <a:r>
              <a:rPr lang="fa-IR" sz="2000" b="1" dirty="0" smtClean="0">
                <a:solidFill>
                  <a:schemeClr val="tx1"/>
                </a:solidFill>
                <a:cs typeface="B Nazanin" panose="00000400000000000000" pitchFamily="2" charset="-78"/>
              </a:rPr>
              <a:t>برگشتي </a:t>
            </a:r>
            <a:r>
              <a:rPr lang="fa-IR" sz="2000" b="1" dirty="0">
                <a:solidFill>
                  <a:schemeClr val="tx1"/>
                </a:solidFill>
                <a:cs typeface="B Nazanin" panose="00000400000000000000" pitchFamily="2" charset="-78"/>
              </a:rPr>
              <a:t>درشکل گیري بافت هاي دهان خواهد شد. </a:t>
            </a:r>
            <a:br>
              <a:rPr lang="fa-IR" sz="2000" b="1" dirty="0">
                <a:solidFill>
                  <a:schemeClr val="tx1"/>
                </a:solidFill>
                <a:cs typeface="B Nazanin" panose="00000400000000000000" pitchFamily="2" charset="-78"/>
              </a:rPr>
            </a:br>
            <a:r>
              <a:rPr lang="fa-IR" sz="2000" b="1" dirty="0" smtClean="0">
                <a:solidFill>
                  <a:schemeClr val="tx1"/>
                </a:solidFill>
                <a:cs typeface="B Nazanin" panose="00000400000000000000" pitchFamily="2" charset="-78"/>
              </a:rPr>
              <a:t>در صورتی که </a:t>
            </a:r>
            <a:r>
              <a:rPr lang="fa-IR" sz="2000" b="1" dirty="0">
                <a:solidFill>
                  <a:schemeClr val="tx1"/>
                </a:solidFill>
                <a:cs typeface="B Nazanin" panose="00000400000000000000" pitchFamily="2" charset="-78"/>
              </a:rPr>
              <a:t>در سال هاي اولیه زندگي، کودک دچار سوء تغذیه </a:t>
            </a:r>
            <a:r>
              <a:rPr lang="fa-IR" sz="2000" b="1" dirty="0" smtClean="0">
                <a:solidFill>
                  <a:schemeClr val="tx1"/>
                </a:solidFill>
                <a:cs typeface="B Nazanin" panose="00000400000000000000" pitchFamily="2" charset="-78"/>
              </a:rPr>
              <a:t>گردد</a:t>
            </a:r>
            <a:r>
              <a:rPr lang="fa-IR" sz="2000" b="1" dirty="0">
                <a:solidFill>
                  <a:schemeClr val="tx1"/>
                </a:solidFill>
                <a:cs typeface="B Nazanin" panose="00000400000000000000" pitchFamily="2" charset="-78"/>
              </a:rPr>
              <a:t> </a:t>
            </a:r>
            <a:r>
              <a:rPr lang="fa-IR" sz="2000" b="1" dirty="0" smtClean="0">
                <a:solidFill>
                  <a:schemeClr val="tx1"/>
                </a:solidFill>
                <a:cs typeface="B Nazanin" panose="00000400000000000000" pitchFamily="2" charset="-78"/>
              </a:rPr>
              <a:t>،</a:t>
            </a:r>
            <a:r>
              <a:rPr lang="fa-IR" sz="2000" b="1" dirty="0">
                <a:solidFill>
                  <a:schemeClr val="tx1"/>
                </a:solidFill>
                <a:cs typeface="B Nazanin" panose="00000400000000000000" pitchFamily="2" charset="-78"/>
              </a:rPr>
              <a:t/>
            </a:r>
            <a:br>
              <a:rPr lang="fa-IR" sz="2000" b="1" dirty="0">
                <a:solidFill>
                  <a:schemeClr val="tx1"/>
                </a:solidFill>
                <a:cs typeface="B Nazanin" panose="00000400000000000000" pitchFamily="2" charset="-78"/>
              </a:rPr>
            </a:br>
            <a:r>
              <a:rPr lang="fa-IR" sz="2000" b="1" dirty="0" smtClean="0">
                <a:solidFill>
                  <a:schemeClr val="tx1"/>
                </a:solidFill>
                <a:cs typeface="B Nazanin" panose="00000400000000000000" pitchFamily="2" charset="-78"/>
              </a:rPr>
              <a:t>احتمال ابتلا  </a:t>
            </a:r>
            <a:r>
              <a:rPr lang="fa-IR" sz="2000" b="1" dirty="0">
                <a:solidFill>
                  <a:schemeClr val="tx1"/>
                </a:solidFill>
                <a:cs typeface="B Nazanin" panose="00000400000000000000" pitchFamily="2" charset="-78"/>
              </a:rPr>
              <a:t>به پوسیدگي دندان هاي شیري بیشتر مي شود . </a:t>
            </a:r>
            <a:br>
              <a:rPr lang="fa-IR" sz="2000" b="1" dirty="0">
                <a:solidFill>
                  <a:schemeClr val="tx1"/>
                </a:solidFill>
                <a:cs typeface="B Nazanin" panose="00000400000000000000" pitchFamily="2" charset="-78"/>
              </a:rPr>
            </a:br>
            <a:r>
              <a:rPr lang="fa-IR" sz="2000" b="1" dirty="0" smtClean="0">
                <a:solidFill>
                  <a:schemeClr val="tx1"/>
                </a:solidFill>
                <a:cs typeface="B Nazanin" panose="00000400000000000000" pitchFamily="2" charset="-78"/>
              </a:rPr>
              <a:t>تغذیه </a:t>
            </a:r>
            <a:r>
              <a:rPr lang="fa-IR" sz="2000" b="1" dirty="0">
                <a:solidFill>
                  <a:schemeClr val="tx1"/>
                </a:solidFill>
                <a:cs typeface="B Nazanin" panose="00000400000000000000" pitchFamily="2" charset="-78"/>
              </a:rPr>
              <a:t>در هر دو مرحله پیش از رویش دندان ها و پس از رویش دندان ها</a:t>
            </a:r>
            <a:br>
              <a:rPr lang="fa-IR" sz="2000" b="1" dirty="0">
                <a:solidFill>
                  <a:schemeClr val="tx1"/>
                </a:solidFill>
                <a:cs typeface="B Nazanin" panose="00000400000000000000" pitchFamily="2" charset="-78"/>
              </a:rPr>
            </a:br>
            <a:r>
              <a:rPr lang="fa-IR" sz="2000" b="1" dirty="0">
                <a:solidFill>
                  <a:schemeClr val="tx1"/>
                </a:solidFill>
                <a:cs typeface="B Nazanin" panose="00000400000000000000" pitchFamily="2" charset="-78"/>
              </a:rPr>
              <a:t>اثرگذار است. البته تاثیر رژیم غذایي در ایجاد پوسیدگي بعداز اینکه دندان ها رویش پیدا کنند بیشتر بوده و از اهمیت خاصي برخوردار </a:t>
            </a:r>
            <a:r>
              <a:rPr lang="fa-IR" sz="2000" b="1" dirty="0" smtClean="0">
                <a:solidFill>
                  <a:schemeClr val="tx1"/>
                </a:solidFill>
                <a:cs typeface="B Nazanin" panose="00000400000000000000" pitchFamily="2" charset="-78"/>
              </a:rPr>
              <a:t>است .</a:t>
            </a:r>
            <a:r>
              <a:rPr lang="fa-IR" sz="2000" b="1" dirty="0">
                <a:solidFill>
                  <a:schemeClr val="tx1"/>
                </a:solidFill>
                <a:cs typeface="B Nazanin" panose="00000400000000000000" pitchFamily="2" charset="-78"/>
              </a:rPr>
              <a:t/>
            </a:r>
            <a:br>
              <a:rPr lang="fa-IR" sz="2000" b="1" dirty="0">
                <a:solidFill>
                  <a:schemeClr val="tx1"/>
                </a:solidFill>
                <a:cs typeface="B Nazanin" panose="00000400000000000000" pitchFamily="2" charset="-78"/>
              </a:rPr>
            </a:br>
            <a:endParaRPr lang="fa-IR" sz="2000" b="1" dirty="0">
              <a:solidFill>
                <a:schemeClr val="tx1"/>
              </a:solidFill>
              <a:cs typeface="B Nazanin" panose="00000400000000000000" pitchFamily="2" charset="-78"/>
            </a:endParaRPr>
          </a:p>
        </p:txBody>
      </p:sp>
      <p:sp>
        <p:nvSpPr>
          <p:cNvPr id="3" name="Slide Number Placeholder 2"/>
          <p:cNvSpPr>
            <a:spLocks noGrp="1"/>
          </p:cNvSpPr>
          <p:nvPr>
            <p:ph type="sldNum" sz="quarter" idx="12"/>
          </p:nvPr>
        </p:nvSpPr>
        <p:spPr/>
        <p:txBody>
          <a:bodyPr/>
          <a:lstStyle/>
          <a:p>
            <a:fld id="{D007F0B1-9CF7-47F5-9932-776301FF47E7}" type="slidenum">
              <a:rPr lang="ar-SA" smtClean="0"/>
              <a:pPr/>
              <a:t>59</a:t>
            </a:fld>
            <a:endParaRPr lang="en-US"/>
          </a:p>
        </p:txBody>
      </p:sp>
      <p:sp>
        <p:nvSpPr>
          <p:cNvPr id="6" name="Rectangle 5"/>
          <p:cNvSpPr/>
          <p:nvPr/>
        </p:nvSpPr>
        <p:spPr>
          <a:xfrm>
            <a:off x="516983" y="360488"/>
            <a:ext cx="6337172" cy="1138773"/>
          </a:xfrm>
          <a:prstGeom prst="rect">
            <a:avLst/>
          </a:prstGeom>
        </p:spPr>
        <p:txBody>
          <a:bodyPr wrap="square">
            <a:spAutoFit/>
          </a:bodyPr>
          <a:lstStyle/>
          <a:p>
            <a:pPr algn="ctr"/>
            <a:r>
              <a:rPr lang="fa-IR" sz="3200" b="1" dirty="0" smtClean="0">
                <a:solidFill>
                  <a:schemeClr val="accent1"/>
                </a:solidFill>
                <a:latin typeface="+mj-lt"/>
                <a:ea typeface="+mj-ea"/>
                <a:cs typeface="B Homa" panose="00000400000000000000" pitchFamily="2" charset="-78"/>
              </a:rPr>
              <a:t>تاثیر رژیم غذایی برسلامت </a:t>
            </a:r>
            <a:r>
              <a:rPr lang="fa-IR" sz="3200" b="1" dirty="0">
                <a:solidFill>
                  <a:schemeClr val="accent1"/>
                </a:solidFill>
                <a:latin typeface="+mj-lt"/>
                <a:ea typeface="+mj-ea"/>
                <a:cs typeface="B Homa" panose="00000400000000000000" pitchFamily="2" charset="-78"/>
              </a:rPr>
              <a:t>دهان و دندان</a:t>
            </a:r>
            <a:r>
              <a:rPr lang="fa-IR" sz="3600" dirty="0">
                <a:solidFill>
                  <a:srgbClr val="0F6FC6"/>
                </a:solidFill>
                <a:latin typeface="Trebuchet MS" panose="020B0603020202020204"/>
                <a:cs typeface="Tahoma" panose="020B0604030504040204" pitchFamily="34" charset="0"/>
              </a:rPr>
              <a:t/>
            </a:r>
            <a:br>
              <a:rPr lang="fa-IR" sz="3600" dirty="0">
                <a:solidFill>
                  <a:srgbClr val="0F6FC6"/>
                </a:solidFill>
                <a:latin typeface="Trebuchet MS" panose="020B0603020202020204"/>
                <a:cs typeface="Tahoma" panose="020B0604030504040204" pitchFamily="34" charset="0"/>
              </a:rPr>
            </a:br>
            <a:endParaRPr lang="fa-IR" sz="3600" dirty="0"/>
          </a:p>
        </p:txBody>
      </p:sp>
    </p:spTree>
    <p:extLst>
      <p:ext uri="{BB962C8B-B14F-4D97-AF65-F5344CB8AC3E}">
        <p14:creationId xmlns:p14="http://schemas.microsoft.com/office/powerpoint/2010/main" val="3760688386"/>
      </p:ext>
    </p:extLst>
  </p:cSld>
  <p:clrMapOvr>
    <a:masterClrMapping/>
  </p:clrMapOvr>
  <p:transition spd="slow">
    <p:cove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2"/>
          <p:cNvSpPr>
            <a:spLocks noGrp="1" noChangeArrowheads="1"/>
          </p:cNvSpPr>
          <p:nvPr>
            <p:ph type="title"/>
          </p:nvPr>
        </p:nvSpPr>
        <p:spPr/>
        <p:txBody>
          <a:bodyPr/>
          <a:lstStyle/>
          <a:p>
            <a:pPr algn="ctr" eaLnBrk="1" hangingPunct="1"/>
            <a:r>
              <a:rPr lang="fa-IR" b="1" dirty="0" smtClean="0">
                <a:cs typeface="B Homa" panose="00000400000000000000" pitchFamily="2" charset="-78"/>
              </a:rPr>
              <a:t>مینا</a:t>
            </a:r>
            <a:endParaRPr lang="en-US" b="1" dirty="0" smtClean="0">
              <a:cs typeface="B Homa" panose="00000400000000000000" pitchFamily="2" charset="-78"/>
            </a:endParaRPr>
          </a:p>
        </p:txBody>
      </p:sp>
      <p:sp>
        <p:nvSpPr>
          <p:cNvPr id="10245" name="Rectangle 3"/>
          <p:cNvSpPr>
            <a:spLocks noGrp="1" noChangeArrowheads="1"/>
          </p:cNvSpPr>
          <p:nvPr>
            <p:ph idx="1"/>
          </p:nvPr>
        </p:nvSpPr>
        <p:spPr>
          <a:xfrm>
            <a:off x="323528" y="1482878"/>
            <a:ext cx="6849475" cy="4898450"/>
          </a:xfrm>
        </p:spPr>
        <p:txBody>
          <a:bodyPr>
            <a:noAutofit/>
          </a:bodyPr>
          <a:lstStyle/>
          <a:p>
            <a:pPr rtl="1" eaLnBrk="1" hangingPunct="1">
              <a:lnSpc>
                <a:spcPct val="150000"/>
              </a:lnSpc>
              <a:buClr>
                <a:schemeClr val="accent2"/>
              </a:buClr>
              <a:buFont typeface="Wingdings" panose="05000000000000000000" pitchFamily="2" charset="2"/>
              <a:buChar char="Ø"/>
            </a:pPr>
            <a:r>
              <a:rPr lang="fa-IR" b="1" dirty="0" smtClean="0">
                <a:solidFill>
                  <a:srgbClr val="7030A0"/>
                </a:solidFill>
                <a:cs typeface="B Zar" panose="00000400000000000000" pitchFamily="2" charset="-78"/>
              </a:rPr>
              <a:t>مینا یک پوشش محافظ را به ضخامت مختلف در سطوح بیرونی تاج دندان تشکیل می دهد</a:t>
            </a:r>
          </a:p>
          <a:p>
            <a:pPr rtl="1" eaLnBrk="1" hangingPunct="1">
              <a:lnSpc>
                <a:spcPct val="150000"/>
              </a:lnSpc>
              <a:buClr>
                <a:schemeClr val="accent2"/>
              </a:buClr>
              <a:buFont typeface="Wingdings" panose="05000000000000000000" pitchFamily="2" charset="2"/>
              <a:buChar char="Ø"/>
            </a:pPr>
            <a:r>
              <a:rPr lang="fa-IR" b="1" dirty="0" smtClean="0">
                <a:solidFill>
                  <a:srgbClr val="7030A0"/>
                </a:solidFill>
                <a:cs typeface="B Zar" panose="00000400000000000000" pitchFamily="2" charset="-78"/>
              </a:rPr>
              <a:t>مینا از مواد آلی و معدنی تشکیل شده است</a:t>
            </a:r>
          </a:p>
          <a:p>
            <a:pPr rtl="1" eaLnBrk="1" hangingPunct="1">
              <a:lnSpc>
                <a:spcPct val="150000"/>
              </a:lnSpc>
              <a:buClr>
                <a:schemeClr val="accent2"/>
              </a:buClr>
              <a:buFont typeface="Wingdings" panose="05000000000000000000" pitchFamily="2" charset="2"/>
              <a:buChar char="Ø"/>
            </a:pPr>
            <a:r>
              <a:rPr lang="fa-IR" b="1" dirty="0" smtClean="0">
                <a:solidFill>
                  <a:srgbClr val="7030A0"/>
                </a:solidFill>
                <a:cs typeface="B Zar" panose="00000400000000000000" pitchFamily="2" charset="-78"/>
              </a:rPr>
              <a:t> مواد معدنی مینا  96درصد وزن مینا را تشکیل می دهد که 90 درصد آن فسفات کلسیم بصورت بلورهای هیدروکسی آپاتیت بوده و بقیه عبارت است از منیزیم ، سدیم ،آهن ،سرب،روی وفلوئور </a:t>
            </a:r>
          </a:p>
          <a:p>
            <a:pPr rtl="1" eaLnBrk="1" hangingPunct="1">
              <a:lnSpc>
                <a:spcPct val="150000"/>
              </a:lnSpc>
              <a:buClr>
                <a:schemeClr val="accent2"/>
              </a:buClr>
              <a:buFont typeface="Wingdings" panose="05000000000000000000" pitchFamily="2" charset="2"/>
              <a:buChar char="Ø"/>
            </a:pPr>
            <a:r>
              <a:rPr lang="fa-IR" b="1" dirty="0" smtClean="0">
                <a:solidFill>
                  <a:srgbClr val="7030A0"/>
                </a:solidFill>
                <a:cs typeface="B Zar" panose="00000400000000000000" pitchFamily="2" charset="-78"/>
              </a:rPr>
              <a:t>4 درصد مینا را موادآلی تشکیل می دهد و بصورت داربستی بلورهای معدنی را در برمی گیرد و  ماتریکس مینا نام دارد </a:t>
            </a:r>
          </a:p>
          <a:p>
            <a:pPr rtl="1" eaLnBrk="1" hangingPunct="1">
              <a:lnSpc>
                <a:spcPct val="150000"/>
              </a:lnSpc>
              <a:buClr>
                <a:schemeClr val="accent2"/>
              </a:buClr>
              <a:buFont typeface="Wingdings" panose="05000000000000000000" pitchFamily="2" charset="2"/>
              <a:buChar char="Ø"/>
            </a:pPr>
            <a:r>
              <a:rPr lang="fa-IR" b="1" dirty="0" smtClean="0">
                <a:solidFill>
                  <a:srgbClr val="7030A0"/>
                </a:solidFill>
                <a:cs typeface="B Zar" panose="00000400000000000000" pitchFamily="2" charset="-78"/>
              </a:rPr>
              <a:t>ترکیب مواد آلی مینا عبارت است از: پروتئینها،کربوهیدراتها،لاکتاتها،سیتراتها،لیپیدها</a:t>
            </a:r>
            <a:endParaRPr lang="en-US" b="1" dirty="0" smtClean="0">
              <a:solidFill>
                <a:srgbClr val="7030A0"/>
              </a:solidFill>
              <a:cs typeface="B Zar" panose="00000400000000000000" pitchFamily="2" charset="-78"/>
            </a:endParaRPr>
          </a:p>
        </p:txBody>
      </p:sp>
      <p:sp>
        <p:nvSpPr>
          <p:cNvPr id="1024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A771970-68F1-4248-8E22-2B655BFB2EA6}" type="slidenum">
              <a:rPr lang="ar-SA">
                <a:latin typeface="_PDMS_Saleem_QuranFont" panose="02010000000000000000" pitchFamily="2" charset="-78"/>
                <a:cs typeface="_PDMS_Saleem_QuranFont" panose="02010000000000000000" pitchFamily="2" charset="-78"/>
              </a:rPr>
              <a:pPr eaLnBrk="1" hangingPunct="1"/>
              <a:t>6</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p:transition spd="slow">
    <p:cove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731168"/>
          </a:xfrm>
        </p:spPr>
        <p:txBody>
          <a:bodyPr>
            <a:normAutofit/>
          </a:bodyPr>
          <a:lstStyle/>
          <a:p>
            <a:pPr algn="ctr"/>
            <a:r>
              <a:rPr lang="fa-IR" sz="3200" b="1" dirty="0" smtClean="0">
                <a:cs typeface="B Homa" panose="00000400000000000000" pitchFamily="2" charset="-78"/>
              </a:rPr>
              <a:t>اسیدی شدن محیط دهان</a:t>
            </a:r>
            <a:endParaRPr lang="fa-IR" sz="3200" b="1" dirty="0">
              <a:cs typeface="B Homa" panose="00000400000000000000" pitchFamily="2" charset="-78"/>
            </a:endParaRPr>
          </a:p>
        </p:txBody>
      </p:sp>
      <p:sp>
        <p:nvSpPr>
          <p:cNvPr id="5" name="Text Placeholder 4"/>
          <p:cNvSpPr>
            <a:spLocks noGrp="1"/>
          </p:cNvSpPr>
          <p:nvPr>
            <p:ph type="body" idx="1"/>
          </p:nvPr>
        </p:nvSpPr>
        <p:spPr>
          <a:xfrm>
            <a:off x="251520" y="1268760"/>
            <a:ext cx="6552728" cy="4556578"/>
          </a:xfrm>
        </p:spPr>
        <p:txBody>
          <a:bodyPr/>
          <a:lstStyle/>
          <a:p>
            <a:pPr algn="r"/>
            <a:r>
              <a:rPr lang="fa-IR" sz="2400" dirty="0" smtClean="0">
                <a:cs typeface="B Nazanin" panose="00000400000000000000" pitchFamily="2" charset="-78"/>
              </a:rPr>
              <a:t>پس </a:t>
            </a:r>
            <a:r>
              <a:rPr lang="fa-IR" sz="2400" dirty="0">
                <a:cs typeface="B Nazanin" panose="00000400000000000000" pitchFamily="2" charset="-78"/>
              </a:rPr>
              <a:t>ازخوردن غذا و رسيدن موادقندي به ميكروب هاي </a:t>
            </a:r>
            <a:r>
              <a:rPr lang="fa-IR" sz="2400" dirty="0" smtClean="0">
                <a:cs typeface="B Nazanin" panose="00000400000000000000" pitchFamily="2" charset="-78"/>
              </a:rPr>
              <a:t>پلاک </a:t>
            </a:r>
            <a:r>
              <a:rPr lang="fa-IR" sz="2400" dirty="0">
                <a:cs typeface="B Nazanin" panose="00000400000000000000" pitchFamily="2" charset="-78"/>
              </a:rPr>
              <a:t>ميكروبي، </a:t>
            </a:r>
            <a:r>
              <a:rPr lang="fa-IR" sz="2400" dirty="0" smtClean="0">
                <a:cs typeface="B Nazanin" panose="00000400000000000000" pitchFamily="2" charset="-78"/>
              </a:rPr>
              <a:t>حدودا 2 تا 5 </a:t>
            </a:r>
            <a:r>
              <a:rPr lang="fa-IR" sz="2400" dirty="0">
                <a:cs typeface="B Nazanin" panose="00000400000000000000" pitchFamily="2" charset="-78"/>
              </a:rPr>
              <a:t>دقیقه </a:t>
            </a:r>
            <a:r>
              <a:rPr lang="fa-IR" sz="2400" dirty="0" smtClean="0">
                <a:cs typeface="B Nazanin" panose="00000400000000000000" pitchFamily="2" charset="-78"/>
              </a:rPr>
              <a:t>بعد اسید تولید می شود</a:t>
            </a:r>
            <a:endParaRPr lang="fa-IR" sz="2400" dirty="0">
              <a:cs typeface="B Nazanin" panose="00000400000000000000" pitchFamily="2" charset="-78"/>
            </a:endParaRPr>
          </a:p>
          <a:p>
            <a:pPr algn="r"/>
            <a:r>
              <a:rPr lang="fa-IR" sz="2400" dirty="0" smtClean="0">
                <a:cs typeface="B Nazanin" panose="00000400000000000000" pitchFamily="2" charset="-78"/>
              </a:rPr>
              <a:t> </a:t>
            </a:r>
            <a:r>
              <a:rPr lang="fa-IR" sz="2400" dirty="0">
                <a:cs typeface="B Nazanin" panose="00000400000000000000" pitchFamily="2" charset="-78"/>
              </a:rPr>
              <a:t>درطي 10 دقيقه ميزان اين اسيد به حداكثر ميزان خود مي رسد و </a:t>
            </a:r>
            <a:r>
              <a:rPr lang="fa-IR" sz="2400" dirty="0" smtClean="0">
                <a:cs typeface="B Nazanin" panose="00000400000000000000" pitchFamily="2" charset="-78"/>
              </a:rPr>
              <a:t>تا</a:t>
            </a:r>
            <a:r>
              <a:rPr lang="fa-IR" sz="2400" dirty="0">
                <a:cs typeface="B Nazanin" panose="00000400000000000000" pitchFamily="2" charset="-78"/>
              </a:rPr>
              <a:t> حدود يك ساعت، محيط دهان درحالت اسيدي باقي مي ماند تا به حالت عادي برگردد</a:t>
            </a:r>
          </a:p>
          <a:p>
            <a:pPr algn="r"/>
            <a:r>
              <a:rPr lang="fa-IR" sz="2400" dirty="0">
                <a:cs typeface="B Nazanin" panose="00000400000000000000" pitchFamily="2" charset="-78"/>
              </a:rPr>
              <a:t>ب</a:t>
            </a:r>
            <a:r>
              <a:rPr lang="fa-IR" sz="2400" dirty="0" smtClean="0">
                <a:cs typeface="B Nazanin" panose="00000400000000000000" pitchFamily="2" charset="-78"/>
              </a:rPr>
              <a:t>ه همین علت </a:t>
            </a:r>
            <a:r>
              <a:rPr lang="fa-IR" sz="2400" dirty="0">
                <a:cs typeface="B Nazanin" panose="00000400000000000000" pitchFamily="2" charset="-78"/>
              </a:rPr>
              <a:t>بسيارتاكيد مي شود كه درصورت همراه نداشتن مسواك، حداقل دهان خود را پس از </a:t>
            </a:r>
            <a:r>
              <a:rPr lang="fa-IR" sz="2400" dirty="0" smtClean="0">
                <a:cs typeface="B Nazanin" panose="00000400000000000000" pitchFamily="2" charset="-78"/>
              </a:rPr>
              <a:t>مصرف موادغذايي </a:t>
            </a:r>
            <a:r>
              <a:rPr lang="fa-IR" sz="2400" dirty="0">
                <a:cs typeface="B Nazanin" panose="00000400000000000000" pitchFamily="2" charset="-78"/>
              </a:rPr>
              <a:t>با آب شستشو دهيد</a:t>
            </a:r>
          </a:p>
          <a:p>
            <a:pPr algn="r"/>
            <a:endParaRPr lang="fa-IR" dirty="0"/>
          </a:p>
        </p:txBody>
      </p:sp>
      <p:sp>
        <p:nvSpPr>
          <p:cNvPr id="3" name="Slide Number Placeholder 2"/>
          <p:cNvSpPr>
            <a:spLocks noGrp="1"/>
          </p:cNvSpPr>
          <p:nvPr>
            <p:ph type="sldNum" sz="quarter" idx="12"/>
          </p:nvPr>
        </p:nvSpPr>
        <p:spPr/>
        <p:txBody>
          <a:bodyPr/>
          <a:lstStyle/>
          <a:p>
            <a:fld id="{D007F0B1-9CF7-47F5-9932-776301FF47E7}" type="slidenum">
              <a:rPr lang="ar-SA" smtClean="0"/>
              <a:pPr/>
              <a:t>60</a:t>
            </a:fld>
            <a:endParaRPr lang="en-US"/>
          </a:p>
        </p:txBody>
      </p:sp>
    </p:spTree>
    <p:extLst>
      <p:ext uri="{BB962C8B-B14F-4D97-AF65-F5344CB8AC3E}">
        <p14:creationId xmlns:p14="http://schemas.microsoft.com/office/powerpoint/2010/main" val="1016295542"/>
      </p:ext>
    </p:extLst>
  </p:cSld>
  <p:clrMapOvr>
    <a:masterClrMapping/>
  </p:clrMapOvr>
  <p:transition spd="slow">
    <p:push dir="u"/>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1" y="308000"/>
            <a:ext cx="6347713" cy="1320800"/>
          </a:xfrm>
        </p:spPr>
        <p:txBody>
          <a:bodyPr/>
          <a:lstStyle/>
          <a:p>
            <a:pPr algn="ctr"/>
            <a:r>
              <a:rPr lang="fa-IR" sz="3200" b="1" dirty="0">
                <a:cs typeface="B Homa" panose="00000400000000000000" pitchFamily="2" charset="-78"/>
              </a:rPr>
              <a:t>كربوهيدرات ها</a:t>
            </a:r>
            <a:r>
              <a:rPr lang="fa-IR" b="1" dirty="0">
                <a:cs typeface="B Homa" panose="00000400000000000000" pitchFamily="2" charset="-78"/>
              </a:rPr>
              <a:t/>
            </a:r>
            <a:br>
              <a:rPr lang="fa-IR" b="1" dirty="0">
                <a:cs typeface="B Homa" panose="00000400000000000000" pitchFamily="2" charset="-78"/>
              </a:rPr>
            </a:br>
            <a:endParaRPr lang="fa-IR" b="1" dirty="0">
              <a:cs typeface="B Homa" panose="00000400000000000000" pitchFamily="2" charset="-78"/>
            </a:endParaRPr>
          </a:p>
        </p:txBody>
      </p:sp>
      <p:sp>
        <p:nvSpPr>
          <p:cNvPr id="3" name="Content Placeholder 2"/>
          <p:cNvSpPr>
            <a:spLocks noGrp="1"/>
          </p:cNvSpPr>
          <p:nvPr>
            <p:ph idx="1"/>
          </p:nvPr>
        </p:nvSpPr>
        <p:spPr>
          <a:xfrm>
            <a:off x="395536" y="980728"/>
            <a:ext cx="6696744" cy="5184576"/>
          </a:xfrm>
        </p:spPr>
        <p:txBody>
          <a:bodyPr>
            <a:noAutofit/>
          </a:bodyPr>
          <a:lstStyle/>
          <a:p>
            <a:pPr marL="0" indent="0" algn="just">
              <a:buNone/>
            </a:pPr>
            <a:r>
              <a:rPr lang="fa-IR" sz="2400" b="1" dirty="0">
                <a:cs typeface="B Nazanin" panose="00000400000000000000" pitchFamily="2" charset="-78"/>
              </a:rPr>
              <a:t>ازعوامل مهم ايجادكننده پوسيدگي ، كربوهيدرات هاي قابل تخمير </a:t>
            </a:r>
            <a:r>
              <a:rPr lang="fa-IR" sz="2400" b="1" dirty="0" smtClean="0">
                <a:cs typeface="B Nazanin" panose="00000400000000000000" pitchFamily="2" charset="-78"/>
              </a:rPr>
              <a:t>هستند.</a:t>
            </a:r>
            <a:endParaRPr lang="fa-IR" sz="2400" b="1" dirty="0">
              <a:cs typeface="B Nazanin" panose="00000400000000000000" pitchFamily="2" charset="-78"/>
            </a:endParaRPr>
          </a:p>
          <a:p>
            <a:pPr marL="0" indent="0" algn="just">
              <a:buNone/>
            </a:pPr>
            <a:r>
              <a:rPr lang="fa-IR" sz="2400" b="1" dirty="0" smtClean="0">
                <a:cs typeface="B Nazanin" panose="00000400000000000000" pitchFamily="2" charset="-78"/>
              </a:rPr>
              <a:t>قندها </a:t>
            </a:r>
            <a:r>
              <a:rPr lang="fa-IR" sz="2400" b="1" dirty="0">
                <a:cs typeface="B Nazanin" panose="00000400000000000000" pitchFamily="2" charset="-78"/>
              </a:rPr>
              <a:t>يا نشاسته هاي </a:t>
            </a:r>
            <a:r>
              <a:rPr lang="fa-IR" sz="2400" b="1" dirty="0" smtClean="0">
                <a:cs typeface="B Nazanin" panose="00000400000000000000" pitchFamily="2" charset="-78"/>
              </a:rPr>
              <a:t>پخته </a:t>
            </a:r>
            <a:r>
              <a:rPr lang="fa-IR" sz="2400" b="1" dirty="0">
                <a:cs typeface="B Nazanin" panose="00000400000000000000" pitchFamily="2" charset="-78"/>
              </a:rPr>
              <a:t>،</a:t>
            </a:r>
            <a:r>
              <a:rPr lang="fa-IR" sz="2400" b="1" dirty="0" smtClean="0">
                <a:cs typeface="B Nazanin" panose="00000400000000000000" pitchFamily="2" charset="-78"/>
              </a:rPr>
              <a:t> </a:t>
            </a:r>
            <a:r>
              <a:rPr lang="fa-IR" sz="2400" b="1" dirty="0">
                <a:cs typeface="B Nazanin" panose="00000400000000000000" pitchFamily="2" charset="-78"/>
              </a:rPr>
              <a:t>قندهاي موجود در مواد غذايي مختلف يا نوشيدني </a:t>
            </a:r>
            <a:r>
              <a:rPr lang="fa-IR" sz="2400" b="1" dirty="0" smtClean="0">
                <a:cs typeface="B Nazanin" panose="00000400000000000000" pitchFamily="2" charset="-78"/>
              </a:rPr>
              <a:t>ها داراي </a:t>
            </a:r>
            <a:r>
              <a:rPr lang="fa-IR" sz="2400" b="1" dirty="0">
                <a:cs typeface="B Nazanin" panose="00000400000000000000" pitchFamily="2" charset="-78"/>
              </a:rPr>
              <a:t>خاصيت پوسيدگي زايي متفاوتي مي </a:t>
            </a:r>
            <a:r>
              <a:rPr lang="fa-IR" sz="2400" b="1" dirty="0" smtClean="0">
                <a:cs typeface="B Nazanin" panose="00000400000000000000" pitchFamily="2" charset="-78"/>
              </a:rPr>
              <a:t>باشند: </a:t>
            </a:r>
            <a:endParaRPr lang="fa-IR" sz="2400" b="1" dirty="0">
              <a:cs typeface="B Nazanin" panose="00000400000000000000" pitchFamily="2" charset="-78"/>
            </a:endParaRPr>
          </a:p>
          <a:p>
            <a:pPr marL="0" indent="0" algn="just">
              <a:buNone/>
            </a:pPr>
            <a:r>
              <a:rPr lang="fa-IR" sz="2400" b="1" dirty="0">
                <a:solidFill>
                  <a:schemeClr val="accent1"/>
                </a:solidFill>
                <a:cs typeface="B Nazanin" panose="00000400000000000000" pitchFamily="2" charset="-78"/>
              </a:rPr>
              <a:t>الف : </a:t>
            </a:r>
            <a:r>
              <a:rPr lang="fa-IR" sz="2400" b="1" dirty="0">
                <a:cs typeface="B Nazanin" panose="00000400000000000000" pitchFamily="2" charset="-78"/>
              </a:rPr>
              <a:t>قندهاي موجود در ميوه ها و سبزيجات و غذاهاي حاوي نشاسته پخته مثل </a:t>
            </a:r>
            <a:r>
              <a:rPr lang="fa-IR" sz="2400" b="1" dirty="0" smtClean="0">
                <a:cs typeface="B Nazanin" panose="00000400000000000000" pitchFamily="2" charset="-78"/>
              </a:rPr>
              <a:t>برنج و </a:t>
            </a:r>
            <a:r>
              <a:rPr lang="fa-IR" sz="2400" b="1" dirty="0">
                <a:cs typeface="B Nazanin" panose="00000400000000000000" pitchFamily="2" charset="-78"/>
              </a:rPr>
              <a:t>سيب زميني داراي خاصيت پوسيدگي زايي پايين مي </a:t>
            </a:r>
            <a:r>
              <a:rPr lang="fa-IR" sz="2400" b="1" dirty="0" smtClean="0">
                <a:cs typeface="B Nazanin" panose="00000400000000000000" pitchFamily="2" charset="-78"/>
              </a:rPr>
              <a:t>باشند.</a:t>
            </a:r>
            <a:endParaRPr lang="fa-IR" sz="2400" b="1" dirty="0">
              <a:cs typeface="B Nazanin" panose="00000400000000000000" pitchFamily="2" charset="-78"/>
            </a:endParaRPr>
          </a:p>
          <a:p>
            <a:pPr marL="0" indent="0" algn="just">
              <a:buNone/>
            </a:pPr>
            <a:r>
              <a:rPr lang="fa-IR" sz="2400" b="1" dirty="0">
                <a:solidFill>
                  <a:schemeClr val="accent1"/>
                </a:solidFill>
                <a:cs typeface="B Nazanin" panose="00000400000000000000" pitchFamily="2" charset="-78"/>
              </a:rPr>
              <a:t>ب : </a:t>
            </a:r>
            <a:r>
              <a:rPr lang="fa-IR" sz="2400" b="1" dirty="0">
                <a:cs typeface="B Nazanin" panose="00000400000000000000" pitchFamily="2" charset="-78"/>
              </a:rPr>
              <a:t>قندهاي موجود در فرآورده هاي لبني </a:t>
            </a:r>
            <a:r>
              <a:rPr lang="fa-IR" sz="2400" b="1" dirty="0" smtClean="0">
                <a:cs typeface="B Nazanin" panose="00000400000000000000" pitchFamily="2" charset="-78"/>
              </a:rPr>
              <a:t>( </a:t>
            </a:r>
            <a:r>
              <a:rPr lang="fa-IR" sz="2400" b="1" dirty="0">
                <a:cs typeface="B Nazanin" panose="00000400000000000000" pitchFamily="2" charset="-78"/>
              </a:rPr>
              <a:t>شيرومشتقات آن </a:t>
            </a:r>
            <a:r>
              <a:rPr lang="fa-IR" sz="2400" b="1" dirty="0" smtClean="0">
                <a:cs typeface="B Nazanin" panose="00000400000000000000" pitchFamily="2" charset="-78"/>
              </a:rPr>
              <a:t>)غيرپوسيدگي زا هستند. </a:t>
            </a:r>
            <a:endParaRPr lang="fa-IR" sz="2400" b="1" dirty="0">
              <a:cs typeface="B Nazanin" panose="00000400000000000000" pitchFamily="2" charset="-78"/>
            </a:endParaRPr>
          </a:p>
          <a:p>
            <a:pPr marL="0" indent="0" algn="just">
              <a:buNone/>
            </a:pPr>
            <a:r>
              <a:rPr lang="fa-IR" sz="2400" b="1" dirty="0">
                <a:solidFill>
                  <a:schemeClr val="accent1"/>
                </a:solidFill>
                <a:cs typeface="B Nazanin" panose="00000400000000000000" pitchFamily="2" charset="-78"/>
              </a:rPr>
              <a:t>ج : </a:t>
            </a:r>
            <a:r>
              <a:rPr lang="fa-IR" sz="2400" b="1" dirty="0">
                <a:cs typeface="B Nazanin" panose="00000400000000000000" pitchFamily="2" charset="-78"/>
              </a:rPr>
              <a:t>قندهاي موجود درمواد غذايي مثل عسل، آب ميوه ، شكر، شيريني ها ، نوشابه </a:t>
            </a:r>
            <a:r>
              <a:rPr lang="fa-IR" sz="2400" b="1" dirty="0" smtClean="0">
                <a:cs typeface="B Nazanin" panose="00000400000000000000" pitchFamily="2" charset="-78"/>
              </a:rPr>
              <a:t>هاو </a:t>
            </a:r>
            <a:r>
              <a:rPr lang="fa-IR" sz="2400" b="1" dirty="0">
                <a:cs typeface="B Nazanin" panose="00000400000000000000" pitchFamily="2" charset="-78"/>
              </a:rPr>
              <a:t>بيسكويت ها بسيار پوسيدگي زا </a:t>
            </a:r>
            <a:r>
              <a:rPr lang="fa-IR" sz="2400" b="1" dirty="0" smtClean="0">
                <a:cs typeface="B Nazanin" panose="00000400000000000000" pitchFamily="2" charset="-78"/>
              </a:rPr>
              <a:t>هستند.</a:t>
            </a:r>
            <a:endParaRPr lang="fa-IR" sz="2400" b="1"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FA1386CA-3573-40AE-9079-A1424032AF41}" type="slidenum">
              <a:rPr lang="ar-SA" smtClean="0"/>
              <a:pPr/>
              <a:t>61</a:t>
            </a:fld>
            <a:endParaRPr lang="en-US"/>
          </a:p>
        </p:txBody>
      </p:sp>
    </p:spTree>
    <p:extLst>
      <p:ext uri="{BB962C8B-B14F-4D97-AF65-F5344CB8AC3E}">
        <p14:creationId xmlns:p14="http://schemas.microsoft.com/office/powerpoint/2010/main" val="101807341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1" y="474665"/>
            <a:ext cx="6336704" cy="650079"/>
          </a:xfrm>
        </p:spPr>
        <p:txBody>
          <a:bodyPr>
            <a:normAutofit fontScale="90000"/>
          </a:bodyPr>
          <a:lstStyle/>
          <a:p>
            <a:pPr algn="ctr"/>
            <a:r>
              <a:rPr lang="fa-IR" sz="3200" b="1" dirty="0" smtClean="0">
                <a:cs typeface="B Homa" panose="00000400000000000000" pitchFamily="2" charset="-78"/>
              </a:rPr>
              <a:t>عوامل تاثیر گذار بر پوسیدگی زایی مواد غذایی</a:t>
            </a:r>
            <a:endParaRPr lang="fa-IR" sz="3200" b="1" dirty="0">
              <a:cs typeface="B Homa" panose="00000400000000000000" pitchFamily="2" charset="-78"/>
            </a:endParaRPr>
          </a:p>
        </p:txBody>
      </p:sp>
      <p:sp>
        <p:nvSpPr>
          <p:cNvPr id="3" name="Content Placeholder 2"/>
          <p:cNvSpPr>
            <a:spLocks noGrp="1"/>
          </p:cNvSpPr>
          <p:nvPr>
            <p:ph idx="1"/>
          </p:nvPr>
        </p:nvSpPr>
        <p:spPr>
          <a:xfrm>
            <a:off x="580806" y="1412777"/>
            <a:ext cx="6583482" cy="4266182"/>
          </a:xfrm>
        </p:spPr>
        <p:txBody>
          <a:bodyPr>
            <a:normAutofit/>
          </a:bodyPr>
          <a:lstStyle/>
          <a:p>
            <a:pPr marL="0" indent="0">
              <a:buNone/>
            </a:pPr>
            <a:r>
              <a:rPr lang="fa-IR" sz="2000" dirty="0">
                <a:solidFill>
                  <a:schemeClr val="accent1"/>
                </a:solidFill>
              </a:rPr>
              <a:t>1</a:t>
            </a:r>
            <a:r>
              <a:rPr lang="fa-IR" sz="2000" dirty="0">
                <a:solidFill>
                  <a:schemeClr val="accent1"/>
                </a:solidFill>
                <a:cs typeface="B Nazanin" panose="00000400000000000000" pitchFamily="2" charset="-78"/>
              </a:rPr>
              <a:t> -شكل ماده </a:t>
            </a:r>
            <a:r>
              <a:rPr lang="fa-IR" sz="2000" dirty="0" smtClean="0">
                <a:solidFill>
                  <a:schemeClr val="accent1"/>
                </a:solidFill>
                <a:cs typeface="B Nazanin" panose="00000400000000000000" pitchFamily="2" charset="-78"/>
              </a:rPr>
              <a:t>غذايي</a:t>
            </a:r>
            <a:r>
              <a:rPr lang="fa-IR" sz="2000" dirty="0">
                <a:solidFill>
                  <a:schemeClr val="accent1"/>
                </a:solidFill>
                <a:cs typeface="B Nazanin" panose="00000400000000000000" pitchFamily="2" charset="-78"/>
              </a:rPr>
              <a:t>:</a:t>
            </a:r>
            <a:r>
              <a:rPr lang="fa-IR" sz="2000" dirty="0" smtClean="0">
                <a:solidFill>
                  <a:schemeClr val="accent1"/>
                </a:solidFill>
                <a:cs typeface="B Nazanin" panose="00000400000000000000" pitchFamily="2" charset="-78"/>
              </a:rPr>
              <a:t> </a:t>
            </a:r>
            <a:r>
              <a:rPr lang="fa-IR" sz="2000" dirty="0" smtClean="0">
                <a:cs typeface="B Nazanin" panose="00000400000000000000" pitchFamily="2" charset="-78"/>
              </a:rPr>
              <a:t>شكل </a:t>
            </a:r>
            <a:r>
              <a:rPr lang="fa-IR" sz="2000" dirty="0">
                <a:cs typeface="B Nazanin" panose="00000400000000000000" pitchFamily="2" charset="-78"/>
              </a:rPr>
              <a:t>ماده </a:t>
            </a:r>
            <a:r>
              <a:rPr lang="fa-IR" sz="2000" dirty="0" smtClean="0">
                <a:cs typeface="B Nazanin" panose="00000400000000000000" pitchFamily="2" charset="-78"/>
              </a:rPr>
              <a:t>غذايي( </a:t>
            </a:r>
            <a:r>
              <a:rPr lang="fa-IR" sz="2000" dirty="0">
                <a:cs typeface="B Nazanin" panose="00000400000000000000" pitchFamily="2" charset="-78"/>
              </a:rPr>
              <a:t>بصورت </a:t>
            </a:r>
            <a:r>
              <a:rPr lang="fa-IR" sz="2000" dirty="0" smtClean="0">
                <a:cs typeface="B Nazanin" panose="00000400000000000000" pitchFamily="2" charset="-78"/>
              </a:rPr>
              <a:t>جامد يا </a:t>
            </a:r>
            <a:r>
              <a:rPr lang="fa-IR" sz="2000" dirty="0">
                <a:cs typeface="B Nazanin" panose="00000400000000000000" pitchFamily="2" charset="-78"/>
              </a:rPr>
              <a:t>مايع </a:t>
            </a:r>
            <a:r>
              <a:rPr lang="fa-IR" sz="2000" dirty="0" smtClean="0">
                <a:cs typeface="B Nazanin" panose="00000400000000000000" pitchFamily="2" charset="-78"/>
              </a:rPr>
              <a:t>بودن)  مدت زمان</a:t>
            </a:r>
            <a:endParaRPr lang="fa-IR" sz="2000" dirty="0">
              <a:cs typeface="B Nazanin" panose="00000400000000000000" pitchFamily="2" charset="-78"/>
            </a:endParaRPr>
          </a:p>
          <a:p>
            <a:pPr marL="0" indent="0">
              <a:buNone/>
            </a:pPr>
            <a:r>
              <a:rPr lang="fa-IR" sz="2000" dirty="0" smtClean="0">
                <a:cs typeface="B Nazanin" panose="00000400000000000000" pitchFamily="2" charset="-78"/>
              </a:rPr>
              <a:t>تماس </a:t>
            </a:r>
            <a:r>
              <a:rPr lang="fa-IR" sz="2000" dirty="0">
                <a:cs typeface="B Nazanin" panose="00000400000000000000" pitchFamily="2" charset="-78"/>
              </a:rPr>
              <a:t>دندان با ماده غذايي را مشخص مي كند. مايعات درمقايسه با </a:t>
            </a:r>
            <a:r>
              <a:rPr lang="fa-IR" sz="2000" dirty="0" smtClean="0">
                <a:cs typeface="B Nazanin" panose="00000400000000000000" pitchFamily="2" charset="-78"/>
              </a:rPr>
              <a:t>غذاهاي جامد</a:t>
            </a:r>
            <a:endParaRPr lang="fa-IR" sz="2000" dirty="0">
              <a:cs typeface="B Nazanin" panose="00000400000000000000" pitchFamily="2" charset="-78"/>
            </a:endParaRPr>
          </a:p>
          <a:p>
            <a:pPr marL="0" indent="0">
              <a:buNone/>
            </a:pPr>
            <a:r>
              <a:rPr lang="fa-IR" sz="2000" dirty="0" smtClean="0">
                <a:cs typeface="B Nazanin" panose="00000400000000000000" pitchFamily="2" charset="-78"/>
              </a:rPr>
              <a:t> مانند </a:t>
            </a:r>
            <a:r>
              <a:rPr lang="fa-IR" sz="2000" dirty="0">
                <a:cs typeface="B Nazanin" panose="00000400000000000000" pitchFamily="2" charset="-78"/>
              </a:rPr>
              <a:t>بيسكويت وكيك ها به سرعت ازمحيط دهان پاك مي شوند لذا </a:t>
            </a:r>
            <a:r>
              <a:rPr lang="fa-IR" sz="2000" dirty="0" smtClean="0">
                <a:cs typeface="B Nazanin" panose="00000400000000000000" pitchFamily="2" charset="-78"/>
              </a:rPr>
              <a:t>خاصيت پوسيدگي </a:t>
            </a:r>
            <a:r>
              <a:rPr lang="fa-IR" sz="2000" dirty="0">
                <a:cs typeface="B Nazanin" panose="00000400000000000000" pitchFamily="2" charset="-78"/>
              </a:rPr>
              <a:t>زايي كمتري دارند . موادقندي مثل آبنبات ، خوشبوكننده هاي </a:t>
            </a:r>
            <a:r>
              <a:rPr lang="fa-IR" sz="2000" dirty="0" smtClean="0">
                <a:cs typeface="B Nazanin" panose="00000400000000000000" pitchFamily="2" charset="-78"/>
              </a:rPr>
              <a:t>نعنايي دهان </a:t>
            </a:r>
            <a:r>
              <a:rPr lang="fa-IR" sz="2000" dirty="0">
                <a:cs typeface="B Nazanin" panose="00000400000000000000" pitchFamily="2" charset="-78"/>
              </a:rPr>
              <a:t>كه به آهستگي در دهان حل مي شوند داراي خاصيت پوسيدگي زايي </a:t>
            </a:r>
            <a:r>
              <a:rPr lang="fa-IR" sz="2000" dirty="0" smtClean="0">
                <a:cs typeface="B Nazanin" panose="00000400000000000000" pitchFamily="2" charset="-78"/>
              </a:rPr>
              <a:t>بيشتري می باشند.</a:t>
            </a:r>
            <a:endParaRPr lang="fa-IR" sz="20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FA1386CA-3573-40AE-9079-A1424032AF41}" type="slidenum">
              <a:rPr lang="ar-SA" smtClean="0"/>
              <a:pPr/>
              <a:t>62</a:t>
            </a:fld>
            <a:endParaRPr lang="en-US"/>
          </a:p>
        </p:txBody>
      </p:sp>
      <p:pic>
        <p:nvPicPr>
          <p:cNvPr id="5" name="Picture 4"/>
          <p:cNvPicPr>
            <a:picLocks noChangeAspect="1"/>
          </p:cNvPicPr>
          <p:nvPr/>
        </p:nvPicPr>
        <p:blipFill>
          <a:blip r:embed="rId2"/>
          <a:stretch>
            <a:fillRect/>
          </a:stretch>
        </p:blipFill>
        <p:spPr>
          <a:xfrm>
            <a:off x="827584" y="4005064"/>
            <a:ext cx="4026024" cy="2591371"/>
          </a:xfrm>
          <a:prstGeom prst="rect">
            <a:avLst/>
          </a:prstGeom>
        </p:spPr>
      </p:pic>
    </p:spTree>
    <p:extLst>
      <p:ext uri="{BB962C8B-B14F-4D97-AF65-F5344CB8AC3E}">
        <p14:creationId xmlns:p14="http://schemas.microsoft.com/office/powerpoint/2010/main" val="400359789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80728"/>
            <a:ext cx="6724275" cy="3880773"/>
          </a:xfrm>
        </p:spPr>
        <p:txBody>
          <a:bodyPr>
            <a:normAutofit lnSpcReduction="10000"/>
          </a:bodyPr>
          <a:lstStyle/>
          <a:p>
            <a:pPr marL="0" indent="0">
              <a:lnSpc>
                <a:spcPct val="150000"/>
              </a:lnSpc>
              <a:buNone/>
            </a:pPr>
            <a:r>
              <a:rPr lang="fa-IR" sz="2000" b="1" dirty="0">
                <a:solidFill>
                  <a:schemeClr val="accent1"/>
                </a:solidFill>
                <a:cs typeface="B Nazanin" panose="00000400000000000000" pitchFamily="2" charset="-78"/>
              </a:rPr>
              <a:t>2 -قوام ماده غذايي: </a:t>
            </a:r>
            <a:r>
              <a:rPr lang="fa-IR" sz="2000" dirty="0" smtClean="0">
                <a:cs typeface="B Nazanin" panose="00000400000000000000" pitchFamily="2" charset="-78"/>
              </a:rPr>
              <a:t>تنقلاتی </a:t>
            </a:r>
            <a:r>
              <a:rPr lang="fa-IR" sz="2000" dirty="0">
                <a:cs typeface="B Nazanin" panose="00000400000000000000" pitchFamily="2" charset="-78"/>
              </a:rPr>
              <a:t>كه قدرت چسبندگي بيشتري برسطح دندان ها</a:t>
            </a:r>
          </a:p>
          <a:p>
            <a:pPr marL="0" indent="0">
              <a:lnSpc>
                <a:spcPct val="150000"/>
              </a:lnSpc>
              <a:buNone/>
            </a:pPr>
            <a:r>
              <a:rPr lang="fa-IR" sz="2000" dirty="0">
                <a:cs typeface="B Nazanin" panose="00000400000000000000" pitchFamily="2" charset="-78"/>
              </a:rPr>
              <a:t>دارند (</a:t>
            </a:r>
            <a:r>
              <a:rPr lang="fa-IR" sz="2000" dirty="0" smtClean="0">
                <a:cs typeface="B Nazanin" panose="00000400000000000000" pitchFamily="2" charset="-78"/>
              </a:rPr>
              <a:t>مثل </a:t>
            </a:r>
            <a:r>
              <a:rPr lang="fa-IR" sz="2000" dirty="0">
                <a:cs typeface="B Nazanin" panose="00000400000000000000" pitchFamily="2" charset="-78"/>
              </a:rPr>
              <a:t>چيپس ، گز، سوهان، </a:t>
            </a:r>
            <a:r>
              <a:rPr lang="fa-IR" sz="2000" dirty="0" smtClean="0">
                <a:cs typeface="B Nazanin" panose="00000400000000000000" pitchFamily="2" charset="-78"/>
              </a:rPr>
              <a:t>شكلات) </a:t>
            </a:r>
            <a:r>
              <a:rPr lang="fa-IR" sz="2000" dirty="0">
                <a:cs typeface="B Nazanin" panose="00000400000000000000" pitchFamily="2" charset="-78"/>
              </a:rPr>
              <a:t>مدت زمان </a:t>
            </a:r>
            <a:r>
              <a:rPr lang="fa-IR" sz="2000" dirty="0" smtClean="0">
                <a:cs typeface="B Nazanin" panose="00000400000000000000" pitchFamily="2" charset="-78"/>
              </a:rPr>
              <a:t>طولاني </a:t>
            </a:r>
            <a:r>
              <a:rPr lang="fa-IR" sz="2000" dirty="0">
                <a:cs typeface="B Nazanin" panose="00000400000000000000" pitchFamily="2" charset="-78"/>
              </a:rPr>
              <a:t>تري درتماس با دندان</a:t>
            </a:r>
          </a:p>
          <a:p>
            <a:pPr marL="0" indent="0">
              <a:lnSpc>
                <a:spcPct val="150000"/>
              </a:lnSpc>
              <a:buNone/>
            </a:pPr>
            <a:r>
              <a:rPr lang="fa-IR" sz="2000" dirty="0">
                <a:cs typeface="B Nazanin" panose="00000400000000000000" pitchFamily="2" charset="-78"/>
              </a:rPr>
              <a:t>مي باشند . بنابراين ميزان پوسيدگي زايي آنها بيشترخواهد بود .</a:t>
            </a:r>
          </a:p>
          <a:p>
            <a:pPr marL="0" indent="0">
              <a:lnSpc>
                <a:spcPct val="150000"/>
              </a:lnSpc>
              <a:buNone/>
            </a:pPr>
            <a:r>
              <a:rPr lang="fa-IR" sz="2000" b="1" dirty="0">
                <a:solidFill>
                  <a:schemeClr val="accent1"/>
                </a:solidFill>
                <a:cs typeface="B Nazanin" panose="00000400000000000000" pitchFamily="2" charset="-78"/>
              </a:rPr>
              <a:t>3 -دفعات مصرف موادغذايي: </a:t>
            </a:r>
            <a:r>
              <a:rPr lang="fa-IR" sz="2000" dirty="0">
                <a:cs typeface="B Nazanin" panose="00000400000000000000" pitchFamily="2" charset="-78"/>
              </a:rPr>
              <a:t>با هر بار مصرف مواد قندي، محيط </a:t>
            </a:r>
            <a:r>
              <a:rPr lang="fa-IR" sz="2000" dirty="0" smtClean="0">
                <a:cs typeface="B Nazanin" panose="00000400000000000000" pitchFamily="2" charset="-78"/>
              </a:rPr>
              <a:t>پلاک </a:t>
            </a:r>
            <a:r>
              <a:rPr lang="fa-IR" sz="2000" dirty="0">
                <a:cs typeface="B Nazanin" panose="00000400000000000000" pitchFamily="2" charset="-78"/>
              </a:rPr>
              <a:t>ميكروبي،</a:t>
            </a:r>
          </a:p>
          <a:p>
            <a:pPr marL="0" indent="0">
              <a:lnSpc>
                <a:spcPct val="150000"/>
              </a:lnSpc>
              <a:buNone/>
            </a:pPr>
            <a:r>
              <a:rPr lang="fa-IR" sz="2000" dirty="0">
                <a:cs typeface="B Nazanin" panose="00000400000000000000" pitchFamily="2" charset="-78"/>
              </a:rPr>
              <a:t>اسيدي شده و منجربه پوسيدگي مي شود. بنابراين هرچه دفعات مصرف اين مواد</a:t>
            </a:r>
          </a:p>
          <a:p>
            <a:pPr marL="0" indent="0">
              <a:lnSpc>
                <a:spcPct val="150000"/>
              </a:lnSpc>
              <a:buNone/>
            </a:pPr>
            <a:r>
              <a:rPr lang="fa-IR" sz="2000" dirty="0">
                <a:cs typeface="B Nazanin" panose="00000400000000000000" pitchFamily="2" charset="-78"/>
              </a:rPr>
              <a:t>كمتر باشد، احتمال </a:t>
            </a:r>
            <a:r>
              <a:rPr lang="fa-IR" sz="2000" dirty="0" smtClean="0">
                <a:cs typeface="B Nazanin" panose="00000400000000000000" pitchFamily="2" charset="-78"/>
              </a:rPr>
              <a:t>ابتلا </a:t>
            </a:r>
            <a:r>
              <a:rPr lang="fa-IR" sz="2000" dirty="0">
                <a:cs typeface="B Nazanin" panose="00000400000000000000" pitchFamily="2" charset="-78"/>
              </a:rPr>
              <a:t>به پوسيدگي پايين تر مي آيد. از تكرار استفاده از خوردني ها</a:t>
            </a:r>
          </a:p>
          <a:p>
            <a:pPr marL="0" indent="0">
              <a:lnSpc>
                <a:spcPct val="150000"/>
              </a:lnSpc>
              <a:buNone/>
            </a:pPr>
            <a:r>
              <a:rPr lang="fa-IR" sz="2000" dirty="0">
                <a:cs typeface="B Nazanin" panose="00000400000000000000" pitchFamily="2" charset="-78"/>
              </a:rPr>
              <a:t>و </a:t>
            </a:r>
            <a:r>
              <a:rPr lang="fa-IR" sz="2000" dirty="0" smtClean="0">
                <a:cs typeface="B Nazanin" panose="00000400000000000000" pitchFamily="2" charset="-78"/>
              </a:rPr>
              <a:t>تنقلات </a:t>
            </a:r>
            <a:r>
              <a:rPr lang="fa-IR" sz="2000" dirty="0">
                <a:cs typeface="B Nazanin" panose="00000400000000000000" pitchFamily="2" charset="-78"/>
              </a:rPr>
              <a:t>شيرين در فواصل وعده هاي اصلي غذايي بايد خودداري شود.</a:t>
            </a:r>
          </a:p>
        </p:txBody>
      </p:sp>
      <p:sp>
        <p:nvSpPr>
          <p:cNvPr id="4" name="Slide Number Placeholder 3"/>
          <p:cNvSpPr>
            <a:spLocks noGrp="1"/>
          </p:cNvSpPr>
          <p:nvPr>
            <p:ph type="sldNum" sz="quarter" idx="12"/>
          </p:nvPr>
        </p:nvSpPr>
        <p:spPr/>
        <p:txBody>
          <a:bodyPr/>
          <a:lstStyle/>
          <a:p>
            <a:fld id="{FA1386CA-3573-40AE-9079-A1424032AF41}" type="slidenum">
              <a:rPr lang="ar-SA" smtClean="0"/>
              <a:pPr/>
              <a:t>63</a:t>
            </a:fld>
            <a:endParaRPr lang="en-US"/>
          </a:p>
        </p:txBody>
      </p:sp>
    </p:spTree>
    <p:extLst>
      <p:ext uri="{BB962C8B-B14F-4D97-AF65-F5344CB8AC3E}">
        <p14:creationId xmlns:p14="http://schemas.microsoft.com/office/powerpoint/2010/main" val="3946492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7584" y="1772816"/>
            <a:ext cx="6129729" cy="3880773"/>
          </a:xfrm>
        </p:spPr>
        <p:txBody>
          <a:bodyPr>
            <a:normAutofit/>
          </a:bodyPr>
          <a:lstStyle/>
          <a:p>
            <a:pPr marL="0" indent="0" algn="just">
              <a:lnSpc>
                <a:spcPct val="150000"/>
              </a:lnSpc>
              <a:buNone/>
            </a:pPr>
            <a:r>
              <a:rPr lang="fa-IR" sz="2000" b="1" dirty="0">
                <a:solidFill>
                  <a:schemeClr val="accent1"/>
                </a:solidFill>
                <a:cs typeface="B Nazanin" panose="00000400000000000000" pitchFamily="2" charset="-78"/>
              </a:rPr>
              <a:t>4 -تركيب و ترتيب غذاهاي مصرفي: </a:t>
            </a:r>
            <a:r>
              <a:rPr lang="fa-IR" sz="2000" dirty="0">
                <a:cs typeface="B Nazanin" panose="00000400000000000000" pitchFamily="2" charset="-78"/>
              </a:rPr>
              <a:t>مصرف غذاها با هم مي توانند اثرات</a:t>
            </a:r>
          </a:p>
          <a:p>
            <a:pPr marL="0" indent="0" algn="just">
              <a:lnSpc>
                <a:spcPct val="150000"/>
              </a:lnSpc>
              <a:buNone/>
            </a:pPr>
            <a:r>
              <a:rPr lang="fa-IR" sz="2000" dirty="0">
                <a:cs typeface="B Nazanin" panose="00000400000000000000" pitchFamily="2" charset="-78"/>
              </a:rPr>
              <a:t>پوسيدگي زايي را كاهش يا افزايش دهند. بطور مثال استفاده از نوشابه ها و </a:t>
            </a:r>
            <a:r>
              <a:rPr lang="fa-IR" sz="2000" dirty="0" smtClean="0">
                <a:cs typeface="B Nazanin" panose="00000400000000000000" pitchFamily="2" charset="-78"/>
              </a:rPr>
              <a:t>غذاهاي حاوي </a:t>
            </a:r>
            <a:r>
              <a:rPr lang="fa-IR" sz="2000" dirty="0">
                <a:cs typeface="B Nazanin" panose="00000400000000000000" pitchFamily="2" charset="-78"/>
              </a:rPr>
              <a:t>مواد قندي همراه با ساير مواد غذايي ديگر، فرصت مناسب براي توليد </a:t>
            </a:r>
            <a:r>
              <a:rPr lang="fa-IR" sz="2000" dirty="0" smtClean="0">
                <a:cs typeface="B Nazanin" panose="00000400000000000000" pitchFamily="2" charset="-78"/>
              </a:rPr>
              <a:t>اسيدرا </a:t>
            </a:r>
            <a:r>
              <a:rPr lang="fa-IR" sz="2000" dirty="0">
                <a:cs typeface="B Nazanin" panose="00000400000000000000" pitchFamily="2" charset="-78"/>
              </a:rPr>
              <a:t>فراهم مي كنند. درحالي كه استفاده از غذاهاي حاوي كلسيم </a:t>
            </a:r>
            <a:r>
              <a:rPr lang="fa-IR" sz="2000" dirty="0" smtClean="0">
                <a:cs typeface="B Nazanin" panose="00000400000000000000" pitchFamily="2" charset="-78"/>
              </a:rPr>
              <a:t> (مثل </a:t>
            </a:r>
            <a:r>
              <a:rPr lang="fa-IR" sz="2000" dirty="0">
                <a:cs typeface="B Nazanin" panose="00000400000000000000" pitchFamily="2" charset="-78"/>
              </a:rPr>
              <a:t>ماست </a:t>
            </a:r>
            <a:r>
              <a:rPr lang="fa-IR" sz="2000" dirty="0" smtClean="0">
                <a:cs typeface="B Nazanin" panose="00000400000000000000" pitchFamily="2" charset="-78"/>
              </a:rPr>
              <a:t>بدون چربي وپنير) يا </a:t>
            </a:r>
            <a:r>
              <a:rPr lang="fa-IR" sz="2000" dirty="0">
                <a:cs typeface="B Nazanin" panose="00000400000000000000" pitchFamily="2" charset="-78"/>
              </a:rPr>
              <a:t>فلورايد </a:t>
            </a:r>
            <a:r>
              <a:rPr lang="fa-IR" sz="2000" dirty="0" smtClean="0">
                <a:cs typeface="B Nazanin" panose="00000400000000000000" pitchFamily="2" charset="-78"/>
              </a:rPr>
              <a:t> (مثل </a:t>
            </a:r>
            <a:r>
              <a:rPr lang="fa-IR" sz="2000" dirty="0">
                <a:cs typeface="B Nazanin" panose="00000400000000000000" pitchFamily="2" charset="-78"/>
              </a:rPr>
              <a:t>اسفناج پخته شده، پنير و ذرت كنسرو شده </a:t>
            </a:r>
            <a:r>
              <a:rPr lang="fa-IR" sz="2000" dirty="0" smtClean="0">
                <a:cs typeface="B Nazanin" panose="00000400000000000000" pitchFamily="2" charset="-78"/>
              </a:rPr>
              <a:t>) </a:t>
            </a:r>
            <a:r>
              <a:rPr lang="fa-IR" sz="2000" dirty="0">
                <a:cs typeface="B Nazanin" panose="00000400000000000000" pitchFamily="2" charset="-78"/>
              </a:rPr>
              <a:t>و </a:t>
            </a:r>
            <a:r>
              <a:rPr lang="fa-IR" sz="2000" dirty="0" smtClean="0">
                <a:cs typeface="B Nazanin" panose="00000400000000000000" pitchFamily="2" charset="-78"/>
              </a:rPr>
              <a:t>نيزغذاي </a:t>
            </a:r>
            <a:r>
              <a:rPr lang="fa-IR" sz="2000" dirty="0">
                <a:cs typeface="B Nazanin" panose="00000400000000000000" pitchFamily="2" charset="-78"/>
              </a:rPr>
              <a:t>سفت و حاوي فيبر </a:t>
            </a:r>
            <a:r>
              <a:rPr lang="fa-IR" sz="2000" dirty="0" smtClean="0">
                <a:cs typeface="B Nazanin" panose="00000400000000000000" pitchFamily="2" charset="-78"/>
              </a:rPr>
              <a:t>(مثل </a:t>
            </a:r>
            <a:r>
              <a:rPr lang="fa-IR" sz="2000" dirty="0">
                <a:cs typeface="B Nazanin" panose="00000400000000000000" pitchFamily="2" charset="-78"/>
              </a:rPr>
              <a:t>ميوه وسبزيجات خام و مركبات </a:t>
            </a:r>
            <a:r>
              <a:rPr lang="fa-IR" sz="2000" dirty="0" smtClean="0">
                <a:cs typeface="B Nazanin" panose="00000400000000000000" pitchFamily="2" charset="-78"/>
              </a:rPr>
              <a:t>)همزمان </a:t>
            </a:r>
            <a:r>
              <a:rPr lang="fa-IR" sz="2000" dirty="0">
                <a:cs typeface="B Nazanin" panose="00000400000000000000" pitchFamily="2" charset="-78"/>
              </a:rPr>
              <a:t>با </a:t>
            </a:r>
            <a:r>
              <a:rPr lang="fa-IR" sz="2000" dirty="0" smtClean="0">
                <a:cs typeface="B Nazanin" panose="00000400000000000000" pitchFamily="2" charset="-78"/>
              </a:rPr>
              <a:t>سايرمواد </a:t>
            </a:r>
            <a:r>
              <a:rPr lang="fa-IR" sz="2000" dirty="0">
                <a:cs typeface="B Nazanin" panose="00000400000000000000" pitchFamily="2" charset="-78"/>
              </a:rPr>
              <a:t>غذايي تاثير مثبتي </a:t>
            </a:r>
            <a:r>
              <a:rPr lang="fa-IR" sz="2000" dirty="0" smtClean="0">
                <a:cs typeface="B Nazanin" panose="00000400000000000000" pitchFamily="2" charset="-78"/>
              </a:rPr>
              <a:t> </a:t>
            </a:r>
            <a:r>
              <a:rPr lang="fa-IR" sz="2000" dirty="0">
                <a:cs typeface="B Nazanin" panose="00000400000000000000" pitchFamily="2" charset="-78"/>
              </a:rPr>
              <a:t>دركاهش پوسيدگي زايي دارد . </a:t>
            </a:r>
          </a:p>
        </p:txBody>
      </p:sp>
      <p:sp>
        <p:nvSpPr>
          <p:cNvPr id="4" name="Slide Number Placeholder 3"/>
          <p:cNvSpPr>
            <a:spLocks noGrp="1"/>
          </p:cNvSpPr>
          <p:nvPr>
            <p:ph type="sldNum" sz="quarter" idx="12"/>
          </p:nvPr>
        </p:nvSpPr>
        <p:spPr/>
        <p:txBody>
          <a:bodyPr/>
          <a:lstStyle/>
          <a:p>
            <a:fld id="{FA1386CA-3573-40AE-9079-A1424032AF41}" type="slidenum">
              <a:rPr lang="ar-SA" smtClean="0"/>
              <a:pPr/>
              <a:t>64</a:t>
            </a:fld>
            <a:endParaRPr lang="en-US"/>
          </a:p>
        </p:txBody>
      </p:sp>
    </p:spTree>
    <p:extLst>
      <p:ext uri="{BB962C8B-B14F-4D97-AF65-F5344CB8AC3E}">
        <p14:creationId xmlns:p14="http://schemas.microsoft.com/office/powerpoint/2010/main" val="16579661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60648"/>
            <a:ext cx="6347713" cy="803176"/>
          </a:xfrm>
        </p:spPr>
        <p:txBody>
          <a:bodyPr>
            <a:normAutofit fontScale="90000"/>
          </a:bodyPr>
          <a:lstStyle/>
          <a:p>
            <a:pPr algn="ctr"/>
            <a:r>
              <a:rPr lang="fa-IR" b="1" dirty="0">
                <a:cs typeface="B Homa" panose="00000400000000000000" pitchFamily="2" charset="-78"/>
              </a:rPr>
              <a:t>توصیه هاي تغذیه اي</a:t>
            </a:r>
            <a:br>
              <a:rPr lang="fa-IR" b="1" dirty="0">
                <a:cs typeface="B Homa" panose="00000400000000000000" pitchFamily="2" charset="-78"/>
              </a:rPr>
            </a:br>
            <a:endParaRPr lang="fa-IR" b="1" dirty="0">
              <a:cs typeface="B Homa" panose="00000400000000000000" pitchFamily="2" charset="-78"/>
            </a:endParaRPr>
          </a:p>
        </p:txBody>
      </p:sp>
      <p:sp>
        <p:nvSpPr>
          <p:cNvPr id="3" name="Content Placeholder 2"/>
          <p:cNvSpPr>
            <a:spLocks noGrp="1"/>
          </p:cNvSpPr>
          <p:nvPr>
            <p:ph idx="1"/>
          </p:nvPr>
        </p:nvSpPr>
        <p:spPr>
          <a:xfrm>
            <a:off x="179512" y="908720"/>
            <a:ext cx="7416824" cy="5544616"/>
          </a:xfrm>
        </p:spPr>
        <p:txBody>
          <a:bodyPr>
            <a:noAutofit/>
          </a:bodyPr>
          <a:lstStyle/>
          <a:p>
            <a:pPr marL="0" indent="0">
              <a:buNone/>
            </a:pPr>
            <a:r>
              <a:rPr lang="fa-IR" sz="2200" dirty="0">
                <a:solidFill>
                  <a:schemeClr val="tx1"/>
                </a:solidFill>
                <a:cs typeface="B Nazanin" panose="00000400000000000000" pitchFamily="2" charset="-78"/>
              </a:rPr>
              <a:t> • </a:t>
            </a:r>
            <a:r>
              <a:rPr lang="fa-IR" sz="2200" dirty="0" smtClean="0">
                <a:solidFill>
                  <a:schemeClr val="tx1"/>
                </a:solidFill>
                <a:cs typeface="B Nazanin" panose="00000400000000000000" pitchFamily="2" charset="-78"/>
              </a:rPr>
              <a:t>بهتر </a:t>
            </a:r>
            <a:r>
              <a:rPr lang="fa-IR" sz="2200" dirty="0">
                <a:solidFill>
                  <a:schemeClr val="tx1"/>
                </a:solidFill>
                <a:cs typeface="B Nazanin" panose="00000400000000000000" pitchFamily="2" charset="-78"/>
              </a:rPr>
              <a:t>است به عنوان میان وعده </a:t>
            </a:r>
            <a:r>
              <a:rPr lang="fa-IR" sz="2200" dirty="0" smtClean="0">
                <a:solidFill>
                  <a:schemeClr val="tx1"/>
                </a:solidFill>
                <a:cs typeface="B Nazanin" panose="00000400000000000000" pitchFamily="2" charset="-78"/>
              </a:rPr>
              <a:t> بجاي شیریني ، </a:t>
            </a:r>
            <a:r>
              <a:rPr lang="fa-IR" sz="2200" dirty="0">
                <a:solidFill>
                  <a:schemeClr val="tx1"/>
                </a:solidFill>
                <a:cs typeface="B Nazanin" panose="00000400000000000000" pitchFamily="2" charset="-78"/>
              </a:rPr>
              <a:t>از میوه هاي تازه و سبزیجات،</a:t>
            </a:r>
          </a:p>
          <a:p>
            <a:pPr marL="0" indent="0">
              <a:buNone/>
            </a:pPr>
            <a:r>
              <a:rPr lang="fa-IR" sz="2200" dirty="0">
                <a:solidFill>
                  <a:schemeClr val="tx1"/>
                </a:solidFill>
                <a:cs typeface="B Nazanin" panose="00000400000000000000" pitchFamily="2" charset="-78"/>
              </a:rPr>
              <a:t>ماست ساده و مغزها </a:t>
            </a:r>
            <a:r>
              <a:rPr lang="fa-IR" sz="2200" dirty="0" smtClean="0">
                <a:solidFill>
                  <a:schemeClr val="tx1"/>
                </a:solidFill>
                <a:cs typeface="B Nazanin" panose="00000400000000000000" pitchFamily="2" charset="-78"/>
              </a:rPr>
              <a:t>(بادام</a:t>
            </a:r>
            <a:r>
              <a:rPr lang="fa-IR" sz="2200" dirty="0">
                <a:solidFill>
                  <a:schemeClr val="tx1"/>
                </a:solidFill>
                <a:cs typeface="B Nazanin" panose="00000400000000000000" pitchFamily="2" charset="-78"/>
              </a:rPr>
              <a:t>، گردو و </a:t>
            </a:r>
            <a:r>
              <a:rPr lang="fa-IR" sz="2200" dirty="0" smtClean="0">
                <a:solidFill>
                  <a:schemeClr val="tx1"/>
                </a:solidFill>
                <a:cs typeface="B Nazanin" panose="00000400000000000000" pitchFamily="2" charset="-78"/>
              </a:rPr>
              <a:t>...) </a:t>
            </a:r>
            <a:r>
              <a:rPr lang="fa-IR" sz="2200" dirty="0">
                <a:solidFill>
                  <a:schemeClr val="tx1"/>
                </a:solidFill>
                <a:cs typeface="B Nazanin" panose="00000400000000000000" pitchFamily="2" charset="-78"/>
              </a:rPr>
              <a:t>استفاده شود.</a:t>
            </a:r>
          </a:p>
          <a:p>
            <a:pPr marL="0" indent="0">
              <a:buNone/>
            </a:pPr>
            <a:r>
              <a:rPr lang="fa-IR" sz="2200" dirty="0">
                <a:solidFill>
                  <a:schemeClr val="tx1"/>
                </a:solidFill>
                <a:cs typeface="B Nazanin" panose="00000400000000000000" pitchFamily="2" charset="-78"/>
              </a:rPr>
              <a:t>• مصرف مواد قندي محدود به وعده هاي اصلي غذایي </a:t>
            </a:r>
            <a:r>
              <a:rPr lang="fa-IR" sz="2200" dirty="0" smtClean="0">
                <a:solidFill>
                  <a:schemeClr val="tx1"/>
                </a:solidFill>
                <a:cs typeface="B Nazanin" panose="00000400000000000000" pitchFamily="2" charset="-78"/>
              </a:rPr>
              <a:t>( </a:t>
            </a:r>
            <a:r>
              <a:rPr lang="fa-IR" sz="2200" dirty="0">
                <a:solidFill>
                  <a:schemeClr val="tx1"/>
                </a:solidFill>
                <a:cs typeface="B Nazanin" panose="00000400000000000000" pitchFamily="2" charset="-78"/>
              </a:rPr>
              <a:t>صبحانه، </a:t>
            </a:r>
            <a:r>
              <a:rPr lang="fa-IR" sz="2200" dirty="0" smtClean="0">
                <a:solidFill>
                  <a:schemeClr val="tx1"/>
                </a:solidFill>
                <a:cs typeface="B Nazanin" panose="00000400000000000000" pitchFamily="2" charset="-78"/>
              </a:rPr>
              <a:t>ناهار</a:t>
            </a:r>
            <a:r>
              <a:rPr lang="fa-IR" sz="2200" dirty="0">
                <a:solidFill>
                  <a:schemeClr val="tx1"/>
                </a:solidFill>
                <a:cs typeface="B Nazanin" panose="00000400000000000000" pitchFamily="2" charset="-78"/>
              </a:rPr>
              <a:t>، شام </a:t>
            </a:r>
            <a:r>
              <a:rPr lang="fa-IR" sz="2200" dirty="0" smtClean="0">
                <a:solidFill>
                  <a:schemeClr val="tx1"/>
                </a:solidFill>
                <a:cs typeface="B Nazanin" panose="00000400000000000000" pitchFamily="2" charset="-78"/>
              </a:rPr>
              <a:t>) </a:t>
            </a:r>
            <a:r>
              <a:rPr lang="fa-IR" sz="2200" dirty="0">
                <a:solidFill>
                  <a:schemeClr val="tx1"/>
                </a:solidFill>
                <a:cs typeface="B Nazanin" panose="00000400000000000000" pitchFamily="2" charset="-78"/>
              </a:rPr>
              <a:t>گردد</a:t>
            </a:r>
          </a:p>
          <a:p>
            <a:pPr marL="0" indent="0">
              <a:buNone/>
            </a:pPr>
            <a:r>
              <a:rPr lang="fa-IR" sz="2200" dirty="0">
                <a:solidFill>
                  <a:schemeClr val="tx1"/>
                </a:solidFill>
                <a:cs typeface="B Nazanin" panose="00000400000000000000" pitchFamily="2" charset="-78"/>
              </a:rPr>
              <a:t>که پس ازآنها مسواک زده شود.</a:t>
            </a:r>
          </a:p>
          <a:p>
            <a:pPr marL="0" indent="0">
              <a:buNone/>
            </a:pPr>
            <a:r>
              <a:rPr lang="fa-IR" sz="2200" dirty="0">
                <a:solidFill>
                  <a:schemeClr val="tx1"/>
                </a:solidFill>
                <a:cs typeface="B Nazanin" panose="00000400000000000000" pitchFamily="2" charset="-78"/>
              </a:rPr>
              <a:t>• درصورت مصرف هر نوع ماده قندي، </a:t>
            </a:r>
            <a:r>
              <a:rPr lang="fa-IR" sz="2200" dirty="0" smtClean="0">
                <a:solidFill>
                  <a:schemeClr val="tx1"/>
                </a:solidFill>
                <a:cs typeface="B Nazanin" panose="00000400000000000000" pitchFamily="2" charset="-78"/>
              </a:rPr>
              <a:t>لازم است بلافاصله دندان </a:t>
            </a:r>
            <a:r>
              <a:rPr lang="fa-IR" sz="2200" dirty="0">
                <a:solidFill>
                  <a:schemeClr val="tx1"/>
                </a:solidFill>
                <a:cs typeface="B Nazanin" panose="00000400000000000000" pitchFamily="2" charset="-78"/>
              </a:rPr>
              <a:t>ها را مسواک زد و</a:t>
            </a:r>
          </a:p>
          <a:p>
            <a:pPr marL="0" indent="0">
              <a:buNone/>
            </a:pPr>
            <a:r>
              <a:rPr lang="fa-IR" sz="2200" dirty="0">
                <a:solidFill>
                  <a:schemeClr val="tx1"/>
                </a:solidFill>
                <a:cs typeface="B Nazanin" panose="00000400000000000000" pitchFamily="2" charset="-78"/>
              </a:rPr>
              <a:t>درصورت عدم دسترسي چند مرتبه دهان و دندان را با آب شستشو داد.</a:t>
            </a:r>
          </a:p>
          <a:p>
            <a:pPr marL="0" lvl="0" indent="0">
              <a:buClr>
                <a:srgbClr val="0F6FC6"/>
              </a:buClr>
              <a:buNone/>
            </a:pPr>
            <a:r>
              <a:rPr lang="fa-IR" sz="2200" dirty="0">
                <a:solidFill>
                  <a:schemeClr val="tx1"/>
                </a:solidFill>
                <a:cs typeface="B Nazanin" panose="00000400000000000000" pitchFamily="2" charset="-78"/>
              </a:rPr>
              <a:t>• فست فود، نوشابه ها و </a:t>
            </a:r>
            <a:r>
              <a:rPr lang="fa-IR" sz="2200" dirty="0" smtClean="0">
                <a:solidFill>
                  <a:schemeClr val="tx1"/>
                </a:solidFill>
                <a:cs typeface="B Nazanin" panose="00000400000000000000" pitchFamily="2" charset="-78"/>
              </a:rPr>
              <a:t>تنقلات </a:t>
            </a:r>
            <a:r>
              <a:rPr lang="fa-IR" sz="2200" dirty="0">
                <a:solidFill>
                  <a:schemeClr val="tx1"/>
                </a:solidFill>
                <a:cs typeface="B Nazanin" panose="00000400000000000000" pitchFamily="2" charset="-78"/>
              </a:rPr>
              <a:t>شیرین نبایستي به صورت روزمره به کودکان </a:t>
            </a:r>
            <a:r>
              <a:rPr lang="fa-IR" sz="2200" dirty="0" smtClean="0">
                <a:solidFill>
                  <a:schemeClr val="tx1"/>
                </a:solidFill>
                <a:cs typeface="B Nazanin" panose="00000400000000000000" pitchFamily="2" charset="-78"/>
              </a:rPr>
              <a:t>داده شود </a:t>
            </a:r>
            <a:r>
              <a:rPr lang="fa-IR" sz="2200" dirty="0">
                <a:solidFill>
                  <a:schemeClr val="tx1"/>
                </a:solidFill>
                <a:cs typeface="B Nazanin" panose="00000400000000000000" pitchFamily="2" charset="-78"/>
              </a:rPr>
              <a:t>.</a:t>
            </a:r>
          </a:p>
          <a:p>
            <a:pPr marL="0" indent="0">
              <a:buNone/>
            </a:pPr>
            <a:r>
              <a:rPr lang="fa-IR" sz="2200" dirty="0" smtClean="0">
                <a:solidFill>
                  <a:schemeClr val="tx1"/>
                </a:solidFill>
                <a:cs typeface="B Nazanin" panose="00000400000000000000" pitchFamily="2" charset="-78"/>
              </a:rPr>
              <a:t> • </a:t>
            </a:r>
            <a:r>
              <a:rPr lang="fa-IR" sz="2200" dirty="0">
                <a:solidFill>
                  <a:schemeClr val="tx1"/>
                </a:solidFill>
                <a:cs typeface="B Nazanin" panose="00000400000000000000" pitchFamily="2" charset="-78"/>
              </a:rPr>
              <a:t>درصورت استفاده ازشربت هاي دارویي و تقویتي شیرین بعد از هر بار مصرف </a:t>
            </a:r>
            <a:r>
              <a:rPr lang="fa-IR" sz="2200" dirty="0" smtClean="0">
                <a:solidFill>
                  <a:schemeClr val="tx1"/>
                </a:solidFill>
                <a:cs typeface="B Nazanin" panose="00000400000000000000" pitchFamily="2" charset="-78"/>
              </a:rPr>
              <a:t>جهت پاک </a:t>
            </a:r>
            <a:r>
              <a:rPr lang="fa-IR" sz="2200" dirty="0">
                <a:solidFill>
                  <a:schemeClr val="tx1"/>
                </a:solidFill>
                <a:cs typeface="B Nazanin" panose="00000400000000000000" pitchFamily="2" charset="-78"/>
              </a:rPr>
              <a:t>شدن ازسطح دندان ها به کودک میزان کافي آب داده شود .</a:t>
            </a:r>
          </a:p>
          <a:p>
            <a:pPr marL="0" indent="0">
              <a:buNone/>
            </a:pPr>
            <a:r>
              <a:rPr lang="fa-IR" sz="2200" dirty="0" smtClean="0">
                <a:solidFill>
                  <a:schemeClr val="tx1"/>
                </a:solidFill>
                <a:cs typeface="B Nazanin" panose="00000400000000000000" pitchFamily="2" charset="-78"/>
              </a:rPr>
              <a:t>• </a:t>
            </a:r>
            <a:r>
              <a:rPr lang="fa-IR" sz="2200" dirty="0">
                <a:solidFill>
                  <a:schemeClr val="tx1"/>
                </a:solidFill>
                <a:cs typeface="B Nazanin" panose="00000400000000000000" pitchFamily="2" charset="-78"/>
              </a:rPr>
              <a:t>استفاده از </a:t>
            </a:r>
            <a:r>
              <a:rPr lang="fa-IR" sz="2200" dirty="0" smtClean="0">
                <a:solidFill>
                  <a:schemeClr val="tx1"/>
                </a:solidFill>
                <a:cs typeface="B Nazanin" panose="00000400000000000000" pitchFamily="2" charset="-78"/>
              </a:rPr>
              <a:t>محصولات </a:t>
            </a:r>
            <a:r>
              <a:rPr lang="fa-IR" sz="2200" dirty="0">
                <a:solidFill>
                  <a:schemeClr val="tx1"/>
                </a:solidFill>
                <a:cs typeface="B Nazanin" panose="00000400000000000000" pitchFamily="2" charset="-78"/>
              </a:rPr>
              <a:t>لبني </a:t>
            </a:r>
            <a:r>
              <a:rPr lang="fa-IR" sz="2200" dirty="0" smtClean="0">
                <a:solidFill>
                  <a:schemeClr val="tx1"/>
                </a:solidFill>
                <a:cs typeface="B Nazanin" panose="00000400000000000000" pitchFamily="2" charset="-78"/>
              </a:rPr>
              <a:t>( </a:t>
            </a:r>
            <a:r>
              <a:rPr lang="fa-IR" sz="2200" dirty="0">
                <a:solidFill>
                  <a:schemeClr val="tx1"/>
                </a:solidFill>
                <a:cs typeface="B Nazanin" panose="00000400000000000000" pitchFamily="2" charset="-78"/>
              </a:rPr>
              <a:t>مثل پنیر </a:t>
            </a:r>
            <a:r>
              <a:rPr lang="fa-IR" sz="2200" dirty="0" smtClean="0">
                <a:solidFill>
                  <a:schemeClr val="tx1"/>
                </a:solidFill>
                <a:cs typeface="B Nazanin" panose="00000400000000000000" pitchFamily="2" charset="-78"/>
              </a:rPr>
              <a:t>) </a:t>
            </a:r>
            <a:r>
              <a:rPr lang="fa-IR" sz="2200" dirty="0">
                <a:solidFill>
                  <a:schemeClr val="tx1"/>
                </a:solidFill>
                <a:cs typeface="B Nazanin" panose="00000400000000000000" pitchFamily="2" charset="-78"/>
              </a:rPr>
              <a:t>درپایان وعده غذایي باعث کاهش میزان</a:t>
            </a:r>
          </a:p>
          <a:p>
            <a:pPr marL="0" indent="0">
              <a:buNone/>
            </a:pPr>
            <a:r>
              <a:rPr lang="fa-IR" sz="2200" dirty="0">
                <a:solidFill>
                  <a:schemeClr val="tx1"/>
                </a:solidFill>
                <a:cs typeface="B Nazanin" panose="00000400000000000000" pitchFamily="2" charset="-78"/>
              </a:rPr>
              <a:t>اسید دردهان مي گردد. </a:t>
            </a:r>
            <a:r>
              <a:rPr lang="fa-IR" sz="2200" dirty="0" smtClean="0">
                <a:solidFill>
                  <a:schemeClr val="tx1"/>
                </a:solidFill>
                <a:cs typeface="B Nazanin" panose="00000400000000000000" pitchFamily="2" charset="-78"/>
              </a:rPr>
              <a:t>بنابراین خوردن لقمه ای نان وپنیر در آخر وعده غذایی (مانند گذشتگان)توصیه می گردد.</a:t>
            </a:r>
            <a:endParaRPr lang="fa-IR" sz="2200" dirty="0">
              <a:solidFill>
                <a:schemeClr val="tx1"/>
              </a:solidFill>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FA1386CA-3573-40AE-9079-A1424032AF41}" type="slidenum">
              <a:rPr lang="ar-SA" smtClean="0"/>
              <a:pPr/>
              <a:t>65</a:t>
            </a:fld>
            <a:endParaRPr lang="en-US"/>
          </a:p>
        </p:txBody>
      </p:sp>
    </p:spTree>
    <p:extLst>
      <p:ext uri="{BB962C8B-B14F-4D97-AF65-F5344CB8AC3E}">
        <p14:creationId xmlns:p14="http://schemas.microsoft.com/office/powerpoint/2010/main" val="56516877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7698" y="404664"/>
            <a:ext cx="6347713" cy="515144"/>
          </a:xfrm>
        </p:spPr>
        <p:txBody>
          <a:bodyPr>
            <a:noAutofit/>
          </a:bodyPr>
          <a:lstStyle/>
          <a:p>
            <a:pPr algn="ctr"/>
            <a:r>
              <a:rPr lang="fa-IR" sz="3200" b="1" dirty="0">
                <a:cs typeface="B Homa" panose="00000400000000000000" pitchFamily="2" charset="-78"/>
              </a:rPr>
              <a:t>توصیه هاي تغذیه اي</a:t>
            </a:r>
            <a:r>
              <a:rPr lang="fa-IR" b="1" dirty="0">
                <a:cs typeface="B Homa" panose="00000400000000000000" pitchFamily="2" charset="-78"/>
              </a:rPr>
              <a:t/>
            </a:r>
            <a:br>
              <a:rPr lang="fa-IR" b="1" dirty="0">
                <a:cs typeface="B Homa" panose="00000400000000000000" pitchFamily="2" charset="-78"/>
              </a:rPr>
            </a:br>
            <a:endParaRPr lang="fa-IR" b="1" dirty="0">
              <a:cs typeface="B Homa" panose="00000400000000000000" pitchFamily="2" charset="-78"/>
            </a:endParaRPr>
          </a:p>
        </p:txBody>
      </p:sp>
      <p:sp>
        <p:nvSpPr>
          <p:cNvPr id="3" name="Content Placeholder 2"/>
          <p:cNvSpPr>
            <a:spLocks noGrp="1"/>
          </p:cNvSpPr>
          <p:nvPr>
            <p:ph idx="1"/>
          </p:nvPr>
        </p:nvSpPr>
        <p:spPr>
          <a:xfrm>
            <a:off x="251520" y="980728"/>
            <a:ext cx="7272807" cy="5256584"/>
          </a:xfrm>
        </p:spPr>
        <p:txBody>
          <a:bodyPr>
            <a:noAutofit/>
          </a:bodyPr>
          <a:lstStyle/>
          <a:p>
            <a:pPr marL="0" indent="0">
              <a:lnSpc>
                <a:spcPct val="120000"/>
              </a:lnSpc>
              <a:buNone/>
            </a:pPr>
            <a:r>
              <a:rPr lang="fa-IR" sz="2000" dirty="0">
                <a:solidFill>
                  <a:schemeClr val="tx1"/>
                </a:solidFill>
                <a:cs typeface="B Nazanin" panose="00000400000000000000" pitchFamily="2" charset="-78"/>
              </a:rPr>
              <a:t>• درصورت مصرف شيريني جهت كاهش اثرپوسيدگي زايي آن، استفاده همزمان </a:t>
            </a:r>
            <a:r>
              <a:rPr lang="fa-IR" sz="2000" dirty="0" smtClean="0">
                <a:solidFill>
                  <a:schemeClr val="tx1"/>
                </a:solidFill>
                <a:cs typeface="B Nazanin" panose="00000400000000000000" pitchFamily="2" charset="-78"/>
              </a:rPr>
              <a:t>با</a:t>
            </a:r>
            <a:r>
              <a:rPr lang="fa-IR" sz="2000" dirty="0">
                <a:solidFill>
                  <a:schemeClr val="tx1"/>
                </a:solidFill>
                <a:cs typeface="B Nazanin" panose="00000400000000000000" pitchFamily="2" charset="-78"/>
              </a:rPr>
              <a:t> شير به دليل داشتن فسفر و كلسيم كه يونهاي لازم را براي آهكي شدن مجدد مينادر اختيار دندان قرار مي دهند توصيه مي گردد .</a:t>
            </a:r>
          </a:p>
          <a:p>
            <a:pPr marL="0" indent="0">
              <a:lnSpc>
                <a:spcPct val="120000"/>
              </a:lnSpc>
              <a:buNone/>
            </a:pPr>
            <a:r>
              <a:rPr lang="fa-IR" sz="2000" dirty="0" smtClean="0">
                <a:solidFill>
                  <a:schemeClr val="tx1"/>
                </a:solidFill>
                <a:cs typeface="B Nazanin" panose="00000400000000000000" pitchFamily="2" charset="-78"/>
              </a:rPr>
              <a:t>• </a:t>
            </a:r>
            <a:r>
              <a:rPr lang="fa-IR" sz="2000" dirty="0">
                <a:solidFill>
                  <a:schemeClr val="tx1"/>
                </a:solidFill>
                <a:cs typeface="B Nazanin" panose="00000400000000000000" pitchFamily="2" charset="-78"/>
              </a:rPr>
              <a:t>استفاده </a:t>
            </a:r>
            <a:r>
              <a:rPr lang="fa-IR" sz="2000" dirty="0" smtClean="0">
                <a:solidFill>
                  <a:schemeClr val="tx1"/>
                </a:solidFill>
                <a:cs typeface="B Nazanin" panose="00000400000000000000" pitchFamily="2" charset="-78"/>
              </a:rPr>
              <a:t>ازسبزيجات خام با </a:t>
            </a:r>
            <a:r>
              <a:rPr lang="fa-IR" sz="2000" dirty="0">
                <a:solidFill>
                  <a:schemeClr val="tx1"/>
                </a:solidFill>
                <a:cs typeface="B Nazanin" panose="00000400000000000000" pitchFamily="2" charset="-78"/>
              </a:rPr>
              <a:t>غذاهاي </a:t>
            </a:r>
            <a:r>
              <a:rPr lang="fa-IR" sz="2000" dirty="0" smtClean="0">
                <a:solidFill>
                  <a:schemeClr val="tx1"/>
                </a:solidFill>
                <a:cs typeface="B Nazanin" panose="00000400000000000000" pitchFamily="2" charset="-78"/>
              </a:rPr>
              <a:t>پخته در وعده </a:t>
            </a:r>
            <a:r>
              <a:rPr lang="fa-IR" sz="2000" dirty="0">
                <a:solidFill>
                  <a:schemeClr val="tx1"/>
                </a:solidFill>
                <a:cs typeface="B Nazanin" panose="00000400000000000000" pitchFamily="2" charset="-78"/>
              </a:rPr>
              <a:t>اصلي </a:t>
            </a:r>
            <a:r>
              <a:rPr lang="fa-IR" sz="2000" dirty="0" smtClean="0">
                <a:solidFill>
                  <a:schemeClr val="tx1"/>
                </a:solidFill>
                <a:cs typeface="B Nazanin" panose="00000400000000000000" pitchFamily="2" charset="-78"/>
              </a:rPr>
              <a:t>غذايي، </a:t>
            </a:r>
            <a:r>
              <a:rPr lang="fa-IR" sz="2000" dirty="0">
                <a:solidFill>
                  <a:schemeClr val="tx1"/>
                </a:solidFill>
                <a:cs typeface="B Nazanin" panose="00000400000000000000" pitchFamily="2" charset="-78"/>
              </a:rPr>
              <a:t>علاوه برپاكسازي غذا از سطح دندان ها </a:t>
            </a:r>
            <a:r>
              <a:rPr lang="fa-IR" sz="2000" dirty="0" smtClean="0">
                <a:solidFill>
                  <a:schemeClr val="tx1"/>
                </a:solidFill>
                <a:cs typeface="B Nazanin" panose="00000400000000000000" pitchFamily="2" charset="-78"/>
              </a:rPr>
              <a:t>، به </a:t>
            </a:r>
            <a:r>
              <a:rPr lang="fa-IR" sz="2000" dirty="0">
                <a:solidFill>
                  <a:schemeClr val="tx1"/>
                </a:solidFill>
                <a:cs typeface="B Nazanin" panose="00000400000000000000" pitchFamily="2" charset="-78"/>
              </a:rPr>
              <a:t>افزايش جريان بزاق نيزكمك مي كند .</a:t>
            </a:r>
          </a:p>
          <a:p>
            <a:pPr marL="0" indent="0">
              <a:lnSpc>
                <a:spcPct val="120000"/>
              </a:lnSpc>
              <a:buNone/>
            </a:pPr>
            <a:r>
              <a:rPr lang="fa-IR" sz="2000" dirty="0" smtClean="0">
                <a:solidFill>
                  <a:schemeClr val="tx1"/>
                </a:solidFill>
                <a:cs typeface="B Nazanin" panose="00000400000000000000" pitchFamily="2" charset="-78"/>
              </a:rPr>
              <a:t>• </a:t>
            </a:r>
            <a:r>
              <a:rPr lang="fa-IR" sz="2000" dirty="0">
                <a:solidFill>
                  <a:schemeClr val="tx1"/>
                </a:solidFill>
                <a:cs typeface="B Nazanin" panose="00000400000000000000" pitchFamily="2" charset="-78"/>
              </a:rPr>
              <a:t>استفاده از آب بين وعده هاي اصلي غذايي توصيه مي گردد.</a:t>
            </a:r>
          </a:p>
          <a:p>
            <a:pPr marL="0" indent="0">
              <a:lnSpc>
                <a:spcPct val="120000"/>
              </a:lnSpc>
              <a:buNone/>
            </a:pPr>
            <a:r>
              <a:rPr lang="fa-IR" sz="2000" dirty="0">
                <a:solidFill>
                  <a:schemeClr val="tx1"/>
                </a:solidFill>
                <a:cs typeface="B Nazanin" panose="00000400000000000000" pitchFamily="2" charset="-78"/>
              </a:rPr>
              <a:t>• بهتر است كودك پس از وعده غذايي شام و قبل از خوابيدن </a:t>
            </a:r>
            <a:r>
              <a:rPr lang="fa-IR" sz="2000" dirty="0" smtClean="0">
                <a:solidFill>
                  <a:schemeClr val="tx1"/>
                </a:solidFill>
                <a:cs typeface="B Nazanin" panose="00000400000000000000" pitchFamily="2" charset="-78"/>
              </a:rPr>
              <a:t>،از </a:t>
            </a:r>
            <a:r>
              <a:rPr lang="fa-IR" sz="2000" dirty="0">
                <a:solidFill>
                  <a:schemeClr val="tx1"/>
                </a:solidFill>
                <a:cs typeface="B Nazanin" panose="00000400000000000000" pitchFamily="2" charset="-78"/>
              </a:rPr>
              <a:t>ميان وعده هاي حاوي كربوهيدرات استفاده </a:t>
            </a:r>
            <a:r>
              <a:rPr lang="fa-IR" sz="2000" dirty="0" smtClean="0">
                <a:solidFill>
                  <a:schemeClr val="tx1"/>
                </a:solidFill>
                <a:cs typeface="B Nazanin" panose="00000400000000000000" pitchFamily="2" charset="-78"/>
              </a:rPr>
              <a:t>نكند.</a:t>
            </a:r>
            <a:endParaRPr lang="fa-IR" sz="2000" dirty="0">
              <a:solidFill>
                <a:schemeClr val="tx1"/>
              </a:solidFill>
              <a:cs typeface="B Nazanin" panose="00000400000000000000" pitchFamily="2" charset="-78"/>
            </a:endParaRPr>
          </a:p>
          <a:p>
            <a:pPr marL="0" indent="0">
              <a:lnSpc>
                <a:spcPct val="120000"/>
              </a:lnSpc>
              <a:buNone/>
            </a:pPr>
            <a:r>
              <a:rPr lang="fa-IR" sz="2000" dirty="0" smtClean="0">
                <a:solidFill>
                  <a:schemeClr val="tx1"/>
                </a:solidFill>
                <a:cs typeface="B Nazanin" panose="00000400000000000000" pitchFamily="2" charset="-78"/>
              </a:rPr>
              <a:t>•درصورت </a:t>
            </a:r>
            <a:r>
              <a:rPr lang="fa-IR" sz="2000" dirty="0">
                <a:solidFill>
                  <a:schemeClr val="tx1"/>
                </a:solidFill>
                <a:cs typeface="B Nazanin" panose="00000400000000000000" pitchFamily="2" charset="-78"/>
              </a:rPr>
              <a:t>تمايل كودك به مصرف آدامس ، استفاده از آدامس هاي بدون قند </a:t>
            </a:r>
            <a:r>
              <a:rPr lang="fa-IR" sz="2000" dirty="0" smtClean="0">
                <a:solidFill>
                  <a:schemeClr val="tx1"/>
                </a:solidFill>
                <a:cs typeface="B Nazanin" panose="00000400000000000000" pitchFamily="2" charset="-78"/>
              </a:rPr>
              <a:t>توصيه میشود </a:t>
            </a:r>
            <a:r>
              <a:rPr lang="fa-IR" sz="2000" dirty="0">
                <a:solidFill>
                  <a:schemeClr val="tx1"/>
                </a:solidFill>
                <a:cs typeface="B Nazanin" panose="00000400000000000000" pitchFamily="2" charset="-78"/>
              </a:rPr>
              <a:t>.</a:t>
            </a:r>
          </a:p>
          <a:p>
            <a:pPr marL="0" indent="0">
              <a:lnSpc>
                <a:spcPct val="120000"/>
              </a:lnSpc>
              <a:buNone/>
            </a:pPr>
            <a:r>
              <a:rPr lang="fa-IR" sz="2000" dirty="0" smtClean="0">
                <a:solidFill>
                  <a:schemeClr val="tx1"/>
                </a:solidFill>
                <a:cs typeface="B Nazanin" panose="00000400000000000000" pitchFamily="2" charset="-78"/>
              </a:rPr>
              <a:t>• بلافاصله </a:t>
            </a:r>
            <a:r>
              <a:rPr lang="fa-IR" sz="2000" dirty="0">
                <a:solidFill>
                  <a:schemeClr val="tx1"/>
                </a:solidFill>
                <a:cs typeface="B Nazanin" panose="00000400000000000000" pitchFamily="2" charset="-78"/>
              </a:rPr>
              <a:t>پس از مصرف نوشيدني هاي اسيدي مثل آب پرتقال نبايد دندان ها رامسواك </a:t>
            </a:r>
            <a:r>
              <a:rPr lang="fa-IR" sz="2000" dirty="0" smtClean="0">
                <a:solidFill>
                  <a:schemeClr val="tx1"/>
                </a:solidFill>
                <a:cs typeface="B Nazanin" panose="00000400000000000000" pitchFamily="2" charset="-78"/>
              </a:rPr>
              <a:t>كرد </a:t>
            </a:r>
            <a:endParaRPr lang="fa-IR" sz="2000" dirty="0">
              <a:solidFill>
                <a:schemeClr val="tx1"/>
              </a:solidFill>
              <a:cs typeface="B Nazanin" panose="00000400000000000000" pitchFamily="2" charset="-78"/>
            </a:endParaRPr>
          </a:p>
          <a:p>
            <a:pPr marL="0" indent="0">
              <a:lnSpc>
                <a:spcPct val="120000"/>
              </a:lnSpc>
              <a:buNone/>
            </a:pPr>
            <a:r>
              <a:rPr lang="fa-IR" sz="2000" dirty="0" smtClean="0">
                <a:solidFill>
                  <a:schemeClr val="tx1"/>
                </a:solidFill>
                <a:cs typeface="B Nazanin" panose="00000400000000000000" pitchFamily="2" charset="-78"/>
              </a:rPr>
              <a:t>زيرا </a:t>
            </a:r>
            <a:r>
              <a:rPr lang="fa-IR" sz="2000" dirty="0">
                <a:solidFill>
                  <a:schemeClr val="tx1"/>
                </a:solidFill>
                <a:cs typeface="B Nazanin" panose="00000400000000000000" pitchFamily="2" charset="-78"/>
              </a:rPr>
              <a:t>مي تواند باعث سايش بر روي دندان ها </a:t>
            </a:r>
            <a:r>
              <a:rPr lang="fa-IR" sz="2000" dirty="0" smtClean="0">
                <a:solidFill>
                  <a:schemeClr val="tx1"/>
                </a:solidFill>
                <a:cs typeface="B Nazanin" panose="00000400000000000000" pitchFamily="2" charset="-78"/>
              </a:rPr>
              <a:t>گردد . بنابراین پس از </a:t>
            </a:r>
            <a:r>
              <a:rPr lang="fa-IR" sz="2000" dirty="0">
                <a:solidFill>
                  <a:schemeClr val="tx1"/>
                </a:solidFill>
                <a:cs typeface="B Nazanin" panose="00000400000000000000" pitchFamily="2" charset="-78"/>
              </a:rPr>
              <a:t>مصرف اين نوشيدني ها </a:t>
            </a:r>
            <a:r>
              <a:rPr lang="fa-IR" sz="2000" dirty="0" smtClean="0">
                <a:solidFill>
                  <a:schemeClr val="tx1"/>
                </a:solidFill>
                <a:cs typeface="B Nazanin" panose="00000400000000000000" pitchFamily="2" charset="-78"/>
              </a:rPr>
              <a:t>باید مدتی صبر کرد وسپس دندانها را مسواك نمود.</a:t>
            </a:r>
            <a:endParaRPr lang="fa-IR" sz="2000" dirty="0">
              <a:solidFill>
                <a:schemeClr val="tx1"/>
              </a:solidFill>
              <a:cs typeface="B Nazanin" panose="00000400000000000000" pitchFamily="2" charset="-78"/>
            </a:endParaRPr>
          </a:p>
          <a:p>
            <a:pPr marL="0" indent="0">
              <a:buNone/>
            </a:pPr>
            <a:endParaRPr lang="fa-IR" sz="2000" dirty="0">
              <a:solidFill>
                <a:schemeClr val="tx1"/>
              </a:solidFill>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FA1386CA-3573-40AE-9079-A1424032AF41}" type="slidenum">
              <a:rPr lang="ar-SA" smtClean="0"/>
              <a:pPr/>
              <a:t>66</a:t>
            </a:fld>
            <a:endParaRPr lang="en-US"/>
          </a:p>
        </p:txBody>
      </p:sp>
    </p:spTree>
    <p:extLst>
      <p:ext uri="{BB962C8B-B14F-4D97-AF65-F5344CB8AC3E}">
        <p14:creationId xmlns:p14="http://schemas.microsoft.com/office/powerpoint/2010/main" val="3241589809"/>
      </p:ext>
    </p:extLst>
  </p:cSld>
  <p:clrMapOvr>
    <a:masterClrMapping/>
  </p:clrMapOvr>
  <p:transition spd="slow">
    <p:cove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A1386CA-3573-40AE-9079-A1424032AF41}" type="slidenum">
              <a:rPr lang="ar-SA" smtClean="0"/>
              <a:pPr/>
              <a:t>67</a:t>
            </a:fld>
            <a:endParaRPr lang="en-US"/>
          </a:p>
        </p:txBody>
      </p:sp>
      <p:pic>
        <p:nvPicPr>
          <p:cNvPr id="5" name="Picture 4"/>
          <p:cNvPicPr>
            <a:picLocks noChangeAspect="1"/>
          </p:cNvPicPr>
          <p:nvPr/>
        </p:nvPicPr>
        <p:blipFill>
          <a:blip r:embed="rId2"/>
          <a:stretch>
            <a:fillRect/>
          </a:stretch>
        </p:blipFill>
        <p:spPr>
          <a:xfrm>
            <a:off x="1331640" y="1052736"/>
            <a:ext cx="4824536" cy="4267572"/>
          </a:xfrm>
          <a:prstGeom prst="rect">
            <a:avLst/>
          </a:prstGeom>
        </p:spPr>
      </p:pic>
    </p:spTree>
    <p:extLst>
      <p:ext uri="{BB962C8B-B14F-4D97-AF65-F5344CB8AC3E}">
        <p14:creationId xmlns:p14="http://schemas.microsoft.com/office/powerpoint/2010/main" val="376211758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smtClean="0">
                <a:cs typeface="B Homa" panose="00000400000000000000" pitchFamily="2" charset="-78"/>
              </a:rPr>
              <a:t>فلوراید</a:t>
            </a:r>
            <a:endParaRPr lang="fa-IR" dirty="0">
              <a:cs typeface="B Homa" panose="00000400000000000000" pitchFamily="2" charset="-78"/>
            </a:endParaRPr>
          </a:p>
        </p:txBody>
      </p:sp>
      <p:sp>
        <p:nvSpPr>
          <p:cNvPr id="3" name="Content Placeholder 2"/>
          <p:cNvSpPr>
            <a:spLocks noGrp="1"/>
          </p:cNvSpPr>
          <p:nvPr>
            <p:ph idx="1"/>
          </p:nvPr>
        </p:nvSpPr>
        <p:spPr>
          <a:xfrm>
            <a:off x="598479" y="1628800"/>
            <a:ext cx="6347714" cy="3880773"/>
          </a:xfrm>
        </p:spPr>
        <p:txBody>
          <a:bodyPr>
            <a:normAutofit/>
          </a:bodyPr>
          <a:lstStyle/>
          <a:p>
            <a:pPr algn="just"/>
            <a:r>
              <a:rPr lang="fa-IR" sz="2400" b="1" dirty="0">
                <a:cs typeface="B Nazanin" panose="00000400000000000000" pitchFamily="2" charset="-78"/>
              </a:rPr>
              <a:t>فلوراید یک ماده طبیعی است که باعث افزایش مقاومت دندان ها در </a:t>
            </a:r>
            <a:r>
              <a:rPr lang="fa-IR" sz="2400" b="1" dirty="0" smtClean="0">
                <a:cs typeface="B Nazanin" panose="00000400000000000000" pitchFamily="2" charset="-78"/>
              </a:rPr>
              <a:t>برابر</a:t>
            </a:r>
            <a:r>
              <a:rPr lang="fa-IR" sz="2400" b="1" dirty="0">
                <a:solidFill>
                  <a:prstClr val="black">
                    <a:lumMod val="75000"/>
                    <a:lumOff val="25000"/>
                  </a:prstClr>
                </a:solidFill>
                <a:cs typeface="B Nazanin" panose="00000400000000000000" pitchFamily="2" charset="-78"/>
              </a:rPr>
              <a:t> پوسیدگی میشود.</a:t>
            </a:r>
            <a:r>
              <a:rPr lang="fa-IR" sz="2400" b="1" dirty="0" smtClean="0">
                <a:cs typeface="B Nazanin" panose="00000400000000000000" pitchFamily="2" charset="-78"/>
              </a:rPr>
              <a:t> </a:t>
            </a:r>
            <a:r>
              <a:rPr lang="fa-IR" sz="2400" b="1" dirty="0">
                <a:solidFill>
                  <a:prstClr val="black">
                    <a:lumMod val="75000"/>
                    <a:lumOff val="25000"/>
                  </a:prstClr>
                </a:solidFill>
                <a:cs typeface="B Nazanin" panose="00000400000000000000" pitchFamily="2" charset="-78"/>
              </a:rPr>
              <a:t>این ماده </a:t>
            </a:r>
            <a:r>
              <a:rPr lang="fa-IR" sz="2400" b="1" dirty="0" smtClean="0">
                <a:solidFill>
                  <a:prstClr val="black">
                    <a:lumMod val="75000"/>
                    <a:lumOff val="25000"/>
                  </a:prstClr>
                </a:solidFill>
                <a:cs typeface="B Nazanin" panose="00000400000000000000" pitchFamily="2" charset="-78"/>
              </a:rPr>
              <a:t>معمولا</a:t>
            </a:r>
            <a:r>
              <a:rPr lang="fa-IR" sz="2400" b="1" dirty="0" smtClean="0">
                <a:cs typeface="B Nazanin" panose="00000400000000000000" pitchFamily="2" charset="-78"/>
              </a:rPr>
              <a:t> از </a:t>
            </a:r>
            <a:r>
              <a:rPr lang="fa-IR" sz="2400" b="1" dirty="0">
                <a:cs typeface="B Nazanin" panose="00000400000000000000" pitchFamily="2" charset="-78"/>
              </a:rPr>
              <a:t>راه آب آشامیدنی و کمتر از آن با غذاهای </a:t>
            </a:r>
            <a:r>
              <a:rPr lang="fa-IR" sz="2400" b="1" dirty="0" smtClean="0">
                <a:cs typeface="B Nazanin" panose="00000400000000000000" pitchFamily="2" charset="-78"/>
              </a:rPr>
              <a:t>دریایی </a:t>
            </a:r>
            <a:r>
              <a:rPr lang="fa-IR" sz="2400" b="1" dirty="0">
                <a:cs typeface="B Nazanin" panose="00000400000000000000" pitchFamily="2" charset="-78"/>
              </a:rPr>
              <a:t>مثل ماهی و میگو، چای، بعضی </a:t>
            </a:r>
            <a:r>
              <a:rPr lang="fa-IR" sz="2400" b="1" dirty="0" smtClean="0">
                <a:cs typeface="B Nazanin" panose="00000400000000000000" pitchFamily="2" charset="-78"/>
              </a:rPr>
              <a:t>میوه ها </a:t>
            </a:r>
            <a:r>
              <a:rPr lang="fa-IR" sz="2400" b="1" dirty="0">
                <a:cs typeface="B Nazanin" panose="00000400000000000000" pitchFamily="2" charset="-78"/>
              </a:rPr>
              <a:t>و... به بدن انسان </a:t>
            </a:r>
            <a:r>
              <a:rPr lang="fa-IR" sz="2400" b="1" dirty="0" smtClean="0">
                <a:cs typeface="B Nazanin" panose="00000400000000000000" pitchFamily="2" charset="-78"/>
              </a:rPr>
              <a:t>میرسد. حداکثر </a:t>
            </a:r>
            <a:r>
              <a:rPr lang="fa-IR" sz="2400" b="1" dirty="0">
                <a:cs typeface="B Nazanin" panose="00000400000000000000" pitchFamily="2" charset="-78"/>
              </a:rPr>
              <a:t>فواید فلوراید تنها زمانی حاصل میگردد که فلوراید مورد نیاز بدن از راههای مختلف </a:t>
            </a:r>
            <a:r>
              <a:rPr lang="fa-IR" sz="2400" b="1" dirty="0" smtClean="0">
                <a:cs typeface="B Nazanin" panose="00000400000000000000" pitchFamily="2" charset="-78"/>
              </a:rPr>
              <a:t>(مثل </a:t>
            </a:r>
            <a:r>
              <a:rPr lang="fa-IR" sz="2400" b="1" dirty="0">
                <a:cs typeface="B Nazanin" panose="00000400000000000000" pitchFamily="2" charset="-78"/>
              </a:rPr>
              <a:t>مصرف </a:t>
            </a:r>
            <a:r>
              <a:rPr lang="fa-IR" sz="2400" b="1" dirty="0" smtClean="0">
                <a:cs typeface="B Nazanin" panose="00000400000000000000" pitchFamily="2" charset="-78"/>
              </a:rPr>
              <a:t>فلوراید</a:t>
            </a:r>
            <a:r>
              <a:rPr lang="fa-IR" sz="2400" b="1" dirty="0">
                <a:cs typeface="B Nazanin" panose="00000400000000000000" pitchFamily="2" charset="-78"/>
              </a:rPr>
              <a:t>، آب فلورایددار، خمیر دندان حاوی </a:t>
            </a:r>
            <a:r>
              <a:rPr lang="fa-IR" sz="2400" b="1" dirty="0" smtClean="0">
                <a:cs typeface="B Nazanin" panose="00000400000000000000" pitchFamily="2" charset="-78"/>
              </a:rPr>
              <a:t>فلوراید </a:t>
            </a:r>
            <a:r>
              <a:rPr lang="fa-IR" sz="2400" b="1" dirty="0">
                <a:cs typeface="B Nazanin" panose="00000400000000000000" pitchFamily="2" charset="-78"/>
              </a:rPr>
              <a:t>دهانشویه، ژل و </a:t>
            </a:r>
            <a:r>
              <a:rPr lang="fa-IR" sz="2400" b="1" dirty="0" smtClean="0">
                <a:cs typeface="B Nazanin" panose="00000400000000000000" pitchFamily="2" charset="-78"/>
              </a:rPr>
              <a:t>وارنیش) تامین گردد.</a:t>
            </a:r>
            <a:endParaRPr lang="fa-IR" sz="2400" b="1"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FA1386CA-3573-40AE-9079-A1424032AF41}" type="slidenum">
              <a:rPr lang="ar-SA" smtClean="0"/>
              <a:pPr/>
              <a:t>68</a:t>
            </a:fld>
            <a:endParaRPr lang="en-US"/>
          </a:p>
        </p:txBody>
      </p:sp>
    </p:spTree>
    <p:extLst>
      <p:ext uri="{BB962C8B-B14F-4D97-AF65-F5344CB8AC3E}">
        <p14:creationId xmlns:p14="http://schemas.microsoft.com/office/powerpoint/2010/main" val="84663342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8" y="308000"/>
            <a:ext cx="6347713" cy="1320800"/>
          </a:xfrm>
        </p:spPr>
        <p:txBody>
          <a:bodyPr/>
          <a:lstStyle/>
          <a:p>
            <a:pPr algn="ctr"/>
            <a:r>
              <a:rPr lang="fa-IR" b="1" dirty="0">
                <a:cs typeface="B Homa" panose="00000400000000000000" pitchFamily="2" charset="-78"/>
              </a:rPr>
              <a:t>نحوه تأثیر فلوراید بر روی دندانها</a:t>
            </a:r>
          </a:p>
        </p:txBody>
      </p:sp>
      <p:sp>
        <p:nvSpPr>
          <p:cNvPr id="3" name="Content Placeholder 2"/>
          <p:cNvSpPr>
            <a:spLocks noGrp="1"/>
          </p:cNvSpPr>
          <p:nvPr>
            <p:ph idx="1"/>
          </p:nvPr>
        </p:nvSpPr>
        <p:spPr>
          <a:xfrm>
            <a:off x="395536" y="1268760"/>
            <a:ext cx="7200800" cy="5112568"/>
          </a:xfrm>
        </p:spPr>
        <p:txBody>
          <a:bodyPr>
            <a:normAutofit/>
          </a:bodyPr>
          <a:lstStyle/>
          <a:p>
            <a:pPr marL="0" indent="0" algn="just">
              <a:buNone/>
            </a:pPr>
            <a:r>
              <a:rPr lang="fa-IR" sz="2000" b="1" dirty="0">
                <a:cs typeface="B Nazanin" panose="00000400000000000000" pitchFamily="2" charset="-78"/>
              </a:rPr>
              <a:t>فلوراید از طرق مختلف </a:t>
            </a:r>
            <a:r>
              <a:rPr lang="fa-IR" sz="2000" b="1" dirty="0" smtClean="0">
                <a:cs typeface="B Nazanin" panose="00000400000000000000" pitchFamily="2" charset="-78"/>
              </a:rPr>
              <a:t>می تواند </a:t>
            </a:r>
            <a:r>
              <a:rPr lang="fa-IR" sz="2000" b="1" dirty="0">
                <a:cs typeface="B Nazanin" panose="00000400000000000000" pitchFamily="2" charset="-78"/>
              </a:rPr>
              <a:t>اثر بگذارد: </a:t>
            </a:r>
            <a:endParaRPr lang="fa-IR" sz="2000" b="1" dirty="0" smtClean="0">
              <a:cs typeface="B Nazanin" panose="00000400000000000000" pitchFamily="2" charset="-78"/>
            </a:endParaRPr>
          </a:p>
          <a:p>
            <a:pPr algn="just">
              <a:buFont typeface="+mj-lt"/>
              <a:buAutoNum type="arabicPeriod"/>
            </a:pPr>
            <a:r>
              <a:rPr lang="fa-IR" sz="2000" b="1" dirty="0" smtClean="0">
                <a:cs typeface="B Nazanin" panose="00000400000000000000" pitchFamily="2" charset="-78"/>
              </a:rPr>
              <a:t>مصرف </a:t>
            </a:r>
            <a:r>
              <a:rPr lang="fa-IR" sz="2000" b="1" dirty="0">
                <a:cs typeface="B Nazanin" panose="00000400000000000000" pitchFamily="2" charset="-78"/>
              </a:rPr>
              <a:t>فلوراید سبب ورود آن به عاج و مینای دندان های رویش نیافته </a:t>
            </a:r>
            <a:r>
              <a:rPr lang="fa-IR" sz="2000" b="1" dirty="0" smtClean="0">
                <a:cs typeface="B Nazanin" panose="00000400000000000000" pitchFamily="2" charset="-78"/>
              </a:rPr>
              <a:t>شده و </a:t>
            </a:r>
            <a:r>
              <a:rPr lang="fa-IR" sz="2000" b="1" dirty="0">
                <a:cs typeface="B Nazanin" panose="00000400000000000000" pitchFamily="2" charset="-78"/>
              </a:rPr>
              <a:t>باعث استحکام دندان و افزایش مقاومت آن در برابر پوسیدگی </a:t>
            </a:r>
            <a:r>
              <a:rPr lang="fa-IR" sz="2000" b="1" dirty="0" smtClean="0">
                <a:cs typeface="B Nazanin" panose="00000400000000000000" pitchFamily="2" charset="-78"/>
              </a:rPr>
              <a:t>می گردد.</a:t>
            </a:r>
          </a:p>
          <a:p>
            <a:pPr algn="just">
              <a:buFont typeface="+mj-lt"/>
              <a:buAutoNum type="arabicPeriod"/>
            </a:pPr>
            <a:r>
              <a:rPr lang="fa-IR" sz="2000" b="1" dirty="0" smtClean="0">
                <a:cs typeface="B Nazanin" panose="00000400000000000000" pitchFamily="2" charset="-78"/>
              </a:rPr>
              <a:t>فلوراید </a:t>
            </a:r>
            <a:r>
              <a:rPr lang="fa-IR" sz="2000" b="1" dirty="0">
                <a:cs typeface="B Nazanin" panose="00000400000000000000" pitchFamily="2" charset="-78"/>
              </a:rPr>
              <a:t>مصرفی به داخل بزاق ترشح </a:t>
            </a:r>
            <a:r>
              <a:rPr lang="fa-IR" sz="2000" b="1" dirty="0" smtClean="0">
                <a:cs typeface="B Nazanin" panose="00000400000000000000" pitchFamily="2" charset="-78"/>
              </a:rPr>
              <a:t>می شود </a:t>
            </a:r>
            <a:r>
              <a:rPr lang="fa-IR" sz="2000" b="1" dirty="0">
                <a:cs typeface="B Nazanin" panose="00000400000000000000" pitchFamily="2" charset="-78"/>
              </a:rPr>
              <a:t>که اگر چه غلظت بزاقی آن کم است، </a:t>
            </a:r>
            <a:r>
              <a:rPr lang="fa-IR" sz="2000" b="1" dirty="0" smtClean="0">
                <a:cs typeface="B Nazanin" panose="00000400000000000000" pitchFamily="2" charset="-78"/>
              </a:rPr>
              <a:t>اما غلظت </a:t>
            </a:r>
            <a:r>
              <a:rPr lang="fa-IR" sz="2000" b="1" dirty="0">
                <a:cs typeface="B Nazanin" panose="00000400000000000000" pitchFamily="2" charset="-78"/>
              </a:rPr>
              <a:t>آن در </a:t>
            </a:r>
            <a:r>
              <a:rPr lang="fa-IR" sz="2000" b="1" dirty="0" smtClean="0">
                <a:cs typeface="B Nazanin" panose="00000400000000000000" pitchFamily="2" charset="-78"/>
              </a:rPr>
              <a:t>پلاک </a:t>
            </a:r>
            <a:r>
              <a:rPr lang="fa-IR" sz="2000" b="1" dirty="0">
                <a:cs typeface="B Nazanin" panose="00000400000000000000" pitchFamily="2" charset="-78"/>
              </a:rPr>
              <a:t>میکروبی زیاد بوده و سبب کاهش تولید اسید </a:t>
            </a:r>
            <a:r>
              <a:rPr lang="fa-IR" sz="2000" b="1" dirty="0" smtClean="0">
                <a:cs typeface="B Nazanin" panose="00000400000000000000" pitchFamily="2" charset="-78"/>
              </a:rPr>
              <a:t>میشود </a:t>
            </a:r>
            <a:r>
              <a:rPr lang="fa-IR" sz="2000" b="1" dirty="0">
                <a:cs typeface="B Nazanin" panose="00000400000000000000" pitchFamily="2" charset="-78"/>
              </a:rPr>
              <a:t>که خود باعث کاهش پوسیدگی دندانی می گردد. </a:t>
            </a:r>
            <a:endParaRPr lang="fa-IR" sz="2000" b="1" dirty="0" smtClean="0">
              <a:cs typeface="B Nazanin" panose="00000400000000000000" pitchFamily="2" charset="-78"/>
            </a:endParaRPr>
          </a:p>
          <a:p>
            <a:pPr marL="0" indent="0" algn="just">
              <a:buNone/>
            </a:pPr>
            <a:r>
              <a:rPr lang="fa-IR" sz="2000" b="1" dirty="0" smtClean="0">
                <a:cs typeface="B Nazanin" panose="00000400000000000000" pitchFamily="2" charset="-78"/>
              </a:rPr>
              <a:t>مصرف </a:t>
            </a:r>
            <a:r>
              <a:rPr lang="fa-IR" sz="2000" b="1" dirty="0">
                <a:cs typeface="B Nazanin" panose="00000400000000000000" pitchFamily="2" charset="-78"/>
              </a:rPr>
              <a:t>موضعی فلوراید </a:t>
            </a:r>
            <a:r>
              <a:rPr lang="fa-IR" sz="2000" b="1" dirty="0" smtClean="0">
                <a:cs typeface="B Nazanin" panose="00000400000000000000" pitchFamily="2" charset="-78"/>
              </a:rPr>
              <a:t>(دهانشویه</a:t>
            </a:r>
            <a:r>
              <a:rPr lang="fa-IR" sz="2000" b="1" dirty="0">
                <a:cs typeface="B Nazanin" panose="00000400000000000000" pitchFamily="2" charset="-78"/>
              </a:rPr>
              <a:t>، خمیر دندان، ژل، وارنيش و</a:t>
            </a:r>
            <a:r>
              <a:rPr lang="fa-IR" sz="2000" b="1" dirty="0" smtClean="0">
                <a:cs typeface="B Nazanin" panose="00000400000000000000" pitchFamily="2" charset="-78"/>
              </a:rPr>
              <a:t>...) </a:t>
            </a:r>
            <a:r>
              <a:rPr lang="fa-IR" sz="2000" b="1" dirty="0">
                <a:cs typeface="B Nazanin" panose="00000400000000000000" pitchFamily="2" charset="-78"/>
              </a:rPr>
              <a:t>باعث ورود آن به ساختمان دندان شده و در محکم شدن ساختمان دندان موثر است. فلوراید باعث کاهش بروز پوسیدگی در دندان های شیری به میزان 50-40 %و در دندان های دائمی به میزان 60-50 %میشود. </a:t>
            </a:r>
            <a:endParaRPr lang="fa-IR" sz="2000" b="1" dirty="0" smtClean="0">
              <a:cs typeface="B Nazanin" panose="00000400000000000000" pitchFamily="2" charset="-78"/>
            </a:endParaRPr>
          </a:p>
          <a:p>
            <a:pPr marL="0" indent="0" algn="just">
              <a:buNone/>
            </a:pPr>
            <a:r>
              <a:rPr lang="fa-IR" sz="2000" b="1" dirty="0" smtClean="0">
                <a:solidFill>
                  <a:schemeClr val="accent1"/>
                </a:solidFill>
                <a:cs typeface="B Nazanin" panose="00000400000000000000" pitchFamily="2" charset="-78"/>
                <a:sym typeface="Wingdings 2" panose="05020102010507070707" pitchFamily="18" charset="2"/>
              </a:rPr>
              <a:t></a:t>
            </a:r>
            <a:r>
              <a:rPr lang="fa-IR" sz="2000" b="1" dirty="0" smtClean="0">
                <a:cs typeface="B Nazanin" panose="00000400000000000000" pitchFamily="2" charset="-78"/>
              </a:rPr>
              <a:t>لازم </a:t>
            </a:r>
            <a:r>
              <a:rPr lang="fa-IR" sz="2000" b="1" dirty="0">
                <a:cs typeface="B Nazanin" panose="00000400000000000000" pitchFamily="2" charset="-78"/>
              </a:rPr>
              <a:t>به ذکر است در صورتيكه امكان پذير باشد </a:t>
            </a:r>
            <a:r>
              <a:rPr lang="fa-IR" sz="2000" b="1" dirty="0" smtClean="0">
                <a:cs typeface="B Nazanin" panose="00000400000000000000" pitchFamily="2" charset="-78"/>
              </a:rPr>
              <a:t>، افزودن </a:t>
            </a:r>
            <a:r>
              <a:rPr lang="fa-IR" sz="2000" b="1" dirty="0">
                <a:cs typeface="B Nazanin" panose="00000400000000000000" pitchFamily="2" charset="-78"/>
              </a:rPr>
              <a:t>فلوراید به آب آشامیدنی جامعه میتواند مؤثرترین روش برای پیشگیری از پوسیدگی دندانی باشد.</a:t>
            </a:r>
          </a:p>
        </p:txBody>
      </p:sp>
      <p:sp>
        <p:nvSpPr>
          <p:cNvPr id="4" name="Slide Number Placeholder 3"/>
          <p:cNvSpPr>
            <a:spLocks noGrp="1"/>
          </p:cNvSpPr>
          <p:nvPr>
            <p:ph type="sldNum" sz="quarter" idx="12"/>
          </p:nvPr>
        </p:nvSpPr>
        <p:spPr/>
        <p:txBody>
          <a:bodyPr/>
          <a:lstStyle/>
          <a:p>
            <a:fld id="{FA1386CA-3573-40AE-9079-A1424032AF41}" type="slidenum">
              <a:rPr lang="ar-SA" smtClean="0"/>
              <a:pPr/>
              <a:t>69</a:t>
            </a:fld>
            <a:endParaRPr lang="en-US"/>
          </a:p>
        </p:txBody>
      </p:sp>
    </p:spTree>
    <p:extLst>
      <p:ext uri="{BB962C8B-B14F-4D97-AF65-F5344CB8AC3E}">
        <p14:creationId xmlns:p14="http://schemas.microsoft.com/office/powerpoint/2010/main" val="2841242026"/>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2"/>
          <p:cNvSpPr>
            <a:spLocks noGrp="1" noChangeArrowheads="1"/>
          </p:cNvSpPr>
          <p:nvPr>
            <p:ph type="title"/>
          </p:nvPr>
        </p:nvSpPr>
        <p:spPr>
          <a:xfrm>
            <a:off x="107504" y="176980"/>
            <a:ext cx="8229600" cy="764704"/>
          </a:xfrm>
        </p:spPr>
        <p:txBody>
          <a:bodyPr>
            <a:normAutofit/>
          </a:bodyPr>
          <a:lstStyle/>
          <a:p>
            <a:pPr algn="ctr" eaLnBrk="1" hangingPunct="1"/>
            <a:r>
              <a:rPr lang="fa-IR" sz="4000" b="1" dirty="0" smtClean="0">
                <a:cs typeface="B Homa" panose="00000400000000000000" pitchFamily="2" charset="-78"/>
              </a:rPr>
              <a:t>عاج</a:t>
            </a:r>
            <a:endParaRPr lang="en-US" sz="4000" b="1" dirty="0" smtClean="0">
              <a:cs typeface="B Homa" panose="00000400000000000000" pitchFamily="2" charset="-78"/>
            </a:endParaRPr>
          </a:p>
        </p:txBody>
      </p:sp>
      <p:sp>
        <p:nvSpPr>
          <p:cNvPr id="11269" name="Rectangle 3"/>
          <p:cNvSpPr>
            <a:spLocks noGrp="1" noChangeArrowheads="1"/>
          </p:cNvSpPr>
          <p:nvPr>
            <p:ph idx="1"/>
          </p:nvPr>
        </p:nvSpPr>
        <p:spPr>
          <a:xfrm>
            <a:off x="463310" y="1009095"/>
            <a:ext cx="6624736" cy="5000625"/>
          </a:xfrm>
        </p:spPr>
        <p:txBody>
          <a:bodyPr>
            <a:normAutofit/>
          </a:bodyPr>
          <a:lstStyle/>
          <a:p>
            <a:pPr algn="just"/>
            <a:r>
              <a:rPr lang="ar-SA" b="1" dirty="0" smtClean="0">
                <a:solidFill>
                  <a:srgbClr val="7030A0"/>
                </a:solidFill>
                <a:cs typeface="B Zar" panose="00000400000000000000" pitchFamily="2" charset="-78"/>
              </a:rPr>
              <a:t>قسمت اصلي بدنه دندان</a:t>
            </a:r>
            <a:r>
              <a:rPr lang="fa-IR" b="1" dirty="0" smtClean="0">
                <a:solidFill>
                  <a:srgbClr val="7030A0"/>
                </a:solidFill>
                <a:cs typeface="B Zar" panose="00000400000000000000" pitchFamily="2" charset="-78"/>
              </a:rPr>
              <a:t> </a:t>
            </a:r>
            <a:r>
              <a:rPr lang="ar-SA" b="1" dirty="0" smtClean="0">
                <a:solidFill>
                  <a:srgbClr val="7030A0"/>
                </a:solidFill>
                <a:cs typeface="B Zar" panose="00000400000000000000" pitchFamily="2" charset="-78"/>
              </a:rPr>
              <a:t>که بعد از ميناي دندان قرار گرفته و سطح داخلي دندان را مي پوشاند ، عاج دندان نام دارد </a:t>
            </a:r>
            <a:endParaRPr lang="fa-IR" b="1" dirty="0" smtClean="0">
              <a:solidFill>
                <a:srgbClr val="7030A0"/>
              </a:solidFill>
              <a:cs typeface="B Zar" panose="00000400000000000000" pitchFamily="2" charset="-78"/>
            </a:endParaRPr>
          </a:p>
          <a:p>
            <a:pPr algn="just"/>
            <a:r>
              <a:rPr lang="fa-IR" b="1" dirty="0" smtClean="0">
                <a:solidFill>
                  <a:srgbClr val="7030A0"/>
                </a:solidFill>
                <a:cs typeface="B Zar" panose="00000400000000000000" pitchFamily="2" charset="-78"/>
              </a:rPr>
              <a:t>ضخامت عمده و جثه هر دندان را عاج تشکیل می دهد </a:t>
            </a:r>
          </a:p>
          <a:p>
            <a:pPr algn="just"/>
            <a:r>
              <a:rPr lang="fa-IR" b="1" dirty="0" smtClean="0">
                <a:solidFill>
                  <a:srgbClr val="7030A0"/>
                </a:solidFill>
                <a:cs typeface="B Zar" panose="00000400000000000000" pitchFamily="2" charset="-78"/>
              </a:rPr>
              <a:t>عاج از نظر خواص فیزیکی و شیمیایی بسیار شبیه استخوان است </a:t>
            </a:r>
          </a:p>
          <a:p>
            <a:pPr algn="just"/>
            <a:r>
              <a:rPr lang="fa-IR" b="1" dirty="0" smtClean="0">
                <a:solidFill>
                  <a:srgbClr val="7030A0"/>
                </a:solidFill>
                <a:cs typeface="B Zar" panose="00000400000000000000" pitchFamily="2" charset="-78"/>
              </a:rPr>
              <a:t>عاج در دندان افراد جوان به رنگ زرد روشن است </a:t>
            </a:r>
          </a:p>
          <a:p>
            <a:pPr algn="just"/>
            <a:r>
              <a:rPr lang="fa-IR" b="1" dirty="0" smtClean="0">
                <a:solidFill>
                  <a:srgbClr val="7030A0"/>
                </a:solidFill>
                <a:cs typeface="B Zar" panose="00000400000000000000" pitchFamily="2" charset="-78"/>
              </a:rPr>
              <a:t>عاج خاصیت الاستیک و تغییر شکل داشته ، نرمتر از مینا و سخت تر از استخوان و سمان است</a:t>
            </a:r>
          </a:p>
          <a:p>
            <a:pPr algn="just"/>
            <a:r>
              <a:rPr lang="fa-IR" b="1" dirty="0" smtClean="0">
                <a:solidFill>
                  <a:srgbClr val="7030A0"/>
                </a:solidFill>
                <a:cs typeface="B Zar" panose="00000400000000000000" pitchFamily="2" charset="-78"/>
              </a:rPr>
              <a:t>عاج بر خلاف مینا شکننده نیست 18درصد عاج را مواد آلی ، 75 درصد مواد معدنی و بقیه آن را آب تشکیل می دهد</a:t>
            </a:r>
          </a:p>
          <a:p>
            <a:pPr algn="just"/>
            <a:r>
              <a:rPr lang="fa-IR" b="1" dirty="0" smtClean="0">
                <a:solidFill>
                  <a:srgbClr val="7030A0"/>
                </a:solidFill>
                <a:cs typeface="B Zar" panose="00000400000000000000" pitchFamily="2" charset="-78"/>
              </a:rPr>
              <a:t>مواد آلی عاج کلاژنها ،موکوپلی ساکاریدها،لیپیدها وسیتراتها هستند</a:t>
            </a:r>
          </a:p>
          <a:p>
            <a:pPr algn="just"/>
            <a:r>
              <a:rPr lang="ar-SA" b="1" dirty="0" smtClean="0">
                <a:solidFill>
                  <a:srgbClr val="7030A0"/>
                </a:solidFill>
                <a:cs typeface="B Zar" panose="00000400000000000000" pitchFamily="2" charset="-78"/>
              </a:rPr>
              <a:t>عاج دندان در قسمت بيروني لثه يا در قسمت تاج به وسيله مينا و در قس</a:t>
            </a:r>
            <a:r>
              <a:rPr lang="fa-IR" b="1" dirty="0" smtClean="0">
                <a:solidFill>
                  <a:srgbClr val="7030A0"/>
                </a:solidFill>
                <a:cs typeface="B Zar" panose="00000400000000000000" pitchFamily="2" charset="-78"/>
              </a:rPr>
              <a:t>م</a:t>
            </a:r>
            <a:r>
              <a:rPr lang="ar-SA" b="1" dirty="0" smtClean="0">
                <a:solidFill>
                  <a:srgbClr val="7030A0"/>
                </a:solidFill>
                <a:cs typeface="B Zar" panose="00000400000000000000" pitchFamily="2" charset="-78"/>
              </a:rPr>
              <a:t>ت داخل لثه يا در قسمت ريشه به وسيله سمان پوشيده شده است</a:t>
            </a:r>
            <a:r>
              <a:rPr lang="ar-SA" dirty="0" smtClean="0">
                <a:solidFill>
                  <a:srgbClr val="7030A0"/>
                </a:solidFill>
                <a:cs typeface="B Zar" panose="00000400000000000000" pitchFamily="2" charset="-78"/>
              </a:rPr>
              <a:t> </a:t>
            </a:r>
            <a:endParaRPr lang="en-US" dirty="0" smtClean="0">
              <a:solidFill>
                <a:srgbClr val="7030A0"/>
              </a:solidFill>
              <a:cs typeface="B Zar" panose="00000400000000000000" pitchFamily="2" charset="-78"/>
            </a:endParaRPr>
          </a:p>
        </p:txBody>
      </p:sp>
      <p:sp>
        <p:nvSpPr>
          <p:cNvPr id="11267"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ED9AAAB-7A76-497E-AD18-C3565F05C0C2}" type="slidenum">
              <a:rPr lang="ar-SA">
                <a:latin typeface="_PDMS_Saleem_QuranFont" panose="02010000000000000000" pitchFamily="2" charset="-78"/>
                <a:cs typeface="_PDMS_Saleem_QuranFont" panose="02010000000000000000" pitchFamily="2" charset="-78"/>
              </a:rPr>
              <a:pPr eaLnBrk="1" hangingPunct="1"/>
              <a:t>7</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515144"/>
          </a:xfrm>
        </p:spPr>
        <p:txBody>
          <a:bodyPr>
            <a:noAutofit/>
          </a:bodyPr>
          <a:lstStyle/>
          <a:p>
            <a:pPr algn="ctr"/>
            <a:r>
              <a:rPr lang="fa-IR" sz="3200" b="1" dirty="0">
                <a:cs typeface="B Homa" panose="00000400000000000000" pitchFamily="2" charset="-78"/>
              </a:rPr>
              <a:t>روشهای مختلف استفاده از فلوراید</a:t>
            </a:r>
            <a:endParaRPr lang="fa-IR" sz="5400" b="1" dirty="0">
              <a:cs typeface="B Homa" panose="00000400000000000000" pitchFamily="2" charset="-78"/>
            </a:endParaRPr>
          </a:p>
        </p:txBody>
      </p:sp>
      <p:sp>
        <p:nvSpPr>
          <p:cNvPr id="3" name="Content Placeholder 2"/>
          <p:cNvSpPr>
            <a:spLocks noGrp="1"/>
          </p:cNvSpPr>
          <p:nvPr>
            <p:ph idx="1"/>
          </p:nvPr>
        </p:nvSpPr>
        <p:spPr>
          <a:xfrm>
            <a:off x="609598" y="1412776"/>
            <a:ext cx="6347714" cy="4234605"/>
          </a:xfrm>
        </p:spPr>
        <p:txBody>
          <a:bodyPr>
            <a:normAutofit/>
          </a:bodyPr>
          <a:lstStyle/>
          <a:p>
            <a:pPr marL="0" indent="0">
              <a:buNone/>
            </a:pPr>
            <a:r>
              <a:rPr lang="fa-IR" sz="2000" b="1" dirty="0" smtClean="0">
                <a:solidFill>
                  <a:schemeClr val="accent1"/>
                </a:solidFill>
                <a:cs typeface="B Nazanin" panose="00000400000000000000" pitchFamily="2" charset="-78"/>
              </a:rPr>
              <a:t>الف)روشهای </a:t>
            </a:r>
            <a:r>
              <a:rPr lang="fa-IR" sz="2000" b="1" dirty="0">
                <a:solidFill>
                  <a:schemeClr val="accent1"/>
                </a:solidFill>
                <a:cs typeface="B Nazanin" panose="00000400000000000000" pitchFamily="2" charset="-78"/>
              </a:rPr>
              <a:t>موضعی </a:t>
            </a:r>
            <a:endParaRPr lang="fa-IR" sz="2000" b="1" dirty="0" smtClean="0">
              <a:solidFill>
                <a:schemeClr val="accent1"/>
              </a:solidFill>
              <a:cs typeface="B Nazanin" panose="00000400000000000000" pitchFamily="2" charset="-78"/>
            </a:endParaRPr>
          </a:p>
          <a:p>
            <a:pPr marL="0" indent="0">
              <a:buNone/>
            </a:pPr>
            <a:r>
              <a:rPr lang="fa-IR" sz="2000" dirty="0" smtClean="0">
                <a:cs typeface="B Nazanin" panose="00000400000000000000" pitchFamily="2" charset="-78"/>
              </a:rPr>
              <a:t>• </a:t>
            </a:r>
            <a:r>
              <a:rPr lang="fa-IR" sz="2000" dirty="0">
                <a:cs typeface="B Nazanin" panose="00000400000000000000" pitchFamily="2" charset="-78"/>
              </a:rPr>
              <a:t>دهانشویه سدیم فلوراید </a:t>
            </a:r>
            <a:endParaRPr lang="fa-IR" sz="2000" dirty="0" smtClean="0">
              <a:cs typeface="B Nazanin" panose="00000400000000000000" pitchFamily="2" charset="-78"/>
            </a:endParaRPr>
          </a:p>
          <a:p>
            <a:pPr marL="0" indent="0">
              <a:buNone/>
            </a:pPr>
            <a:r>
              <a:rPr lang="fa-IR" sz="2000" dirty="0" smtClean="0">
                <a:cs typeface="B Nazanin" panose="00000400000000000000" pitchFamily="2" charset="-78"/>
              </a:rPr>
              <a:t>• </a:t>
            </a:r>
            <a:r>
              <a:rPr lang="fa-IR" sz="2000" dirty="0">
                <a:cs typeface="B Nazanin" panose="00000400000000000000" pitchFamily="2" charset="-78"/>
              </a:rPr>
              <a:t>خمیر دندان حاوی فلوراید </a:t>
            </a:r>
            <a:endParaRPr lang="fa-IR" sz="2000" dirty="0" smtClean="0">
              <a:cs typeface="B Nazanin" panose="00000400000000000000" pitchFamily="2" charset="-78"/>
            </a:endParaRPr>
          </a:p>
          <a:p>
            <a:pPr marL="0" indent="0">
              <a:buNone/>
            </a:pPr>
            <a:r>
              <a:rPr lang="fa-IR" sz="2000" dirty="0" smtClean="0">
                <a:cs typeface="B Nazanin" panose="00000400000000000000" pitchFamily="2" charset="-78"/>
              </a:rPr>
              <a:t>• </a:t>
            </a:r>
            <a:r>
              <a:rPr lang="fa-IR" sz="2000" dirty="0">
                <a:cs typeface="B Nazanin" panose="00000400000000000000" pitchFamily="2" charset="-78"/>
              </a:rPr>
              <a:t>ژل و وارنیش فلوراید </a:t>
            </a:r>
            <a:endParaRPr lang="fa-IR" sz="2000" dirty="0" smtClean="0">
              <a:cs typeface="B Nazanin" panose="00000400000000000000" pitchFamily="2" charset="-78"/>
            </a:endParaRPr>
          </a:p>
          <a:p>
            <a:pPr marL="0" indent="0">
              <a:buNone/>
            </a:pPr>
            <a:r>
              <a:rPr lang="fa-IR" sz="2000" b="1" dirty="0" smtClean="0">
                <a:solidFill>
                  <a:schemeClr val="accent1"/>
                </a:solidFill>
                <a:cs typeface="B Nazanin" panose="00000400000000000000" pitchFamily="2" charset="-78"/>
              </a:rPr>
              <a:t>نکته</a:t>
            </a:r>
            <a:r>
              <a:rPr lang="fa-IR" sz="2000" b="1" dirty="0">
                <a:solidFill>
                  <a:schemeClr val="accent1"/>
                </a:solidFill>
                <a:cs typeface="B Nazanin" panose="00000400000000000000" pitchFamily="2" charset="-78"/>
              </a:rPr>
              <a:t>: </a:t>
            </a:r>
            <a:r>
              <a:rPr lang="fa-IR" sz="2000" dirty="0">
                <a:cs typeface="B Nazanin" panose="00000400000000000000" pitchFamily="2" charset="-78"/>
              </a:rPr>
              <a:t>برخی ترکیبات حاوی فلوراید با غلظت </a:t>
            </a:r>
            <a:r>
              <a:rPr lang="fa-IR" sz="2000" dirty="0" smtClean="0">
                <a:cs typeface="B Nazanin" panose="00000400000000000000" pitchFamily="2" charset="-78"/>
              </a:rPr>
              <a:t>بالا مثل </a:t>
            </a:r>
            <a:r>
              <a:rPr lang="fa-IR" sz="2000" dirty="0">
                <a:cs typeface="B Nazanin" panose="00000400000000000000" pitchFamily="2" charset="-78"/>
              </a:rPr>
              <a:t>ژل و وارنیش باید توسط دندانپزشک و یا </a:t>
            </a:r>
            <a:r>
              <a:rPr lang="fa-IR" sz="2000" dirty="0" smtClean="0">
                <a:cs typeface="B Nazanin" panose="00000400000000000000" pitchFamily="2" charset="-78"/>
              </a:rPr>
              <a:t>دستیار دندانپزشک  </a:t>
            </a:r>
            <a:r>
              <a:rPr lang="fa-IR" sz="2000" dirty="0">
                <a:cs typeface="B Nazanin" panose="00000400000000000000" pitchFamily="2" charset="-78"/>
              </a:rPr>
              <a:t>بکار برده شود</a:t>
            </a:r>
            <a:r>
              <a:rPr lang="fa-IR" sz="2000" dirty="0" smtClean="0">
                <a:cs typeface="B Nazanin" panose="00000400000000000000" pitchFamily="2" charset="-78"/>
              </a:rPr>
              <a:t>.</a:t>
            </a:r>
          </a:p>
          <a:p>
            <a:pPr marL="0" indent="0">
              <a:buNone/>
            </a:pPr>
            <a:r>
              <a:rPr lang="fa-IR" sz="2000" b="1" dirty="0" smtClean="0">
                <a:solidFill>
                  <a:schemeClr val="accent1"/>
                </a:solidFill>
                <a:cs typeface="B Nazanin" panose="00000400000000000000" pitchFamily="2" charset="-78"/>
              </a:rPr>
              <a:t> ب) </a:t>
            </a:r>
            <a:r>
              <a:rPr lang="fa-IR" sz="2000" b="1" dirty="0">
                <a:solidFill>
                  <a:schemeClr val="accent1"/>
                </a:solidFill>
                <a:cs typeface="B Nazanin" panose="00000400000000000000" pitchFamily="2" charset="-78"/>
              </a:rPr>
              <a:t>روشهای خوراکی: </a:t>
            </a:r>
            <a:endParaRPr lang="fa-IR" sz="2000" b="1" dirty="0" smtClean="0">
              <a:solidFill>
                <a:schemeClr val="accent1"/>
              </a:solidFill>
              <a:cs typeface="B Nazanin" panose="00000400000000000000" pitchFamily="2" charset="-78"/>
            </a:endParaRPr>
          </a:p>
          <a:p>
            <a:pPr marL="0" indent="0">
              <a:buNone/>
            </a:pPr>
            <a:r>
              <a:rPr lang="fa-IR" sz="2000" dirty="0" smtClean="0">
                <a:cs typeface="B Nazanin" panose="00000400000000000000" pitchFamily="2" charset="-78"/>
              </a:rPr>
              <a:t>• </a:t>
            </a:r>
            <a:r>
              <a:rPr lang="fa-IR" sz="2000" dirty="0">
                <a:cs typeface="B Nazanin" panose="00000400000000000000" pitchFamily="2" charset="-78"/>
              </a:rPr>
              <a:t>افزودن فلوراید به آب آشامیدنی </a:t>
            </a:r>
            <a:endParaRPr lang="fa-IR" sz="2000" dirty="0" smtClean="0">
              <a:cs typeface="B Nazanin" panose="00000400000000000000" pitchFamily="2" charset="-78"/>
            </a:endParaRPr>
          </a:p>
          <a:p>
            <a:pPr marL="0" indent="0">
              <a:buNone/>
            </a:pPr>
            <a:r>
              <a:rPr lang="fa-IR" sz="2000" dirty="0" smtClean="0">
                <a:cs typeface="B Nazanin" panose="00000400000000000000" pitchFamily="2" charset="-78"/>
              </a:rPr>
              <a:t>• </a:t>
            </a:r>
            <a:r>
              <a:rPr lang="fa-IR" sz="2000" dirty="0">
                <a:cs typeface="B Nazanin" panose="00000400000000000000" pitchFamily="2" charset="-78"/>
              </a:rPr>
              <a:t>افزودن فلوراید به نمک، شیر و</a:t>
            </a:r>
            <a:r>
              <a:rPr lang="fa-IR" sz="2000" dirty="0" smtClean="0">
                <a:cs typeface="B Nazanin" panose="00000400000000000000" pitchFamily="2" charset="-78"/>
              </a:rPr>
              <a:t>...</a:t>
            </a:r>
          </a:p>
          <a:p>
            <a:pPr marL="0" indent="0">
              <a:buNone/>
            </a:pPr>
            <a:r>
              <a:rPr lang="fa-IR" sz="2000" dirty="0">
                <a:cs typeface="B Nazanin" panose="00000400000000000000" pitchFamily="2" charset="-78"/>
              </a:rPr>
              <a:t>• استفاده از قرص و قطره فلوراید</a:t>
            </a:r>
          </a:p>
          <a:p>
            <a:pPr marL="0" indent="0">
              <a:buNone/>
            </a:pPr>
            <a:endParaRPr lang="fa-IR" dirty="0" smtClean="0"/>
          </a:p>
          <a:p>
            <a:pPr marL="0" indent="0">
              <a:buNone/>
            </a:pPr>
            <a:endParaRPr lang="fa-IR" dirty="0"/>
          </a:p>
        </p:txBody>
      </p:sp>
      <p:sp>
        <p:nvSpPr>
          <p:cNvPr id="4" name="Slide Number Placeholder 3"/>
          <p:cNvSpPr>
            <a:spLocks noGrp="1"/>
          </p:cNvSpPr>
          <p:nvPr>
            <p:ph type="sldNum" sz="quarter" idx="12"/>
          </p:nvPr>
        </p:nvSpPr>
        <p:spPr/>
        <p:txBody>
          <a:bodyPr/>
          <a:lstStyle/>
          <a:p>
            <a:fld id="{FA1386CA-3573-40AE-9079-A1424032AF41}" type="slidenum">
              <a:rPr lang="ar-SA" smtClean="0"/>
              <a:pPr/>
              <a:t>70</a:t>
            </a:fld>
            <a:endParaRPr lang="en-US"/>
          </a:p>
        </p:txBody>
      </p:sp>
    </p:spTree>
    <p:extLst>
      <p:ext uri="{BB962C8B-B14F-4D97-AF65-F5344CB8AC3E}">
        <p14:creationId xmlns:p14="http://schemas.microsoft.com/office/powerpoint/2010/main" val="389203085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dirty="0">
                <a:cs typeface="B Homa" panose="00000400000000000000" pitchFamily="2" charset="-78"/>
              </a:rPr>
              <a:t>وارنیش فلوراید</a:t>
            </a:r>
            <a:br>
              <a:rPr lang="fa-IR" b="1" dirty="0">
                <a:cs typeface="B Homa" panose="00000400000000000000" pitchFamily="2" charset="-78"/>
              </a:rPr>
            </a:br>
            <a:endParaRPr lang="fa-IR" b="1" dirty="0">
              <a:cs typeface="B Homa" panose="00000400000000000000" pitchFamily="2" charset="-78"/>
            </a:endParaRPr>
          </a:p>
        </p:txBody>
      </p:sp>
      <p:sp>
        <p:nvSpPr>
          <p:cNvPr id="3" name="Content Placeholder 2"/>
          <p:cNvSpPr>
            <a:spLocks noGrp="1"/>
          </p:cNvSpPr>
          <p:nvPr>
            <p:ph idx="1"/>
          </p:nvPr>
        </p:nvSpPr>
        <p:spPr>
          <a:xfrm>
            <a:off x="467544" y="1484784"/>
            <a:ext cx="6768752" cy="5040560"/>
          </a:xfrm>
        </p:spPr>
        <p:txBody>
          <a:bodyPr>
            <a:normAutofit/>
          </a:bodyPr>
          <a:lstStyle/>
          <a:p>
            <a:r>
              <a:rPr lang="fa-IR" sz="2400" dirty="0" smtClean="0">
                <a:cs typeface="B Nazanin" panose="00000400000000000000" pitchFamily="2" charset="-78"/>
              </a:rPr>
              <a:t>وارنیش </a:t>
            </a:r>
            <a:r>
              <a:rPr lang="fa-IR" sz="2400" dirty="0">
                <a:cs typeface="B Nazanin" panose="00000400000000000000" pitchFamily="2" charset="-78"/>
              </a:rPr>
              <a:t>فلوراید به طور گسترده در جهان برای بیش از 30 سال به عنوان یک ماده موثر جهت پیشگیري از پوسیدگی دندان استفاده شده است. در کودکان </a:t>
            </a:r>
            <a:r>
              <a:rPr lang="fa-IR" sz="2400" dirty="0" smtClean="0">
                <a:cs typeface="B Nazanin" panose="00000400000000000000" pitchFamily="2" charset="-78"/>
              </a:rPr>
              <a:t>(بخصوص زیر </a:t>
            </a:r>
            <a:r>
              <a:rPr lang="fa-IR" sz="2400" dirty="0">
                <a:cs typeface="B Nazanin" panose="00000400000000000000" pitchFamily="2" charset="-78"/>
              </a:rPr>
              <a:t>6 </a:t>
            </a:r>
            <a:r>
              <a:rPr lang="fa-IR" sz="2400" dirty="0" smtClean="0">
                <a:cs typeface="B Nazanin" panose="00000400000000000000" pitchFamily="2" charset="-78"/>
              </a:rPr>
              <a:t>سال) </a:t>
            </a:r>
            <a:r>
              <a:rPr lang="fa-IR" sz="2400" dirty="0">
                <a:cs typeface="B Nazanin" panose="00000400000000000000" pitchFamily="2" charset="-78"/>
              </a:rPr>
              <a:t>استفاده از وارنیش فلوراید دو بار در سال </a:t>
            </a:r>
            <a:r>
              <a:rPr lang="fa-IR" sz="2400" dirty="0" smtClean="0">
                <a:cs typeface="B Nazanin" panose="00000400000000000000" pitchFamily="2" charset="-78"/>
              </a:rPr>
              <a:t>روشی </a:t>
            </a:r>
            <a:r>
              <a:rPr lang="fa-IR" sz="2400" dirty="0">
                <a:cs typeface="B Nazanin" panose="00000400000000000000" pitchFamily="2" charset="-78"/>
              </a:rPr>
              <a:t>ایمن، بی خطر، بدون درد و موثر در کاهش پوسیدگی </a:t>
            </a:r>
            <a:r>
              <a:rPr lang="fa-IR" sz="2400" dirty="0" smtClean="0">
                <a:cs typeface="B Nazanin" panose="00000400000000000000" pitchFamily="2" charset="-78"/>
              </a:rPr>
              <a:t>است.</a:t>
            </a:r>
          </a:p>
          <a:p>
            <a:r>
              <a:rPr lang="fa-IR" sz="2400" dirty="0">
                <a:cs typeface="B Nazanin" panose="00000400000000000000" pitchFamily="2" charset="-78"/>
              </a:rPr>
              <a:t> وارنیش فلوراید توسط دندانپزشک یا </a:t>
            </a:r>
            <a:r>
              <a:rPr lang="fa-IR" sz="2400" dirty="0" smtClean="0">
                <a:cs typeface="B Nazanin" panose="00000400000000000000" pitchFamily="2" charset="-78"/>
              </a:rPr>
              <a:t>دستیار دندانپزشک به </a:t>
            </a:r>
            <a:r>
              <a:rPr lang="fa-IR" sz="2400" dirty="0">
                <a:cs typeface="B Nazanin" panose="00000400000000000000" pitchFamily="2" charset="-78"/>
              </a:rPr>
              <a:t>راحتی به وسیله برسهای یکبار مصرف بر روی دندانهای کودک ماليده میشود. وارنیشهای فلوراید ً باعث تغییر رنگ دندان، به رنگ زرد میگردد كه موقتی بوده و با پاک </a:t>
            </a:r>
            <a:r>
              <a:rPr lang="fa-IR" sz="2400" dirty="0" smtClean="0">
                <a:cs typeface="B Nazanin" panose="00000400000000000000" pitchFamily="2" charset="-78"/>
              </a:rPr>
              <a:t>شدن وارنیش </a:t>
            </a:r>
            <a:r>
              <a:rPr lang="fa-IR" sz="2400" dirty="0">
                <a:cs typeface="B Nazanin" panose="00000400000000000000" pitchFamily="2" charset="-78"/>
              </a:rPr>
              <a:t>از سطح </a:t>
            </a:r>
            <a:r>
              <a:rPr lang="fa-IR" sz="2400" dirty="0" smtClean="0">
                <a:cs typeface="B Nazanin" panose="00000400000000000000" pitchFamily="2" charset="-78"/>
              </a:rPr>
              <a:t>دندان، </a:t>
            </a:r>
            <a:r>
              <a:rPr lang="fa-IR" sz="2400" dirty="0">
                <a:cs typeface="B Nazanin" panose="00000400000000000000" pitchFamily="2" charset="-78"/>
              </a:rPr>
              <a:t>این تغییر رنگ از بین میرود. </a:t>
            </a:r>
          </a:p>
        </p:txBody>
      </p:sp>
      <p:sp>
        <p:nvSpPr>
          <p:cNvPr id="4" name="Slide Number Placeholder 3"/>
          <p:cNvSpPr>
            <a:spLocks noGrp="1"/>
          </p:cNvSpPr>
          <p:nvPr>
            <p:ph type="sldNum" sz="quarter" idx="12"/>
          </p:nvPr>
        </p:nvSpPr>
        <p:spPr/>
        <p:txBody>
          <a:bodyPr/>
          <a:lstStyle/>
          <a:p>
            <a:fld id="{FA1386CA-3573-40AE-9079-A1424032AF41}" type="slidenum">
              <a:rPr lang="ar-SA" smtClean="0"/>
              <a:pPr/>
              <a:t>71</a:t>
            </a:fld>
            <a:endParaRPr lang="en-US"/>
          </a:p>
        </p:txBody>
      </p:sp>
    </p:spTree>
    <p:extLst>
      <p:ext uri="{BB962C8B-B14F-4D97-AF65-F5344CB8AC3E}">
        <p14:creationId xmlns:p14="http://schemas.microsoft.com/office/powerpoint/2010/main" val="2249231589"/>
      </p:ext>
    </p:extLst>
  </p:cSld>
  <p:clrMapOvr>
    <a:masterClrMapping/>
  </p:clrMapOvr>
  <p:transition spd="slow">
    <p:wheel spokes="1"/>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A1386CA-3573-40AE-9079-A1424032AF41}" type="slidenum">
              <a:rPr lang="ar-SA" smtClean="0"/>
              <a:pPr/>
              <a:t>72</a:t>
            </a:fld>
            <a:endParaRPr lang="en-US"/>
          </a:p>
        </p:txBody>
      </p:sp>
      <p:pic>
        <p:nvPicPr>
          <p:cNvPr id="5" name="Picture 4"/>
          <p:cNvPicPr>
            <a:picLocks noChangeAspect="1"/>
          </p:cNvPicPr>
          <p:nvPr/>
        </p:nvPicPr>
        <p:blipFill>
          <a:blip r:embed="rId2"/>
          <a:stretch>
            <a:fillRect/>
          </a:stretch>
        </p:blipFill>
        <p:spPr>
          <a:xfrm>
            <a:off x="1259632" y="620688"/>
            <a:ext cx="5222084" cy="4752528"/>
          </a:xfrm>
          <a:prstGeom prst="rect">
            <a:avLst/>
          </a:prstGeom>
        </p:spPr>
      </p:pic>
      <p:sp>
        <p:nvSpPr>
          <p:cNvPr id="6" name="Title 1"/>
          <p:cNvSpPr txBox="1">
            <a:spLocks/>
          </p:cNvSpPr>
          <p:nvPr/>
        </p:nvSpPr>
        <p:spPr>
          <a:xfrm>
            <a:off x="609599" y="5661248"/>
            <a:ext cx="6347713" cy="1032768"/>
          </a:xfrm>
          <a:prstGeom prst="rect">
            <a:avLst/>
          </a:prstGeom>
        </p:spPr>
        <p:txBody>
          <a:bodyPr/>
          <a:lstStyle>
            <a:lvl1pPr algn="l" defTabSz="457200" rtl="1" eaLnBrk="1" latinLnBrk="0" hangingPunct="1">
              <a:spcBef>
                <a:spcPct val="0"/>
              </a:spcBef>
              <a:buNone/>
              <a:defRPr sz="3600" kern="1200">
                <a:solidFill>
                  <a:schemeClr val="accent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fontAlgn="auto">
              <a:spcAft>
                <a:spcPts val="0"/>
              </a:spcAft>
            </a:pPr>
            <a:r>
              <a:rPr lang="fa-IR" sz="2800" b="1" dirty="0" smtClean="0">
                <a:cs typeface="B Koodak" panose="00000700000000000000" pitchFamily="2" charset="-78"/>
              </a:rPr>
              <a:t>وارنیش فلوراید روشی ساده،ایمن وبدون درد برای جلوگیری از پوسیدگی دندان کودکان</a:t>
            </a:r>
            <a:r>
              <a:rPr lang="fa-IR" b="1" dirty="0" smtClean="0">
                <a:cs typeface="B Homa" panose="00000400000000000000" pitchFamily="2" charset="-78"/>
              </a:rPr>
              <a:t/>
            </a:r>
            <a:br>
              <a:rPr lang="fa-IR" b="1" dirty="0" smtClean="0">
                <a:cs typeface="B Homa" panose="00000400000000000000" pitchFamily="2" charset="-78"/>
              </a:rPr>
            </a:br>
            <a:endParaRPr lang="fa-IR" b="1" dirty="0">
              <a:cs typeface="B Homa" panose="00000400000000000000" pitchFamily="2" charset="-78"/>
            </a:endParaRPr>
          </a:p>
        </p:txBody>
      </p:sp>
    </p:spTree>
    <p:extLst>
      <p:ext uri="{BB962C8B-B14F-4D97-AF65-F5344CB8AC3E}">
        <p14:creationId xmlns:p14="http://schemas.microsoft.com/office/powerpoint/2010/main" val="141458772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3200" b="1" dirty="0" smtClean="0">
                <a:cs typeface="B Homa" panose="00000400000000000000" pitchFamily="2" charset="-78"/>
              </a:rPr>
              <a:t>وسایل مورد نیاز در وارنیش فلوراید تراپی</a:t>
            </a:r>
            <a:endParaRPr lang="fa-IR" sz="3200" b="1" dirty="0">
              <a:cs typeface="B Homa" panose="00000400000000000000" pitchFamily="2" charset="-78"/>
            </a:endParaRPr>
          </a:p>
        </p:txBody>
      </p:sp>
      <p:sp>
        <p:nvSpPr>
          <p:cNvPr id="3" name="Content Placeholder 2"/>
          <p:cNvSpPr>
            <a:spLocks noGrp="1"/>
          </p:cNvSpPr>
          <p:nvPr>
            <p:ph idx="1"/>
          </p:nvPr>
        </p:nvSpPr>
        <p:spPr/>
        <p:txBody>
          <a:bodyPr/>
          <a:lstStyle/>
          <a:p>
            <a:pPr>
              <a:buFont typeface="+mj-lt"/>
              <a:buAutoNum type="arabicPeriod"/>
            </a:pPr>
            <a:r>
              <a:rPr lang="fa-IR" sz="2400" b="1" dirty="0">
                <a:cs typeface="B Nazanin" panose="00000400000000000000" pitchFamily="2" charset="-78"/>
              </a:rPr>
              <a:t>وارنیش فلوراید و برس مخصوص آن</a:t>
            </a:r>
          </a:p>
          <a:p>
            <a:pPr>
              <a:buFont typeface="+mj-lt"/>
              <a:buAutoNum type="arabicPeriod"/>
            </a:pPr>
            <a:r>
              <a:rPr lang="fa-IR" sz="2400" b="1" dirty="0">
                <a:cs typeface="B Nazanin" panose="00000400000000000000" pitchFamily="2" charset="-78"/>
              </a:rPr>
              <a:t>رول پنبه</a:t>
            </a:r>
          </a:p>
          <a:p>
            <a:pPr>
              <a:buFont typeface="+mj-lt"/>
              <a:buAutoNum type="arabicPeriod"/>
            </a:pPr>
            <a:r>
              <a:rPr lang="fa-IR" sz="2400" b="1" dirty="0">
                <a:cs typeface="B Nazanin" panose="00000400000000000000" pitchFamily="2" charset="-78"/>
              </a:rPr>
              <a:t>آبسلانگ</a:t>
            </a:r>
          </a:p>
          <a:p>
            <a:pPr>
              <a:buFont typeface="+mj-lt"/>
              <a:buAutoNum type="arabicPeriod"/>
            </a:pPr>
            <a:r>
              <a:rPr lang="fa-IR" sz="2400" b="1" dirty="0">
                <a:cs typeface="B Nazanin" panose="00000400000000000000" pitchFamily="2" charset="-78"/>
              </a:rPr>
              <a:t>دستکش</a:t>
            </a:r>
          </a:p>
          <a:p>
            <a:pPr>
              <a:buFont typeface="+mj-lt"/>
              <a:buAutoNum type="arabicPeriod"/>
            </a:pPr>
            <a:r>
              <a:rPr lang="fa-IR" sz="2400" b="1" dirty="0">
                <a:cs typeface="B Nazanin" panose="00000400000000000000" pitchFamily="2" charset="-78"/>
              </a:rPr>
              <a:t>ماسک</a:t>
            </a:r>
          </a:p>
          <a:p>
            <a:endParaRPr lang="fa-IR" dirty="0"/>
          </a:p>
        </p:txBody>
      </p:sp>
      <p:sp>
        <p:nvSpPr>
          <p:cNvPr id="4" name="Slide Number Placeholder 3"/>
          <p:cNvSpPr>
            <a:spLocks noGrp="1"/>
          </p:cNvSpPr>
          <p:nvPr>
            <p:ph type="sldNum" sz="quarter" idx="12"/>
          </p:nvPr>
        </p:nvSpPr>
        <p:spPr/>
        <p:txBody>
          <a:bodyPr/>
          <a:lstStyle/>
          <a:p>
            <a:fld id="{FA1386CA-3573-40AE-9079-A1424032AF41}" type="slidenum">
              <a:rPr lang="ar-SA" smtClean="0"/>
              <a:pPr/>
              <a:t>73</a:t>
            </a:fld>
            <a:endParaRPr lang="en-US"/>
          </a:p>
        </p:txBody>
      </p:sp>
      <p:pic>
        <p:nvPicPr>
          <p:cNvPr id="5" name="Picture 4"/>
          <p:cNvPicPr>
            <a:picLocks noChangeAspect="1"/>
          </p:cNvPicPr>
          <p:nvPr/>
        </p:nvPicPr>
        <p:blipFill>
          <a:blip r:embed="rId2"/>
          <a:stretch>
            <a:fillRect/>
          </a:stretch>
        </p:blipFill>
        <p:spPr>
          <a:xfrm>
            <a:off x="971600" y="3429000"/>
            <a:ext cx="3528392" cy="2232248"/>
          </a:xfrm>
          <a:prstGeom prst="rect">
            <a:avLst/>
          </a:prstGeom>
        </p:spPr>
      </p:pic>
    </p:spTree>
    <p:extLst>
      <p:ext uri="{BB962C8B-B14F-4D97-AF65-F5344CB8AC3E}">
        <p14:creationId xmlns:p14="http://schemas.microsoft.com/office/powerpoint/2010/main" val="463276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8623" y="609600"/>
            <a:ext cx="6347713" cy="1320800"/>
          </a:xfrm>
        </p:spPr>
        <p:txBody>
          <a:bodyPr/>
          <a:lstStyle/>
          <a:p>
            <a:pPr algn="ctr"/>
            <a:r>
              <a:rPr lang="fa-IR" b="1" dirty="0">
                <a:cs typeface="B Homa" panose="00000400000000000000" pitchFamily="2" charset="-78"/>
              </a:rPr>
              <a:t>هماهنگی با مدرسه</a:t>
            </a:r>
          </a:p>
        </p:txBody>
      </p:sp>
      <p:sp>
        <p:nvSpPr>
          <p:cNvPr id="3" name="Content Placeholder 2"/>
          <p:cNvSpPr>
            <a:spLocks noGrp="1"/>
          </p:cNvSpPr>
          <p:nvPr>
            <p:ph idx="1"/>
          </p:nvPr>
        </p:nvSpPr>
        <p:spPr/>
        <p:txBody>
          <a:bodyPr/>
          <a:lstStyle/>
          <a:p>
            <a:r>
              <a:rPr lang="fa-IR" sz="2000" b="1" dirty="0">
                <a:cs typeface="B Nazanin" panose="00000400000000000000" pitchFamily="2" charset="-78"/>
              </a:rPr>
              <a:t>تماس با مدرسه از روز قبل جهت هماهنگی</a:t>
            </a:r>
          </a:p>
          <a:p>
            <a:r>
              <a:rPr lang="fa-IR" sz="2000" b="1" dirty="0">
                <a:cs typeface="B Nazanin" panose="00000400000000000000" pitchFamily="2" charset="-78"/>
              </a:rPr>
              <a:t>تاکید بر لزوم دریافت رضایت نامه از والدین</a:t>
            </a:r>
          </a:p>
          <a:p>
            <a:r>
              <a:rPr lang="fa-IR" sz="2000" b="1" dirty="0">
                <a:cs typeface="B Nazanin" panose="00000400000000000000" pitchFamily="2" charset="-78"/>
              </a:rPr>
              <a:t>تاکید بر همراه داشتن مسواک و خمیر دندان</a:t>
            </a:r>
          </a:p>
          <a:p>
            <a:endParaRPr lang="fa-IR" dirty="0"/>
          </a:p>
        </p:txBody>
      </p:sp>
      <p:sp>
        <p:nvSpPr>
          <p:cNvPr id="4" name="Slide Number Placeholder 3"/>
          <p:cNvSpPr>
            <a:spLocks noGrp="1"/>
          </p:cNvSpPr>
          <p:nvPr>
            <p:ph type="sldNum" sz="quarter" idx="12"/>
          </p:nvPr>
        </p:nvSpPr>
        <p:spPr/>
        <p:txBody>
          <a:bodyPr/>
          <a:lstStyle/>
          <a:p>
            <a:fld id="{FA1386CA-3573-40AE-9079-A1424032AF41}" type="slidenum">
              <a:rPr lang="ar-SA" smtClean="0"/>
              <a:pPr/>
              <a:t>74</a:t>
            </a:fld>
            <a:endParaRPr lang="en-US"/>
          </a:p>
        </p:txBody>
      </p:sp>
      <p:sp>
        <p:nvSpPr>
          <p:cNvPr id="5" name="Oval 4"/>
          <p:cNvSpPr/>
          <p:nvPr/>
        </p:nvSpPr>
        <p:spPr>
          <a:xfrm rot="19986876">
            <a:off x="243524" y="744480"/>
            <a:ext cx="2449995" cy="1297494"/>
          </a:xfrm>
          <a:prstGeom prst="ellipse">
            <a:avLst/>
          </a:prstGeom>
        </p:spPr>
        <p:style>
          <a:lnRef idx="1">
            <a:schemeClr val="accent2"/>
          </a:lnRef>
          <a:fillRef idx="2">
            <a:schemeClr val="accent2"/>
          </a:fillRef>
          <a:effectRef idx="1">
            <a:schemeClr val="accent2"/>
          </a:effectRef>
          <a:fontRef idx="minor">
            <a:schemeClr val="dk1"/>
          </a:fontRef>
        </p:style>
        <p:txBody>
          <a:bodyPr rtlCol="1" anchor="ctr"/>
          <a:lstStyle/>
          <a:p>
            <a:pPr algn="ctr"/>
            <a:r>
              <a:rPr lang="fa-IR" dirty="0" smtClean="0"/>
              <a:t>قدم به قدم با وارنیش فلوراید تراپی</a:t>
            </a:r>
            <a:endParaRPr lang="fa-IR" dirty="0"/>
          </a:p>
        </p:txBody>
      </p:sp>
    </p:spTree>
    <p:extLst>
      <p:ext uri="{BB962C8B-B14F-4D97-AF65-F5344CB8AC3E}">
        <p14:creationId xmlns:p14="http://schemas.microsoft.com/office/powerpoint/2010/main" val="227836526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A1386CA-3573-40AE-9079-A1424032AF41}" type="slidenum">
              <a:rPr lang="ar-SA" smtClean="0"/>
              <a:pPr/>
              <a:t>75</a:t>
            </a:fld>
            <a:endParaRPr lang="en-US"/>
          </a:p>
        </p:txBody>
      </p:sp>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560" y="908720"/>
            <a:ext cx="7270108" cy="5672305"/>
          </a:xfrm>
        </p:spPr>
      </p:pic>
      <p:sp>
        <p:nvSpPr>
          <p:cNvPr id="9" name="Oval 8"/>
          <p:cNvSpPr/>
          <p:nvPr/>
        </p:nvSpPr>
        <p:spPr>
          <a:xfrm rot="19986876">
            <a:off x="-59780" y="136568"/>
            <a:ext cx="2255520" cy="1073157"/>
          </a:xfrm>
          <a:prstGeom prst="ellipse">
            <a:avLst/>
          </a:prstGeom>
        </p:spPr>
        <p:style>
          <a:lnRef idx="1">
            <a:schemeClr val="accent2"/>
          </a:lnRef>
          <a:fillRef idx="2">
            <a:schemeClr val="accent2"/>
          </a:fillRef>
          <a:effectRef idx="1">
            <a:schemeClr val="accent2"/>
          </a:effectRef>
          <a:fontRef idx="minor">
            <a:schemeClr val="dk1"/>
          </a:fontRef>
        </p:style>
        <p:txBody>
          <a:bodyPr rtlCol="1" anchor="ctr"/>
          <a:lstStyle/>
          <a:p>
            <a:pPr algn="ctr"/>
            <a:r>
              <a:rPr lang="fa-IR" dirty="0" smtClean="0"/>
              <a:t>قدم به قدم با وارنیش فلوراید تراپی</a:t>
            </a:r>
            <a:endParaRPr lang="fa-IR" dirty="0"/>
          </a:p>
        </p:txBody>
      </p:sp>
    </p:spTree>
    <p:extLst>
      <p:ext uri="{BB962C8B-B14F-4D97-AF65-F5344CB8AC3E}">
        <p14:creationId xmlns:p14="http://schemas.microsoft.com/office/powerpoint/2010/main" val="909842881"/>
      </p:ext>
    </p:extLst>
  </p:cSld>
  <p:clrMapOvr>
    <a:masterClrMapping/>
  </p:clrMapOvr>
  <p:transition spd="slow">
    <p:push dir="u"/>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4556" y="260648"/>
            <a:ext cx="6347713" cy="1320800"/>
          </a:xfrm>
        </p:spPr>
        <p:txBody>
          <a:bodyPr>
            <a:normAutofit/>
          </a:bodyPr>
          <a:lstStyle/>
          <a:p>
            <a:pPr algn="ctr"/>
            <a:r>
              <a:rPr lang="fa-IR" sz="4000" b="1" dirty="0">
                <a:cs typeface="B Homa" panose="00000400000000000000" pitchFamily="2" charset="-78"/>
              </a:rPr>
              <a:t>مسواک زدن</a:t>
            </a:r>
          </a:p>
        </p:txBody>
      </p:sp>
      <p:sp>
        <p:nvSpPr>
          <p:cNvPr id="3" name="Content Placeholder 2"/>
          <p:cNvSpPr>
            <a:spLocks noGrp="1"/>
          </p:cNvSpPr>
          <p:nvPr>
            <p:ph idx="1"/>
          </p:nvPr>
        </p:nvSpPr>
        <p:spPr>
          <a:xfrm>
            <a:off x="683568" y="1412777"/>
            <a:ext cx="6347714" cy="2592288"/>
          </a:xfrm>
        </p:spPr>
        <p:txBody>
          <a:bodyPr>
            <a:normAutofit/>
          </a:bodyPr>
          <a:lstStyle/>
          <a:p>
            <a:pPr lvl="0">
              <a:buClr>
                <a:srgbClr val="4A66AC">
                  <a:lumMod val="75000"/>
                </a:srgbClr>
              </a:buClr>
            </a:pPr>
            <a:r>
              <a:rPr lang="fa-IR" sz="2400" dirty="0">
                <a:solidFill>
                  <a:prstClr val="black">
                    <a:lumMod val="75000"/>
                    <a:lumOff val="25000"/>
                  </a:prstClr>
                </a:solidFill>
                <a:cs typeface="B Nazanin" panose="00000400000000000000" pitchFamily="2" charset="-78"/>
              </a:rPr>
              <a:t>درابتدا با یادآوری نحوه استفاده از مسواك و تمیز کردن دندان های کودک با آن، فرآیند وارنیش فلوراید تراپی شروع مي شود. در واقع اصل برداشت پلاک میکروبی از سطح دندان قبل از فلورایدتراپی با این عمل اجرایی می گردد.</a:t>
            </a:r>
          </a:p>
          <a:p>
            <a:pPr lvl="0">
              <a:buClr>
                <a:srgbClr val="4A66AC">
                  <a:lumMod val="75000"/>
                </a:srgbClr>
              </a:buClr>
            </a:pPr>
            <a:r>
              <a:rPr lang="fa-IR" sz="2400" dirty="0">
                <a:solidFill>
                  <a:prstClr val="black">
                    <a:lumMod val="75000"/>
                    <a:lumOff val="25000"/>
                  </a:prstClr>
                </a:solidFill>
                <a:cs typeface="B Nazanin" panose="00000400000000000000" pitchFamily="2" charset="-78"/>
              </a:rPr>
              <a:t>توصیه میگردد  درصورت همراه نداشتن مسواک ،پس از صرف صبحانه مقداری آب نوشیده شود</a:t>
            </a:r>
            <a:r>
              <a:rPr lang="fa-IR" sz="3200" dirty="0">
                <a:solidFill>
                  <a:prstClr val="black">
                    <a:lumMod val="75000"/>
                    <a:lumOff val="25000"/>
                  </a:prstClr>
                </a:solidFill>
                <a:cs typeface="B Nazanin" panose="00000400000000000000" pitchFamily="2" charset="-78"/>
              </a:rPr>
              <a:t>.</a:t>
            </a:r>
          </a:p>
          <a:p>
            <a:endParaRPr lang="fa-IR" dirty="0"/>
          </a:p>
        </p:txBody>
      </p:sp>
      <p:sp>
        <p:nvSpPr>
          <p:cNvPr id="4" name="Slide Number Placeholder 3"/>
          <p:cNvSpPr>
            <a:spLocks noGrp="1"/>
          </p:cNvSpPr>
          <p:nvPr>
            <p:ph type="sldNum" sz="quarter" idx="12"/>
          </p:nvPr>
        </p:nvSpPr>
        <p:spPr/>
        <p:txBody>
          <a:bodyPr/>
          <a:lstStyle/>
          <a:p>
            <a:fld id="{FA1386CA-3573-40AE-9079-A1424032AF41}" type="slidenum">
              <a:rPr lang="ar-SA" smtClean="0"/>
              <a:pPr/>
              <a:t>76</a:t>
            </a:fld>
            <a:endParaRPr lang="en-US"/>
          </a:p>
        </p:txBody>
      </p:sp>
      <p:pic>
        <p:nvPicPr>
          <p:cNvPr id="5" name="Picture 4"/>
          <p:cNvPicPr>
            <a:picLocks noChangeAspect="1"/>
          </p:cNvPicPr>
          <p:nvPr/>
        </p:nvPicPr>
        <p:blipFill>
          <a:blip r:embed="rId2"/>
          <a:stretch>
            <a:fillRect/>
          </a:stretch>
        </p:blipFill>
        <p:spPr>
          <a:xfrm>
            <a:off x="2303945" y="4207701"/>
            <a:ext cx="3106959" cy="2016224"/>
          </a:xfrm>
          <a:prstGeom prst="rect">
            <a:avLst/>
          </a:prstGeom>
        </p:spPr>
      </p:pic>
      <p:sp>
        <p:nvSpPr>
          <p:cNvPr id="6" name="Oval 5"/>
          <p:cNvSpPr/>
          <p:nvPr/>
        </p:nvSpPr>
        <p:spPr>
          <a:xfrm rot="19986876">
            <a:off x="-36517" y="280585"/>
            <a:ext cx="2255520" cy="1073157"/>
          </a:xfrm>
          <a:prstGeom prst="ellipse">
            <a:avLst/>
          </a:prstGeom>
        </p:spPr>
        <p:style>
          <a:lnRef idx="1">
            <a:schemeClr val="accent2"/>
          </a:lnRef>
          <a:fillRef idx="2">
            <a:schemeClr val="accent2"/>
          </a:fillRef>
          <a:effectRef idx="1">
            <a:schemeClr val="accent2"/>
          </a:effectRef>
          <a:fontRef idx="minor">
            <a:schemeClr val="dk1"/>
          </a:fontRef>
        </p:style>
        <p:txBody>
          <a:bodyPr rtlCol="1" anchor="ctr"/>
          <a:lstStyle/>
          <a:p>
            <a:pPr algn="ctr"/>
            <a:r>
              <a:rPr lang="fa-IR" dirty="0" smtClean="0"/>
              <a:t>قدم به قدم با وارنیش فلوراید تراپی</a:t>
            </a:r>
            <a:endParaRPr lang="fa-IR" dirty="0"/>
          </a:p>
        </p:txBody>
      </p:sp>
    </p:spTree>
    <p:extLst>
      <p:ext uri="{BB962C8B-B14F-4D97-AF65-F5344CB8AC3E}">
        <p14:creationId xmlns:p14="http://schemas.microsoft.com/office/powerpoint/2010/main" val="420970638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620688"/>
            <a:ext cx="6347713" cy="1320800"/>
          </a:xfrm>
        </p:spPr>
        <p:txBody>
          <a:bodyPr/>
          <a:lstStyle/>
          <a:p>
            <a:pPr algn="ctr"/>
            <a:r>
              <a:rPr lang="fa-IR" b="1" dirty="0">
                <a:cs typeface="B Homa" panose="00000400000000000000" pitchFamily="2" charset="-78"/>
              </a:rPr>
              <a:t>خشک کردن سطوح دندان</a:t>
            </a:r>
          </a:p>
        </p:txBody>
      </p:sp>
      <p:sp>
        <p:nvSpPr>
          <p:cNvPr id="3" name="Content Placeholder 2"/>
          <p:cNvSpPr>
            <a:spLocks noGrp="1"/>
          </p:cNvSpPr>
          <p:nvPr>
            <p:ph idx="1"/>
          </p:nvPr>
        </p:nvSpPr>
        <p:spPr/>
        <p:txBody>
          <a:bodyPr/>
          <a:lstStyle/>
          <a:p>
            <a:r>
              <a:rPr lang="fa-IR" sz="2400" dirty="0">
                <a:cs typeface="B Nazanin" panose="00000400000000000000" pitchFamily="2" charset="-78"/>
              </a:rPr>
              <a:t>به دانش آموز </a:t>
            </a:r>
            <a:r>
              <a:rPr lang="fa-IR" sz="2400" dirty="0" smtClean="0">
                <a:cs typeface="B Nazanin" panose="00000400000000000000" pitchFamily="2" charset="-78"/>
              </a:rPr>
              <a:t>بگوییددرطول مدت وارنیش زدن </a:t>
            </a:r>
            <a:r>
              <a:rPr lang="fa-IR" sz="2400" dirty="0">
                <a:cs typeface="B Nazanin" panose="00000400000000000000" pitchFamily="2" charset="-78"/>
              </a:rPr>
              <a:t>از دهان نفس بکشد.سپس دوسه بار آب دهان خود را قورت داده،پس از آن تمامی سطوح دندان با استفاده از رول پنبه یا گاز خشک شود.</a:t>
            </a:r>
          </a:p>
          <a:p>
            <a:r>
              <a:rPr lang="fa-IR" sz="2400" dirty="0">
                <a:cs typeface="B Nazanin" panose="00000400000000000000" pitchFamily="2" charset="-78"/>
              </a:rPr>
              <a:t>خشك نگهداشتن سطح دندان، قدرت چسبندگي، سفت شدن و جذب فلورايد در ميناي دندان را افزايش مي دهد</a:t>
            </a:r>
            <a:r>
              <a:rPr lang="fa-IR" dirty="0"/>
              <a:t>.</a:t>
            </a:r>
          </a:p>
          <a:p>
            <a:endParaRPr lang="fa-IR" dirty="0"/>
          </a:p>
        </p:txBody>
      </p:sp>
      <p:sp>
        <p:nvSpPr>
          <p:cNvPr id="4" name="Slide Number Placeholder 3"/>
          <p:cNvSpPr>
            <a:spLocks noGrp="1"/>
          </p:cNvSpPr>
          <p:nvPr>
            <p:ph type="sldNum" sz="quarter" idx="12"/>
          </p:nvPr>
        </p:nvSpPr>
        <p:spPr/>
        <p:txBody>
          <a:bodyPr/>
          <a:lstStyle/>
          <a:p>
            <a:fld id="{FA1386CA-3573-40AE-9079-A1424032AF41}" type="slidenum">
              <a:rPr lang="ar-SA" smtClean="0"/>
              <a:pPr/>
              <a:t>77</a:t>
            </a:fld>
            <a:endParaRPr lang="en-US"/>
          </a:p>
        </p:txBody>
      </p:sp>
      <p:sp>
        <p:nvSpPr>
          <p:cNvPr id="5" name="Oval 4"/>
          <p:cNvSpPr/>
          <p:nvPr/>
        </p:nvSpPr>
        <p:spPr>
          <a:xfrm rot="19986876">
            <a:off x="-36517" y="319682"/>
            <a:ext cx="2255520" cy="1073157"/>
          </a:xfrm>
          <a:prstGeom prst="ellipse">
            <a:avLst/>
          </a:prstGeom>
        </p:spPr>
        <p:style>
          <a:lnRef idx="1">
            <a:schemeClr val="accent2"/>
          </a:lnRef>
          <a:fillRef idx="2">
            <a:schemeClr val="accent2"/>
          </a:fillRef>
          <a:effectRef idx="1">
            <a:schemeClr val="accent2"/>
          </a:effectRef>
          <a:fontRef idx="minor">
            <a:schemeClr val="dk1"/>
          </a:fontRef>
        </p:style>
        <p:txBody>
          <a:bodyPr rtlCol="1" anchor="ctr"/>
          <a:lstStyle/>
          <a:p>
            <a:pPr algn="ctr"/>
            <a:r>
              <a:rPr lang="fa-IR" dirty="0" smtClean="0"/>
              <a:t>قدم به قدم با وارنیش فلوراید تراپی</a:t>
            </a:r>
            <a:endParaRPr lang="fa-IR" dirty="0"/>
          </a:p>
        </p:txBody>
      </p:sp>
    </p:spTree>
    <p:extLst>
      <p:ext uri="{BB962C8B-B14F-4D97-AF65-F5344CB8AC3E}">
        <p14:creationId xmlns:p14="http://schemas.microsoft.com/office/powerpoint/2010/main" val="4091086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6" y="260648"/>
            <a:ext cx="6347713" cy="1320800"/>
          </a:xfrm>
        </p:spPr>
        <p:txBody>
          <a:bodyPr/>
          <a:lstStyle/>
          <a:p>
            <a:pPr algn="ctr"/>
            <a:r>
              <a:rPr lang="fa-IR" dirty="0" smtClean="0">
                <a:cs typeface="B Homa" panose="00000400000000000000" pitchFamily="2" charset="-78"/>
              </a:rPr>
              <a:t>نحوه استفاده از وارنیش</a:t>
            </a:r>
            <a:endParaRPr lang="fa-IR" dirty="0">
              <a:cs typeface="B Homa" panose="00000400000000000000" pitchFamily="2" charset="-78"/>
            </a:endParaRPr>
          </a:p>
        </p:txBody>
      </p:sp>
      <p:sp>
        <p:nvSpPr>
          <p:cNvPr id="3" name="Content Placeholder 2"/>
          <p:cNvSpPr>
            <a:spLocks noGrp="1"/>
          </p:cNvSpPr>
          <p:nvPr>
            <p:ph idx="1"/>
          </p:nvPr>
        </p:nvSpPr>
        <p:spPr>
          <a:xfrm>
            <a:off x="1067980" y="1484784"/>
            <a:ext cx="6347714" cy="4876853"/>
          </a:xfrm>
        </p:spPr>
        <p:txBody>
          <a:bodyPr>
            <a:normAutofit/>
          </a:bodyPr>
          <a:lstStyle/>
          <a:p>
            <a:r>
              <a:rPr lang="fa-IR" sz="1900" dirty="0">
                <a:cs typeface="B Nazanin" panose="00000400000000000000" pitchFamily="2" charset="-78"/>
              </a:rPr>
              <a:t>وارنیش فلوراید را برای چند دقیقه روی میز بصورتی قرار دهید که در آن بسمت بالا باشد تا وارنیش بخوبی ته نشین شود.</a:t>
            </a:r>
          </a:p>
          <a:p>
            <a:r>
              <a:rPr lang="fa-IR" sz="1900" dirty="0">
                <a:cs typeface="B Nazanin" panose="00000400000000000000" pitchFamily="2" charset="-78"/>
              </a:rPr>
              <a:t>در وارنیش را به آرامی باز کنید.  دستکش بپوشید وسطوح </a:t>
            </a:r>
            <a:r>
              <a:rPr lang="fa-IR" sz="1900" dirty="0" smtClean="0">
                <a:cs typeface="B Nazanin" panose="00000400000000000000" pitchFamily="2" charset="-78"/>
              </a:rPr>
              <a:t>مختلف دندانها را </a:t>
            </a:r>
            <a:r>
              <a:rPr lang="fa-IR" sz="1900" dirty="0">
                <a:cs typeface="B Nazanin" panose="00000400000000000000" pitchFamily="2" charset="-78"/>
              </a:rPr>
              <a:t>حتی الامکان خشک کنید.</a:t>
            </a:r>
          </a:p>
          <a:p>
            <a:r>
              <a:rPr lang="fa-IR" sz="1900" dirty="0">
                <a:cs typeface="B Nazanin" panose="00000400000000000000" pitchFamily="2" charset="-78"/>
              </a:rPr>
              <a:t>وارنیش  رابا استفاده از برس مخصوص مخلوط کنید.</a:t>
            </a:r>
          </a:p>
          <a:p>
            <a:r>
              <a:rPr lang="fa-IR" sz="1900" dirty="0">
                <a:cs typeface="B Nazanin" panose="00000400000000000000" pitchFamily="2" charset="-78"/>
              </a:rPr>
              <a:t>اول از فک بالا شروع کنید: به کمک آبسلانگ( کنار زدن گونه و زبان) وبرس مخصوص تمام سطوح دندانها را وارنیش </a:t>
            </a:r>
            <a:r>
              <a:rPr lang="fa-IR" sz="1900" dirty="0" smtClean="0">
                <a:cs typeface="B Nazanin" panose="00000400000000000000" pitchFamily="2" charset="-78"/>
              </a:rPr>
              <a:t>بزنید . سپس </a:t>
            </a:r>
            <a:r>
              <a:rPr lang="fa-IR" sz="1900" dirty="0">
                <a:cs typeface="B Nazanin" panose="00000400000000000000" pitchFamily="2" charset="-78"/>
              </a:rPr>
              <a:t>فک پایین را وارنیش بزنید.درهرمرحله احساس کردید نیاز به خشک کردن دندانها می باشد باکمک گاز یا رول پنبه این کاررا انجام دهید.</a:t>
            </a:r>
          </a:p>
          <a:p>
            <a:r>
              <a:rPr lang="fa-IR" sz="1900" dirty="0">
                <a:cs typeface="B Nazanin" panose="00000400000000000000" pitchFamily="2" charset="-78"/>
              </a:rPr>
              <a:t>دقت نمایید تا از لايه هاي نازك وارنيش استفاده گردد ونیز  از ماليده شدن وارنيش به بافت هاي نرم اجتناب شود.درصورتی که برس مخصوص به بزاق آلوده شد باکمک گاز آن را تمیز کنید </a:t>
            </a:r>
            <a:r>
              <a:rPr lang="fa-IR" sz="1900" dirty="0" smtClean="0">
                <a:cs typeface="B Nazanin" panose="00000400000000000000" pitchFamily="2" charset="-78"/>
              </a:rPr>
              <a:t>وسپس </a:t>
            </a:r>
            <a:r>
              <a:rPr lang="fa-IR" sz="1900" dirty="0">
                <a:cs typeface="B Nazanin" panose="00000400000000000000" pitchFamily="2" charset="-78"/>
              </a:rPr>
              <a:t>وارنیش زدن را ادامه دهید.</a:t>
            </a:r>
          </a:p>
          <a:p>
            <a:r>
              <a:rPr lang="fa-IR" sz="1900" dirty="0">
                <a:cs typeface="B Nazanin" panose="00000400000000000000" pitchFamily="2" charset="-78"/>
              </a:rPr>
              <a:t>در محيط </a:t>
            </a:r>
            <a:r>
              <a:rPr lang="fa-IR" sz="1900" dirty="0" smtClean="0">
                <a:cs typeface="B Nazanin" panose="00000400000000000000" pitchFamily="2" charset="-78"/>
              </a:rPr>
              <a:t>مرطوب </a:t>
            </a:r>
            <a:r>
              <a:rPr lang="fa-IR" sz="1900" dirty="0">
                <a:cs typeface="B Nazanin" panose="00000400000000000000" pitchFamily="2" charset="-78"/>
              </a:rPr>
              <a:t>حفرة دهان، وارنيش در عرض چند دقيقه سفت مي </a:t>
            </a:r>
            <a:r>
              <a:rPr lang="fa-IR" sz="1900" dirty="0" smtClean="0">
                <a:cs typeface="B Nazanin" panose="00000400000000000000" pitchFamily="2" charset="-78"/>
              </a:rPr>
              <a:t>شود </a:t>
            </a:r>
            <a:r>
              <a:rPr lang="fa-IR" sz="1900" dirty="0">
                <a:cs typeface="B Nazanin" panose="00000400000000000000" pitchFamily="2" charset="-78"/>
              </a:rPr>
              <a:t>اما جهت افزايش سرعت سفت شدن، بر تنفس دهانی تاکید می گردد.</a:t>
            </a:r>
          </a:p>
          <a:p>
            <a:endParaRPr lang="fa-IR" dirty="0"/>
          </a:p>
        </p:txBody>
      </p:sp>
      <p:sp>
        <p:nvSpPr>
          <p:cNvPr id="4" name="Slide Number Placeholder 3"/>
          <p:cNvSpPr>
            <a:spLocks noGrp="1"/>
          </p:cNvSpPr>
          <p:nvPr>
            <p:ph type="sldNum" sz="quarter" idx="12"/>
          </p:nvPr>
        </p:nvSpPr>
        <p:spPr/>
        <p:txBody>
          <a:bodyPr/>
          <a:lstStyle/>
          <a:p>
            <a:fld id="{FA1386CA-3573-40AE-9079-A1424032AF41}" type="slidenum">
              <a:rPr lang="ar-SA" smtClean="0"/>
              <a:pPr/>
              <a:t>78</a:t>
            </a:fld>
            <a:endParaRPr lang="en-US"/>
          </a:p>
        </p:txBody>
      </p:sp>
      <p:sp>
        <p:nvSpPr>
          <p:cNvPr id="5" name="Oval 4"/>
          <p:cNvSpPr/>
          <p:nvPr/>
        </p:nvSpPr>
        <p:spPr>
          <a:xfrm rot="19986876">
            <a:off x="-36517" y="247674"/>
            <a:ext cx="2255520" cy="1073157"/>
          </a:xfrm>
          <a:prstGeom prst="ellipse">
            <a:avLst/>
          </a:prstGeom>
        </p:spPr>
        <p:style>
          <a:lnRef idx="1">
            <a:schemeClr val="accent2"/>
          </a:lnRef>
          <a:fillRef idx="2">
            <a:schemeClr val="accent2"/>
          </a:fillRef>
          <a:effectRef idx="1">
            <a:schemeClr val="accent2"/>
          </a:effectRef>
          <a:fontRef idx="minor">
            <a:schemeClr val="dk1"/>
          </a:fontRef>
        </p:style>
        <p:txBody>
          <a:bodyPr rtlCol="1" anchor="ctr"/>
          <a:lstStyle/>
          <a:p>
            <a:pPr algn="ctr"/>
            <a:r>
              <a:rPr lang="fa-IR" dirty="0" smtClean="0"/>
              <a:t>قدم به قدم با وارنیش فلوراید تراپی</a:t>
            </a:r>
            <a:endParaRPr lang="fa-IR" dirty="0"/>
          </a:p>
        </p:txBody>
      </p:sp>
    </p:spTree>
    <p:extLst>
      <p:ext uri="{BB962C8B-B14F-4D97-AF65-F5344CB8AC3E}">
        <p14:creationId xmlns:p14="http://schemas.microsoft.com/office/powerpoint/2010/main" val="1353773789"/>
      </p:ext>
    </p:extLst>
  </p:cSld>
  <p:clrMapOvr>
    <a:masterClrMapping/>
  </p:clrMapOvr>
  <p:transition spd="med">
    <p:pull/>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A1386CA-3573-40AE-9079-A1424032AF41}" type="slidenum">
              <a:rPr lang="ar-SA" smtClean="0"/>
              <a:pPr/>
              <a:t>79</a:t>
            </a:fld>
            <a:endParaRPr lang="en-US"/>
          </a:p>
        </p:txBody>
      </p:sp>
      <p:pic>
        <p:nvPicPr>
          <p:cNvPr id="6" name="Picture 5"/>
          <p:cNvPicPr>
            <a:picLocks noChangeAspect="1"/>
          </p:cNvPicPr>
          <p:nvPr/>
        </p:nvPicPr>
        <p:blipFill>
          <a:blip r:embed="rId2"/>
          <a:stretch>
            <a:fillRect/>
          </a:stretch>
        </p:blipFill>
        <p:spPr>
          <a:xfrm>
            <a:off x="683568" y="620688"/>
            <a:ext cx="6912768" cy="4320480"/>
          </a:xfrm>
          <a:prstGeom prst="rect">
            <a:avLst/>
          </a:prstGeom>
        </p:spPr>
      </p:pic>
      <p:sp>
        <p:nvSpPr>
          <p:cNvPr id="7" name="Title 1"/>
          <p:cNvSpPr txBox="1">
            <a:spLocks/>
          </p:cNvSpPr>
          <p:nvPr/>
        </p:nvSpPr>
        <p:spPr>
          <a:xfrm>
            <a:off x="827584" y="5229200"/>
            <a:ext cx="6347713" cy="1320800"/>
          </a:xfrm>
          <a:prstGeom prst="rect">
            <a:avLst/>
          </a:prstGeom>
        </p:spPr>
        <p:txBody>
          <a:bodyPr/>
          <a:lstStyle>
            <a:lvl1pPr algn="l" defTabSz="457200" rtl="1" eaLnBrk="1" latinLnBrk="0" hangingPunct="1">
              <a:spcBef>
                <a:spcPct val="0"/>
              </a:spcBef>
              <a:buNone/>
              <a:defRPr sz="3600" kern="1200">
                <a:solidFill>
                  <a:schemeClr val="accent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fontAlgn="auto">
              <a:spcAft>
                <a:spcPts val="0"/>
              </a:spcAft>
            </a:pPr>
            <a:r>
              <a:rPr lang="fa-IR" sz="2800" dirty="0" smtClean="0">
                <a:cs typeface="B Koodak" panose="00000700000000000000" pitchFamily="2" charset="-78"/>
              </a:rPr>
              <a:t>کمک به جلوگیری از پوسیدگی دندان کودکان با وارنیش فلوراید</a:t>
            </a:r>
            <a:endParaRPr lang="fa-IR" sz="2800" dirty="0">
              <a:cs typeface="B Koodak" panose="00000700000000000000" pitchFamily="2" charset="-78"/>
            </a:endParaRPr>
          </a:p>
        </p:txBody>
      </p:sp>
    </p:spTree>
    <p:extLst>
      <p:ext uri="{BB962C8B-B14F-4D97-AF65-F5344CB8AC3E}">
        <p14:creationId xmlns:p14="http://schemas.microsoft.com/office/powerpoint/2010/main" val="1325788855"/>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2"/>
          <p:cNvSpPr>
            <a:spLocks noGrp="1" noChangeArrowheads="1"/>
          </p:cNvSpPr>
          <p:nvPr>
            <p:ph type="title"/>
          </p:nvPr>
        </p:nvSpPr>
        <p:spPr>
          <a:xfrm>
            <a:off x="609599" y="609600"/>
            <a:ext cx="6347713" cy="731168"/>
          </a:xfrm>
        </p:spPr>
        <p:txBody>
          <a:bodyPr>
            <a:normAutofit/>
          </a:bodyPr>
          <a:lstStyle/>
          <a:p>
            <a:pPr algn="ctr" eaLnBrk="1" hangingPunct="1"/>
            <a:r>
              <a:rPr lang="fa-IR" sz="3200" b="1" dirty="0" smtClean="0">
                <a:cs typeface="B Homa" panose="00000400000000000000" pitchFamily="2" charset="-78"/>
              </a:rPr>
              <a:t>سمان یا سمنتوم </a:t>
            </a:r>
            <a:endParaRPr lang="en-US" sz="3200" b="1" dirty="0" smtClean="0">
              <a:cs typeface="B Homa" panose="00000400000000000000" pitchFamily="2" charset="-78"/>
            </a:endParaRPr>
          </a:p>
        </p:txBody>
      </p:sp>
      <p:sp>
        <p:nvSpPr>
          <p:cNvPr id="12293" name="Rectangle 3"/>
          <p:cNvSpPr>
            <a:spLocks noGrp="1" noChangeArrowheads="1"/>
          </p:cNvSpPr>
          <p:nvPr>
            <p:ph idx="1"/>
          </p:nvPr>
        </p:nvSpPr>
        <p:spPr>
          <a:xfrm>
            <a:off x="290719" y="1349300"/>
            <a:ext cx="6985471" cy="4852988"/>
          </a:xfrm>
        </p:spPr>
        <p:txBody>
          <a:bodyPr>
            <a:normAutofit/>
          </a:bodyPr>
          <a:lstStyle/>
          <a:p>
            <a:pPr algn="just">
              <a:buClr>
                <a:schemeClr val="accent1"/>
              </a:buClr>
            </a:pPr>
            <a:r>
              <a:rPr lang="fa-IR" sz="2000" b="1" dirty="0" smtClean="0">
                <a:solidFill>
                  <a:srgbClr val="7030A0"/>
                </a:solidFill>
                <a:cs typeface="B Zar" panose="00000400000000000000" pitchFamily="2" charset="-78"/>
              </a:rPr>
              <a:t>سمان عبارت است از یک بافت معدنی شده دندان، که ریشه آناتومیک دندان را می پوشاند                                                        </a:t>
            </a:r>
          </a:p>
          <a:p>
            <a:pPr algn="just">
              <a:buClr>
                <a:schemeClr val="accent1"/>
              </a:buClr>
            </a:pPr>
            <a:r>
              <a:rPr lang="ar-SA" sz="2000" b="1" dirty="0" smtClean="0">
                <a:solidFill>
                  <a:srgbClr val="7030A0"/>
                </a:solidFill>
                <a:cs typeface="B Zar" panose="00000400000000000000" pitchFamily="2" charset="-78"/>
              </a:rPr>
              <a:t>بنابراين ساختمان هايي که مسئول نگهداري دندان در جاي خود است شامل سمان ، استخوان فک ، لثه و رباطي به نام «رباط پريودنتال» اس</a:t>
            </a:r>
            <a:r>
              <a:rPr lang="fa-IR" sz="2000" b="1" dirty="0">
                <a:solidFill>
                  <a:srgbClr val="7030A0"/>
                </a:solidFill>
                <a:cs typeface="B Zar" panose="00000400000000000000" pitchFamily="2" charset="-78"/>
              </a:rPr>
              <a:t>ت</a:t>
            </a:r>
            <a:r>
              <a:rPr lang="en-US" sz="2000" dirty="0" smtClean="0">
                <a:solidFill>
                  <a:srgbClr val="7030A0"/>
                </a:solidFill>
                <a:cs typeface="B Zar" panose="00000400000000000000" pitchFamily="2" charset="-78"/>
              </a:rPr>
              <a:t> </a:t>
            </a:r>
            <a:endParaRPr lang="fa-IR" sz="2000" b="1" dirty="0" smtClean="0">
              <a:solidFill>
                <a:srgbClr val="7030A0"/>
              </a:solidFill>
              <a:cs typeface="B Zar" panose="00000400000000000000" pitchFamily="2" charset="-78"/>
            </a:endParaRPr>
          </a:p>
          <a:p>
            <a:pPr algn="just">
              <a:buClr>
                <a:schemeClr val="accent1"/>
              </a:buClr>
            </a:pPr>
            <a:r>
              <a:rPr lang="fa-IR" sz="2000" b="1" dirty="0" smtClean="0">
                <a:solidFill>
                  <a:srgbClr val="7030A0"/>
                </a:solidFill>
                <a:cs typeface="B Zar" panose="00000400000000000000" pitchFamily="2" charset="-78"/>
              </a:rPr>
              <a:t> سمان دندان بر خلاف استخوان فاقد عروق </a:t>
            </a:r>
            <a:r>
              <a:rPr lang="fa-IR" sz="2000" b="1" dirty="0">
                <a:solidFill>
                  <a:srgbClr val="7030A0"/>
                </a:solidFill>
                <a:cs typeface="B Zar" panose="00000400000000000000" pitchFamily="2" charset="-78"/>
              </a:rPr>
              <a:t>و</a:t>
            </a:r>
            <a:r>
              <a:rPr lang="fa-IR" sz="2000" b="1" dirty="0" smtClean="0">
                <a:solidFill>
                  <a:srgbClr val="7030A0"/>
                </a:solidFill>
                <a:cs typeface="B Zar" panose="00000400000000000000" pitchFamily="2" charset="-78"/>
              </a:rPr>
              <a:t> عصب می باشد سختی سمان کمتر ازعاج است</a:t>
            </a:r>
          </a:p>
          <a:p>
            <a:pPr algn="just">
              <a:buClr>
                <a:schemeClr val="accent1"/>
              </a:buClr>
            </a:pPr>
            <a:r>
              <a:rPr lang="fa-IR" sz="2000" b="1" dirty="0" smtClean="0">
                <a:solidFill>
                  <a:srgbClr val="7030A0"/>
                </a:solidFill>
                <a:cs typeface="B Zar" panose="00000400000000000000" pitchFamily="2" charset="-78"/>
              </a:rPr>
              <a:t> 45 تا 50 درصد سمان را مواد معدنی تشکیل میدهد که مرکب از کلسیم و فسفات بوده و بصورت بلورهای هیدروکسی آپاتیت می باشد</a:t>
            </a:r>
          </a:p>
          <a:p>
            <a:pPr algn="just">
              <a:buClr>
                <a:schemeClr val="accent1"/>
              </a:buClr>
            </a:pPr>
            <a:r>
              <a:rPr lang="fa-IR" sz="2000" b="1" dirty="0" smtClean="0">
                <a:solidFill>
                  <a:srgbClr val="7030A0"/>
                </a:solidFill>
                <a:cs typeface="B Zar" panose="00000400000000000000" pitchFamily="2" charset="-78"/>
              </a:rPr>
              <a:t> 33 درصد وزن سمان </a:t>
            </a:r>
            <a:r>
              <a:rPr lang="fa-IR" sz="2000" b="1" dirty="0">
                <a:solidFill>
                  <a:srgbClr val="7030A0"/>
                </a:solidFill>
                <a:cs typeface="B Zar" panose="00000400000000000000" pitchFamily="2" charset="-78"/>
              </a:rPr>
              <a:t>،</a:t>
            </a:r>
            <a:r>
              <a:rPr lang="fa-IR" sz="2000" b="1" dirty="0" smtClean="0">
                <a:solidFill>
                  <a:srgbClr val="7030A0"/>
                </a:solidFill>
                <a:cs typeface="B Zar" panose="00000400000000000000" pitchFamily="2" charset="-78"/>
              </a:rPr>
              <a:t> مواد آلی و 12 درصد آن آب می باشد</a:t>
            </a:r>
            <a:r>
              <a:rPr lang="fa-IR" sz="2000" dirty="0" smtClean="0">
                <a:solidFill>
                  <a:srgbClr val="7030A0"/>
                </a:solidFill>
                <a:cs typeface="B Zar" panose="00000400000000000000" pitchFamily="2" charset="-78"/>
              </a:rPr>
              <a:t>  </a:t>
            </a:r>
            <a:endParaRPr lang="en-US" sz="2000" dirty="0" smtClean="0">
              <a:solidFill>
                <a:srgbClr val="7030A0"/>
              </a:solidFill>
              <a:cs typeface="B Zar" panose="00000400000000000000" pitchFamily="2" charset="-78"/>
            </a:endParaRPr>
          </a:p>
        </p:txBody>
      </p:sp>
      <p:sp>
        <p:nvSpPr>
          <p:cNvPr id="12291"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5F37322-CA58-4D77-9AA9-1D09BA499907}" type="slidenum">
              <a:rPr lang="ar-SA">
                <a:latin typeface="_PDMS_Saleem_QuranFont" panose="02010000000000000000" pitchFamily="2" charset="-78"/>
                <a:cs typeface="_PDMS_Saleem_QuranFont" panose="02010000000000000000" pitchFamily="2" charset="-78"/>
              </a:rPr>
              <a:pPr eaLnBrk="1" hangingPunct="1"/>
              <a:t>8</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p:transition spd="med">
    <p:pull/>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7" y="609600"/>
            <a:ext cx="7344816" cy="1320800"/>
          </a:xfrm>
        </p:spPr>
        <p:txBody>
          <a:bodyPr/>
          <a:lstStyle/>
          <a:p>
            <a:pPr algn="ctr"/>
            <a:r>
              <a:rPr lang="fa-IR" dirty="0">
                <a:cs typeface="B Homa" panose="00000400000000000000" pitchFamily="2" charset="-78"/>
              </a:rPr>
              <a:t>نکات قابل توجه در استفاده از وارنیش فلوراید</a:t>
            </a:r>
          </a:p>
        </p:txBody>
      </p:sp>
      <p:sp>
        <p:nvSpPr>
          <p:cNvPr id="3" name="Content Placeholder 2"/>
          <p:cNvSpPr>
            <a:spLocks noGrp="1"/>
          </p:cNvSpPr>
          <p:nvPr>
            <p:ph idx="1"/>
          </p:nvPr>
        </p:nvSpPr>
        <p:spPr>
          <a:xfrm>
            <a:off x="609598" y="1484784"/>
            <a:ext cx="6554690" cy="4556579"/>
          </a:xfrm>
        </p:spPr>
        <p:txBody>
          <a:bodyPr>
            <a:normAutofit/>
          </a:bodyPr>
          <a:lstStyle/>
          <a:p>
            <a:pPr marL="0" indent="0" algn="just">
              <a:buNone/>
            </a:pPr>
            <a:r>
              <a:rPr lang="fa-IR" sz="2400" dirty="0">
                <a:solidFill>
                  <a:schemeClr val="tx1"/>
                </a:solidFill>
                <a:cs typeface="B Nazanin" panose="00000400000000000000" pitchFamily="2" charset="-78"/>
              </a:rPr>
              <a:t>• جهت اثر بخشي این ماده باید حداقل دوبار در </a:t>
            </a:r>
            <a:r>
              <a:rPr lang="fa-IR" sz="2400" dirty="0" smtClean="0">
                <a:solidFill>
                  <a:schemeClr val="tx1"/>
                </a:solidFill>
                <a:cs typeface="B Nazanin" panose="00000400000000000000" pitchFamily="2" charset="-78"/>
              </a:rPr>
              <a:t>سال </a:t>
            </a:r>
            <a:r>
              <a:rPr lang="fa-IR" sz="2400" dirty="0">
                <a:solidFill>
                  <a:schemeClr val="tx1"/>
                </a:solidFill>
                <a:cs typeface="B Nazanin" panose="00000400000000000000" pitchFamily="2" charset="-78"/>
              </a:rPr>
              <a:t>از آن استفاده کرد. دندانپزشک برحسب وضعیت دهان و دندان </a:t>
            </a:r>
            <a:r>
              <a:rPr lang="fa-IR" sz="2400" dirty="0" smtClean="0">
                <a:solidFill>
                  <a:schemeClr val="tx1"/>
                </a:solidFill>
                <a:cs typeface="B Nazanin" panose="00000400000000000000" pitchFamily="2" charset="-78"/>
              </a:rPr>
              <a:t>کودک ، </a:t>
            </a:r>
            <a:r>
              <a:rPr lang="fa-IR" sz="2400" dirty="0">
                <a:solidFill>
                  <a:schemeClr val="tx1"/>
                </a:solidFill>
                <a:cs typeface="B Nazanin" panose="00000400000000000000" pitchFamily="2" charset="-78"/>
              </a:rPr>
              <a:t>فواصل استفاده از وارنیش را </a:t>
            </a:r>
            <a:r>
              <a:rPr lang="fa-IR" sz="2400" dirty="0" smtClean="0">
                <a:solidFill>
                  <a:schemeClr val="tx1"/>
                </a:solidFill>
                <a:cs typeface="B Nazanin" panose="00000400000000000000" pitchFamily="2" charset="-78"/>
              </a:rPr>
              <a:t>می تواند </a:t>
            </a:r>
            <a:r>
              <a:rPr lang="fa-IR" sz="2400" dirty="0">
                <a:solidFill>
                  <a:schemeClr val="tx1"/>
                </a:solidFill>
                <a:cs typeface="B Nazanin" panose="00000400000000000000" pitchFamily="2" charset="-78"/>
              </a:rPr>
              <a:t>تغییر دهد. </a:t>
            </a:r>
            <a:endParaRPr lang="fa-IR" sz="2400" dirty="0" smtClean="0">
              <a:solidFill>
                <a:schemeClr val="tx1"/>
              </a:solidFill>
              <a:cs typeface="B Nazanin" panose="00000400000000000000" pitchFamily="2" charset="-78"/>
            </a:endParaRPr>
          </a:p>
          <a:p>
            <a:pPr marL="0" indent="0" algn="just">
              <a:buNone/>
            </a:pPr>
            <a:r>
              <a:rPr lang="fa-IR" sz="2400" dirty="0" smtClean="0">
                <a:solidFill>
                  <a:schemeClr val="tx1"/>
                </a:solidFill>
                <a:cs typeface="B Nazanin" panose="00000400000000000000" pitchFamily="2" charset="-78"/>
              </a:rPr>
              <a:t>• </a:t>
            </a:r>
            <a:r>
              <a:rPr lang="fa-IR" sz="2400" dirty="0">
                <a:solidFill>
                  <a:schemeClr val="tx1"/>
                </a:solidFill>
                <a:cs typeface="B Nazanin" panose="00000400000000000000" pitchFamily="2" charset="-78"/>
              </a:rPr>
              <a:t>قبل از فلورایدتراپی با </a:t>
            </a:r>
            <a:r>
              <a:rPr lang="fa-IR" sz="2400" dirty="0" smtClean="0">
                <a:solidFill>
                  <a:schemeClr val="tx1"/>
                </a:solidFill>
                <a:cs typeface="B Nazanin" panose="00000400000000000000" pitchFamily="2" charset="-78"/>
              </a:rPr>
              <a:t>وارنیش ، دندانهای </a:t>
            </a:r>
            <a:r>
              <a:rPr lang="fa-IR" sz="2400" dirty="0">
                <a:solidFill>
                  <a:schemeClr val="tx1"/>
                </a:solidFill>
                <a:cs typeface="B Nazanin" panose="00000400000000000000" pitchFamily="2" charset="-78"/>
              </a:rPr>
              <a:t>کودک باید به خوبی مسواک زده شود. </a:t>
            </a:r>
            <a:endParaRPr lang="fa-IR" sz="2400" dirty="0" smtClean="0">
              <a:solidFill>
                <a:schemeClr val="tx1"/>
              </a:solidFill>
              <a:cs typeface="B Nazanin" panose="00000400000000000000" pitchFamily="2" charset="-78"/>
            </a:endParaRPr>
          </a:p>
          <a:p>
            <a:pPr marL="0" indent="0" algn="just">
              <a:buNone/>
            </a:pPr>
            <a:r>
              <a:rPr lang="fa-IR" sz="2400" dirty="0" smtClean="0">
                <a:solidFill>
                  <a:schemeClr val="tx1"/>
                </a:solidFill>
                <a:cs typeface="B Nazanin" panose="00000400000000000000" pitchFamily="2" charset="-78"/>
              </a:rPr>
              <a:t>• کودک بایستی تا 30دقیقه پس از وارنیش،از خوردن غذاهای سفت ونوشیدنی داغ اجتناب کند.</a:t>
            </a:r>
          </a:p>
          <a:p>
            <a:pPr marL="0" indent="0" algn="just">
              <a:buNone/>
            </a:pPr>
            <a:r>
              <a:rPr lang="fa-IR" sz="2400" dirty="0" smtClean="0">
                <a:solidFill>
                  <a:schemeClr val="tx1"/>
                </a:solidFill>
                <a:cs typeface="B Nazanin" panose="00000400000000000000" pitchFamily="2" charset="-78"/>
              </a:rPr>
              <a:t> </a:t>
            </a:r>
            <a:r>
              <a:rPr lang="fa-IR" sz="2400" dirty="0">
                <a:solidFill>
                  <a:schemeClr val="tx1"/>
                </a:solidFill>
                <a:cs typeface="B Nazanin" panose="00000400000000000000" pitchFamily="2" charset="-78"/>
              </a:rPr>
              <a:t>• کودک </a:t>
            </a:r>
            <a:r>
              <a:rPr lang="fa-IR" sz="2400" dirty="0" smtClean="0">
                <a:solidFill>
                  <a:schemeClr val="tx1"/>
                </a:solidFill>
                <a:cs typeface="B Nazanin" panose="00000400000000000000" pitchFamily="2" charset="-78"/>
              </a:rPr>
              <a:t>فقط تا پایان روز نبایستی از مسواک ونخ دندان استفاده نماید تا وارنیش فلوراید فرصت بیشتری جهت تماس بادندان داشته باشد.بنابراین از روز بعد می تواند از مسواک وخمیر دندان استفاده کند.</a:t>
            </a:r>
            <a:endParaRPr lang="fa-IR" sz="2400" dirty="0">
              <a:solidFill>
                <a:schemeClr val="tx1"/>
              </a:solidFill>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FA1386CA-3573-40AE-9079-A1424032AF41}" type="slidenum">
              <a:rPr lang="ar-SA" smtClean="0"/>
              <a:pPr/>
              <a:t>80</a:t>
            </a:fld>
            <a:endParaRPr lang="en-US"/>
          </a:p>
        </p:txBody>
      </p:sp>
    </p:spTree>
    <p:extLst>
      <p:ext uri="{BB962C8B-B14F-4D97-AF65-F5344CB8AC3E}">
        <p14:creationId xmlns:p14="http://schemas.microsoft.com/office/powerpoint/2010/main" val="1937614960"/>
      </p:ext>
    </p:extLst>
  </p:cSld>
  <p:clrMapOvr>
    <a:masterClrMapping/>
  </p:clrMapOvr>
  <p:transition spd="slow">
    <p:randomBar dir="vert"/>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4400" b="1" dirty="0" smtClean="0">
                <a:cs typeface="B Homa" panose="00000400000000000000" pitchFamily="2" charset="-78"/>
              </a:rPr>
              <a:t>فلوروزیس</a:t>
            </a:r>
            <a:endParaRPr lang="fa-IR" sz="4400" b="1" dirty="0">
              <a:cs typeface="B Homa" panose="00000400000000000000" pitchFamily="2" charset="-78"/>
            </a:endParaRPr>
          </a:p>
        </p:txBody>
      </p:sp>
      <p:sp>
        <p:nvSpPr>
          <p:cNvPr id="3" name="Content Placeholder 2"/>
          <p:cNvSpPr>
            <a:spLocks noGrp="1"/>
          </p:cNvSpPr>
          <p:nvPr>
            <p:ph idx="1"/>
          </p:nvPr>
        </p:nvSpPr>
        <p:spPr>
          <a:xfrm>
            <a:off x="755576" y="1772816"/>
            <a:ext cx="6347714" cy="3880773"/>
          </a:xfrm>
        </p:spPr>
        <p:txBody>
          <a:bodyPr>
            <a:normAutofit/>
          </a:bodyPr>
          <a:lstStyle/>
          <a:p>
            <a:pPr algn="just"/>
            <a:r>
              <a:rPr lang="fa-IR" sz="2400" dirty="0" smtClean="0">
                <a:solidFill>
                  <a:schemeClr val="tx1"/>
                </a:solidFill>
                <a:cs typeface="B Nazanin" panose="00000400000000000000" pitchFamily="2" charset="-78"/>
              </a:rPr>
              <a:t>اگر </a:t>
            </a:r>
            <a:r>
              <a:rPr lang="fa-IR" sz="2400" dirty="0">
                <a:solidFill>
                  <a:schemeClr val="tx1"/>
                </a:solidFill>
                <a:cs typeface="B Nazanin" panose="00000400000000000000" pitchFamily="2" charset="-78"/>
              </a:rPr>
              <a:t>مقدار فلوراید آب آشامیدنی یک منطقه بیش از اندازه باشد </a:t>
            </a:r>
            <a:r>
              <a:rPr lang="fa-IR" sz="2400" dirty="0" smtClean="0">
                <a:solidFill>
                  <a:schemeClr val="tx1"/>
                </a:solidFill>
                <a:cs typeface="B Nazanin" panose="00000400000000000000" pitchFamily="2" charset="-78"/>
              </a:rPr>
              <a:t>(</a:t>
            </a:r>
            <a:r>
              <a:rPr lang="en-US" sz="2400" dirty="0" smtClean="0">
                <a:solidFill>
                  <a:schemeClr val="tx1"/>
                </a:solidFill>
                <a:cs typeface="B Nazanin" panose="00000400000000000000" pitchFamily="2" charset="-78"/>
              </a:rPr>
              <a:t>ppm </a:t>
            </a:r>
            <a:r>
              <a:rPr lang="en-US" sz="2400" dirty="0">
                <a:solidFill>
                  <a:schemeClr val="tx1"/>
                </a:solidFill>
                <a:cs typeface="B Nazanin" panose="00000400000000000000" pitchFamily="2" charset="-78"/>
              </a:rPr>
              <a:t>2 </a:t>
            </a:r>
            <a:r>
              <a:rPr lang="fa-IR" sz="2400" dirty="0">
                <a:solidFill>
                  <a:schemeClr val="tx1"/>
                </a:solidFill>
                <a:cs typeface="B Nazanin" panose="00000400000000000000" pitchFamily="2" charset="-78"/>
              </a:rPr>
              <a:t>و یا </a:t>
            </a:r>
            <a:r>
              <a:rPr lang="fa-IR" sz="2400" dirty="0" smtClean="0">
                <a:solidFill>
                  <a:schemeClr val="tx1"/>
                </a:solidFill>
                <a:cs typeface="B Nazanin" panose="00000400000000000000" pitchFamily="2" charset="-78"/>
              </a:rPr>
              <a:t>بیشتر)، </a:t>
            </a:r>
            <a:r>
              <a:rPr lang="fa-IR" sz="2400" dirty="0">
                <a:solidFill>
                  <a:schemeClr val="tx1"/>
                </a:solidFill>
                <a:cs typeface="B Nazanin" panose="00000400000000000000" pitchFamily="2" charset="-78"/>
              </a:rPr>
              <a:t>نقاط سفید رنگ ماتی روی دندان ها دیده می شود یا دندان ها زرد و قهوه ای رنگ می شوند که به این حالت فلوروزیس می گویند. وقتی فلوروزیس خیلی شدید باشد، مینای دندان نرم و مانند سنگ پا، سوراخ می </a:t>
            </a:r>
            <a:r>
              <a:rPr lang="fa-IR" sz="2400" dirty="0" smtClean="0">
                <a:solidFill>
                  <a:schemeClr val="tx1"/>
                </a:solidFill>
                <a:cs typeface="B Nazanin" panose="00000400000000000000" pitchFamily="2" charset="-78"/>
              </a:rPr>
              <a:t>شود.</a:t>
            </a:r>
          </a:p>
          <a:p>
            <a:pPr algn="just"/>
            <a:r>
              <a:rPr lang="fa-IR" sz="2400" dirty="0" smtClean="0">
                <a:solidFill>
                  <a:schemeClr val="tx1"/>
                </a:solidFill>
                <a:cs typeface="B Nazanin" panose="00000400000000000000" pitchFamily="2" charset="-78"/>
              </a:rPr>
              <a:t>ذکر این نکته لازم است که فلوروزیس مانع انجام وارنیش فلوراید تراپی نمی شود.</a:t>
            </a:r>
            <a:endParaRPr lang="fa-IR" sz="2400" dirty="0">
              <a:solidFill>
                <a:schemeClr val="tx1"/>
              </a:solidFill>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FA1386CA-3573-40AE-9079-A1424032AF41}" type="slidenum">
              <a:rPr lang="ar-SA" smtClean="0"/>
              <a:pPr/>
              <a:t>81</a:t>
            </a:fld>
            <a:endParaRPr lang="en-US"/>
          </a:p>
        </p:txBody>
      </p:sp>
    </p:spTree>
    <p:extLst>
      <p:ext uri="{BB962C8B-B14F-4D97-AF65-F5344CB8AC3E}">
        <p14:creationId xmlns:p14="http://schemas.microsoft.com/office/powerpoint/2010/main" val="1131461169"/>
      </p:ext>
    </p:extLst>
  </p:cSld>
  <p:clrMapOvr>
    <a:masterClrMapping/>
  </p:clrMapOvr>
  <p:transition spd="slow">
    <p:randomBar dir="vert"/>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A1386CA-3573-40AE-9079-A1424032AF41}" type="slidenum">
              <a:rPr lang="ar-SA" smtClean="0"/>
              <a:pPr/>
              <a:t>82</a:t>
            </a:fld>
            <a:endParaRPr lang="en-US"/>
          </a:p>
        </p:txBody>
      </p:sp>
      <p:pic>
        <p:nvPicPr>
          <p:cNvPr id="6" name="Picture 5"/>
          <p:cNvPicPr>
            <a:picLocks noChangeAspect="1"/>
          </p:cNvPicPr>
          <p:nvPr/>
        </p:nvPicPr>
        <p:blipFill>
          <a:blip r:embed="rId2"/>
          <a:stretch>
            <a:fillRect/>
          </a:stretch>
        </p:blipFill>
        <p:spPr>
          <a:xfrm>
            <a:off x="683568" y="1340768"/>
            <a:ext cx="6193156" cy="5184576"/>
          </a:xfrm>
          <a:prstGeom prst="rect">
            <a:avLst/>
          </a:prstGeom>
        </p:spPr>
      </p:pic>
      <p:sp>
        <p:nvSpPr>
          <p:cNvPr id="5" name="Title 1"/>
          <p:cNvSpPr txBox="1">
            <a:spLocks/>
          </p:cNvSpPr>
          <p:nvPr/>
        </p:nvSpPr>
        <p:spPr>
          <a:xfrm>
            <a:off x="395536" y="332656"/>
            <a:ext cx="6347713" cy="803176"/>
          </a:xfrm>
          <a:prstGeom prst="rect">
            <a:avLst/>
          </a:prstGeom>
        </p:spPr>
        <p:txBody>
          <a:bodyPr>
            <a:normAutofit/>
          </a:bodyPr>
          <a:lstStyle>
            <a:lvl1pPr algn="l" defTabSz="457200" rtl="1" eaLnBrk="1" latinLnBrk="0" hangingPunct="1">
              <a:spcBef>
                <a:spcPct val="0"/>
              </a:spcBef>
              <a:buNone/>
              <a:defRPr sz="3600" kern="1200">
                <a:solidFill>
                  <a:schemeClr val="accent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fontAlgn="auto">
              <a:spcAft>
                <a:spcPts val="0"/>
              </a:spcAft>
            </a:pPr>
            <a:r>
              <a:rPr lang="fa-IR" sz="4000" b="1" dirty="0" smtClean="0">
                <a:cs typeface="B Homa" panose="00000400000000000000" pitchFamily="2" charset="-78"/>
              </a:rPr>
              <a:t>درجات فلوروزیس</a:t>
            </a:r>
            <a:endParaRPr lang="fa-IR" sz="4000" b="1" dirty="0">
              <a:cs typeface="B Homa" panose="00000400000000000000" pitchFamily="2" charset="-78"/>
            </a:endParaRPr>
          </a:p>
        </p:txBody>
      </p:sp>
    </p:spTree>
    <p:extLst>
      <p:ext uri="{BB962C8B-B14F-4D97-AF65-F5344CB8AC3E}">
        <p14:creationId xmlns:p14="http://schemas.microsoft.com/office/powerpoint/2010/main" val="182825423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04864"/>
            <a:ext cx="6347714" cy="1320800"/>
          </a:xfrm>
        </p:spPr>
        <p:txBody>
          <a:bodyPr>
            <a:prstTxWarp prst="textInflateTop">
              <a:avLst/>
            </a:prstTxWarp>
          </a:bodyPr>
          <a:lstStyle/>
          <a:p>
            <a:r>
              <a:rPr lang="fa-IR" sz="4800" dirty="0">
                <a:ln w="0">
                  <a:solidFill>
                    <a:schemeClr val="accent3"/>
                  </a:solidFill>
                </a:ln>
                <a:effectLst>
                  <a:outerShdw blurRad="38100" dist="25400" dir="5400000" algn="ctr" rotWithShape="0">
                    <a:srgbClr val="6E747A">
                      <a:alpha val="43000"/>
                    </a:srgbClr>
                  </a:outerShdw>
                  <a:reflection blurRad="6350" stA="60000" endA="900" endPos="58000" dir="5400000" sy="-100000" algn="bl" rotWithShape="0"/>
                </a:effectLst>
                <a:cs typeface="B Nazanin" panose="00000400000000000000" pitchFamily="2" charset="-78"/>
              </a:rPr>
              <a:t>اهمیت و نحوه مراقبت از </a:t>
            </a:r>
            <a:r>
              <a:rPr lang="fa-IR" sz="4800" dirty="0" smtClean="0">
                <a:ln w="0">
                  <a:solidFill>
                    <a:schemeClr val="accent3"/>
                  </a:solidFill>
                </a:ln>
                <a:effectLst>
                  <a:outerShdw blurRad="38100" dist="25400" dir="5400000" algn="ctr" rotWithShape="0">
                    <a:srgbClr val="6E747A">
                      <a:alpha val="43000"/>
                    </a:srgbClr>
                  </a:outerShdw>
                  <a:reflection blurRad="6350" stA="60000" endA="900" endPos="58000" dir="5400000" sy="-100000" algn="bl" rotWithShape="0"/>
                </a:effectLst>
                <a:cs typeface="B Nazanin" panose="00000400000000000000" pitchFamily="2" charset="-78"/>
              </a:rPr>
              <a:t>دندان6</a:t>
            </a:r>
            <a:endParaRPr lang="fa-IR" dirty="0"/>
          </a:p>
        </p:txBody>
      </p:sp>
      <p:sp>
        <p:nvSpPr>
          <p:cNvPr id="8499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FA2C106-E02B-415A-945A-666A1530DCBA}" type="slidenum">
              <a:rPr lang="ar-SA">
                <a:latin typeface="_PDMS_Saleem_QuranFont" panose="02010000000000000000" pitchFamily="2" charset="-78"/>
                <a:cs typeface="_PDMS_Saleem_QuranFont" panose="02010000000000000000" pitchFamily="2" charset="-78"/>
              </a:rPr>
              <a:pPr eaLnBrk="1" hangingPunct="1"/>
              <a:t>83</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mph" presetSubtype="0" fill="hold" grpId="0" nodeType="withEffect">
                                  <p:stCondLst>
                                    <p:cond delay="0"/>
                                  </p:stCondLst>
                                  <p:iterate type="lt">
                                    <p:tmPct val="4000"/>
                                  </p:iterate>
                                  <p:childTnLst>
                                    <p:set>
                                      <p:cBhvr override="childStyle">
                                        <p:cTn id="6" dur="500" fill="hold"/>
                                        <p:tgtEl>
                                          <p:spTgt spid="2"/>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6019"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59547EC-9B3A-4D8C-A04D-62DEC2BA27F4}" type="slidenum">
              <a:rPr lang="ar-SA">
                <a:latin typeface="_PDMS_Saleem_QuranFont" panose="02010000000000000000" pitchFamily="2" charset="-78"/>
                <a:cs typeface="_PDMS_Saleem_QuranFont" panose="02010000000000000000" pitchFamily="2" charset="-78"/>
              </a:rPr>
              <a:pPr eaLnBrk="1" hangingPunct="1"/>
              <a:t>84</a:t>
            </a:fld>
            <a:endParaRPr lang="en-US" dirty="0">
              <a:latin typeface="_PDMS_Saleem_QuranFont" panose="02010000000000000000" pitchFamily="2" charset="-78"/>
              <a:cs typeface="_PDMS_Saleem_QuranFont" panose="02010000000000000000" pitchFamily="2" charset="-78"/>
            </a:endParaRPr>
          </a:p>
        </p:txBody>
      </p:sp>
      <p:sp>
        <p:nvSpPr>
          <p:cNvPr id="86020" name="Rectangle 2"/>
          <p:cNvSpPr>
            <a:spLocks noChangeArrowheads="1"/>
          </p:cNvSpPr>
          <p:nvPr/>
        </p:nvSpPr>
        <p:spPr bwMode="auto">
          <a:xfrm>
            <a:off x="0" y="1701483"/>
            <a:ext cx="7452320" cy="3447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rtl="1" eaLnBrk="1" hangingPunct="1"/>
            <a:r>
              <a:rPr lang="fa-IR" sz="3600" b="1" dirty="0">
                <a:solidFill>
                  <a:schemeClr val="accent1"/>
                </a:solidFill>
                <a:latin typeface="_PDMS_Saleem_QuranFont" panose="02010000000000000000" pitchFamily="2" charset="-78"/>
                <a:cs typeface="B Mitra" panose="00000400000000000000" pitchFamily="2" charset="-78"/>
              </a:rPr>
              <a:t>چرا به این دندان، </a:t>
            </a:r>
            <a:r>
              <a:rPr lang="fa-IR" sz="3600" b="1" dirty="0" smtClean="0">
                <a:solidFill>
                  <a:schemeClr val="accent1"/>
                </a:solidFill>
                <a:latin typeface="_PDMS_Saleem_QuranFont" panose="02010000000000000000" pitchFamily="2" charset="-78"/>
                <a:cs typeface="B Mitra" panose="00000400000000000000" pitchFamily="2" charset="-78"/>
              </a:rPr>
              <a:t>«دندان شش» </a:t>
            </a:r>
            <a:r>
              <a:rPr lang="fa-IR" sz="3600" b="1" dirty="0">
                <a:solidFill>
                  <a:schemeClr val="accent1"/>
                </a:solidFill>
                <a:latin typeface="_PDMS_Saleem_QuranFont" panose="02010000000000000000" pitchFamily="2" charset="-78"/>
                <a:cs typeface="B Mitra" panose="00000400000000000000" pitchFamily="2" charset="-78"/>
              </a:rPr>
              <a:t>می گویند؟</a:t>
            </a:r>
            <a:endParaRPr lang="fa-IR" sz="3600" b="1" dirty="0">
              <a:solidFill>
                <a:schemeClr val="accent1"/>
              </a:solidFill>
              <a:latin typeface="+mj-lt"/>
              <a:ea typeface="+mj-ea"/>
              <a:cs typeface="B Mitra" panose="00000400000000000000" pitchFamily="2" charset="-78"/>
            </a:endParaRPr>
          </a:p>
          <a:p>
            <a:pPr algn="ctr" eaLnBrk="1" hangingPunct="1"/>
            <a:endParaRPr lang="en-US" sz="4000" i="1" dirty="0">
              <a:solidFill>
                <a:srgbClr val="FF6600"/>
              </a:solidFill>
              <a:latin typeface="_PDMS_Saleem_QuranFont" panose="02010000000000000000" pitchFamily="2" charset="-78"/>
              <a:cs typeface="_PDMS_Saleem_QuranFont" panose="02010000000000000000" pitchFamily="2" charset="-78"/>
            </a:endParaRPr>
          </a:p>
          <a:p>
            <a:pPr algn="ctr" eaLnBrk="1" hangingPunct="1"/>
            <a:endParaRPr lang="en-US" sz="2200" dirty="0">
              <a:latin typeface="_PDMS_Saleem_QuranFont" panose="02010000000000000000" pitchFamily="2" charset="-78"/>
              <a:cs typeface="_PDMS_Saleem_QuranFont" panose="02010000000000000000" pitchFamily="2" charset="-78"/>
            </a:endParaRPr>
          </a:p>
          <a:p>
            <a:pPr eaLnBrk="1" hangingPunct="1"/>
            <a:r>
              <a:rPr lang="fa-IR" sz="2400" dirty="0">
                <a:latin typeface="_PDMS_Saleem_QuranFont" panose="02010000000000000000" pitchFamily="2" charset="-78"/>
                <a:cs typeface="B Nazanin" panose="00000400000000000000" pitchFamily="2" charset="-78"/>
              </a:rPr>
              <a:t>چون اولین دندان آسیای بزرگ </a:t>
            </a:r>
            <a:r>
              <a:rPr lang="fa-IR" sz="2400" dirty="0" smtClean="0">
                <a:latin typeface="_PDMS_Saleem_QuranFont" panose="02010000000000000000" pitchFamily="2" charset="-78"/>
                <a:cs typeface="B Nazanin" panose="00000400000000000000" pitchFamily="2" charset="-78"/>
              </a:rPr>
              <a:t>دائمی </a:t>
            </a:r>
            <a:r>
              <a:rPr lang="fa-IR" sz="2400" dirty="0">
                <a:latin typeface="_PDMS_Saleem_QuranFont" panose="02010000000000000000" pitchFamily="2" charset="-78"/>
                <a:cs typeface="B Nazanin" panose="00000400000000000000" pitchFamily="2" charset="-78"/>
              </a:rPr>
              <a:t>است که معمولاً در سن 6 سالگی رویش می کند </a:t>
            </a:r>
            <a:r>
              <a:rPr lang="fa-IR" sz="2400" dirty="0" smtClean="0">
                <a:latin typeface="_PDMS_Saleem_QuranFont" panose="02010000000000000000" pitchFamily="2" charset="-78"/>
                <a:cs typeface="B Nazanin" panose="00000400000000000000" pitchFamily="2" charset="-78"/>
              </a:rPr>
              <a:t>.</a:t>
            </a:r>
            <a:endParaRPr lang="fa-IR" sz="2400" dirty="0">
              <a:latin typeface="_PDMS_Saleem_QuranFont" panose="02010000000000000000" pitchFamily="2" charset="-78"/>
              <a:cs typeface="B Nazanin" panose="00000400000000000000" pitchFamily="2" charset="-78"/>
            </a:endParaRPr>
          </a:p>
          <a:p>
            <a:pPr eaLnBrk="1" hangingPunct="1"/>
            <a:r>
              <a:rPr lang="fa-IR" sz="2400" dirty="0">
                <a:latin typeface="_PDMS_Saleem_QuranFont" panose="02010000000000000000" pitchFamily="2" charset="-78"/>
                <a:cs typeface="B Nazanin" panose="00000400000000000000" pitchFamily="2" charset="-78"/>
              </a:rPr>
              <a:t>و از طرفی اگر از خط وسط فکین به طرف عقب دندانها را شمارش کنیم در ردیف ششم قرار گرفته </a:t>
            </a:r>
            <a:r>
              <a:rPr lang="fa-IR" sz="2400" dirty="0" smtClean="0">
                <a:latin typeface="_PDMS_Saleem_QuranFont" panose="02010000000000000000" pitchFamily="2" charset="-78"/>
                <a:cs typeface="B Nazanin" panose="00000400000000000000" pitchFamily="2" charset="-78"/>
              </a:rPr>
              <a:t>است.تعداد </a:t>
            </a:r>
            <a:r>
              <a:rPr lang="fa-IR" sz="2400" dirty="0">
                <a:latin typeface="_PDMS_Saleem_QuranFont" panose="02010000000000000000" pitchFamily="2" charset="-78"/>
                <a:cs typeface="B Nazanin" panose="00000400000000000000" pitchFamily="2" charset="-78"/>
              </a:rPr>
              <a:t>آنها چهار </a:t>
            </a:r>
            <a:r>
              <a:rPr lang="fa-IR" sz="2400" dirty="0" smtClean="0">
                <a:latin typeface="_PDMS_Saleem_QuranFont" panose="02010000000000000000" pitchFamily="2" charset="-78"/>
                <a:cs typeface="B Nazanin" panose="00000400000000000000" pitchFamily="2" charset="-78"/>
              </a:rPr>
              <a:t>عدداست که دوعدد </a:t>
            </a:r>
            <a:r>
              <a:rPr lang="fa-IR" sz="2400" dirty="0">
                <a:latin typeface="_PDMS_Saleem_QuranFont" panose="02010000000000000000" pitchFamily="2" charset="-78"/>
                <a:cs typeface="B Nazanin" panose="00000400000000000000" pitchFamily="2" charset="-78"/>
              </a:rPr>
              <a:t>در فک بالا و </a:t>
            </a:r>
            <a:r>
              <a:rPr lang="en-US" sz="2400" dirty="0" smtClean="0">
                <a:latin typeface="_PDMS_Saleem_QuranFont" panose="02010000000000000000" pitchFamily="2" charset="-78"/>
                <a:cs typeface="B Nazanin" panose="00000400000000000000" pitchFamily="2" charset="-78"/>
              </a:rPr>
              <a:t> .</a:t>
            </a:r>
            <a:r>
              <a:rPr lang="fa-IR" sz="2400" dirty="0" smtClean="0">
                <a:latin typeface="_PDMS_Saleem_QuranFont" panose="02010000000000000000" pitchFamily="2" charset="-78"/>
                <a:cs typeface="B Nazanin" panose="00000400000000000000" pitchFamily="2" charset="-78"/>
              </a:rPr>
              <a:t>دو </a:t>
            </a:r>
            <a:r>
              <a:rPr lang="fa-IR" sz="2400" dirty="0">
                <a:latin typeface="_PDMS_Saleem_QuranFont" panose="02010000000000000000" pitchFamily="2" charset="-78"/>
                <a:cs typeface="B Nazanin" panose="00000400000000000000" pitchFamily="2" charset="-78"/>
              </a:rPr>
              <a:t>عدد در </a:t>
            </a:r>
            <a:r>
              <a:rPr lang="fa-IR" sz="2400" dirty="0" smtClean="0">
                <a:latin typeface="_PDMS_Saleem_QuranFont" panose="02010000000000000000" pitchFamily="2" charset="-78"/>
                <a:cs typeface="B Nazanin" panose="00000400000000000000" pitchFamily="2" charset="-78"/>
              </a:rPr>
              <a:t>فک </a:t>
            </a:r>
            <a:r>
              <a:rPr lang="fa-IR" sz="2200" dirty="0" smtClean="0">
                <a:latin typeface="_PDMS_Saleem_QuranFont" panose="02010000000000000000" pitchFamily="2" charset="-78"/>
                <a:cs typeface="B Nazanin" panose="00000400000000000000" pitchFamily="2" charset="-78"/>
              </a:rPr>
              <a:t>پایین قراردارد</a:t>
            </a:r>
            <a:r>
              <a:rPr lang="en-US" dirty="0" smtClean="0">
                <a:latin typeface="_PDMS_Saleem_QuranFont" panose="02010000000000000000" pitchFamily="2" charset="-78"/>
                <a:cs typeface="B Nazanin" panose="00000400000000000000" pitchFamily="2" charset="-78"/>
              </a:rPr>
              <a:t> </a:t>
            </a:r>
            <a:endParaRPr lang="en-US" dirty="0">
              <a:latin typeface="_PDMS_Saleem_QuranFont" panose="02010000000000000000" pitchFamily="2" charset="-78"/>
              <a:cs typeface="B Nazanin" panose="000004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9091"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5733EA9-6DBD-4E9E-A992-B3D78F60E317}" type="slidenum">
              <a:rPr lang="ar-SA">
                <a:latin typeface="_PDMS_Saleem_QuranFont" panose="02010000000000000000" pitchFamily="2" charset="-78"/>
                <a:cs typeface="_PDMS_Saleem_QuranFont" panose="02010000000000000000" pitchFamily="2" charset="-78"/>
              </a:rPr>
              <a:pPr eaLnBrk="1" hangingPunct="1"/>
              <a:t>85</a:t>
            </a:fld>
            <a:endParaRPr lang="en-US" dirty="0">
              <a:latin typeface="_PDMS_Saleem_QuranFont" panose="02010000000000000000" pitchFamily="2" charset="-78"/>
              <a:cs typeface="_PDMS_Saleem_QuranFont" panose="02010000000000000000" pitchFamily="2" charset="-78"/>
            </a:endParaRPr>
          </a:p>
        </p:txBody>
      </p:sp>
      <p:sp>
        <p:nvSpPr>
          <p:cNvPr id="89092" name="Rectangle 2"/>
          <p:cNvSpPr>
            <a:spLocks noChangeArrowheads="1"/>
          </p:cNvSpPr>
          <p:nvPr/>
        </p:nvSpPr>
        <p:spPr bwMode="auto">
          <a:xfrm>
            <a:off x="251520" y="1079079"/>
            <a:ext cx="6957314" cy="4847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rtl="1" eaLnBrk="1" hangingPunct="1"/>
            <a:r>
              <a:rPr lang="fa-IR" sz="3200" b="1" dirty="0">
                <a:solidFill>
                  <a:schemeClr val="accent1"/>
                </a:solidFill>
                <a:latin typeface="_PDMS_Saleem_QuranFont" panose="02010000000000000000" pitchFamily="2" charset="-78"/>
                <a:cs typeface="B Mitra" panose="00000400000000000000" pitchFamily="2" charset="-78"/>
              </a:rPr>
              <a:t>دندانهای شش به عنوان آسیب پذیرترین دندانها شناخته شده </a:t>
            </a:r>
            <a:r>
              <a:rPr lang="fa-IR" sz="3200" b="1" dirty="0" smtClean="0">
                <a:solidFill>
                  <a:schemeClr val="accent1"/>
                </a:solidFill>
                <a:latin typeface="_PDMS_Saleem_QuranFont" panose="02010000000000000000" pitchFamily="2" charset="-78"/>
                <a:cs typeface="B Mitra" panose="00000400000000000000" pitchFamily="2" charset="-78"/>
              </a:rPr>
              <a:t>اند</a:t>
            </a:r>
            <a:endParaRPr lang="en-US" sz="2000" b="1" i="1" dirty="0">
              <a:solidFill>
                <a:srgbClr val="FF6600"/>
              </a:solidFill>
              <a:latin typeface="_PDMS_Saleem_QuranFont" panose="02010000000000000000" pitchFamily="2" charset="-78"/>
              <a:cs typeface="B Nazanin" panose="00000400000000000000" pitchFamily="2" charset="-78"/>
            </a:endParaRPr>
          </a:p>
          <a:p>
            <a:pPr rtl="1" eaLnBrk="1" hangingPunct="1"/>
            <a:endParaRPr lang="en-US" sz="2000" b="1" i="1" dirty="0">
              <a:solidFill>
                <a:srgbClr val="FF6600"/>
              </a:solidFill>
              <a:latin typeface="_PDMS_Saleem_QuranFont" panose="02010000000000000000" pitchFamily="2" charset="-78"/>
              <a:cs typeface="B Nazanin" panose="00000400000000000000" pitchFamily="2" charset="-78"/>
            </a:endParaRPr>
          </a:p>
          <a:p>
            <a:pPr rtl="1" eaLnBrk="1" hangingPunct="1"/>
            <a:r>
              <a:rPr lang="fa-IR" sz="2000" b="1" dirty="0" smtClean="0">
                <a:latin typeface="_PDMS_Saleem_QuranFont" panose="02010000000000000000" pitchFamily="2" charset="-78"/>
                <a:cs typeface="B Nazanin" panose="00000400000000000000" pitchFamily="2" charset="-78"/>
              </a:rPr>
              <a:t>       از </a:t>
            </a:r>
            <a:r>
              <a:rPr lang="fa-IR" sz="2000" b="1" dirty="0">
                <a:latin typeface="_PDMS_Saleem_QuranFont" panose="02010000000000000000" pitchFamily="2" charset="-78"/>
                <a:cs typeface="B Nazanin" panose="00000400000000000000" pitchFamily="2" charset="-78"/>
              </a:rPr>
              <a:t>نظر تمام </a:t>
            </a:r>
            <a:r>
              <a:rPr lang="fa-IR" sz="2000" b="1" dirty="0" smtClean="0">
                <a:latin typeface="_PDMS_Saleem_QuranFont" panose="02010000000000000000" pitchFamily="2" charset="-78"/>
                <a:cs typeface="B Nazanin" panose="00000400000000000000" pitchFamily="2" charset="-78"/>
              </a:rPr>
              <a:t>پژوهشگران، </a:t>
            </a:r>
            <a:r>
              <a:rPr lang="fa-IR" sz="2000" b="1" dirty="0">
                <a:latin typeface="_PDMS_Saleem_QuranFont" panose="02010000000000000000" pitchFamily="2" charset="-78"/>
                <a:cs typeface="B Nazanin" panose="00000400000000000000" pitchFamily="2" charset="-78"/>
              </a:rPr>
              <a:t>دندان 6 به عنوان آسیب پذیرترین دندان بشمار </a:t>
            </a:r>
            <a:r>
              <a:rPr lang="fa-IR" sz="2000" b="1" dirty="0" smtClean="0">
                <a:latin typeface="_PDMS_Saleem_QuranFont" panose="02010000000000000000" pitchFamily="2" charset="-78"/>
                <a:cs typeface="B Nazanin" panose="00000400000000000000" pitchFamily="2" charset="-78"/>
              </a:rPr>
              <a:t>    می </a:t>
            </a:r>
            <a:r>
              <a:rPr lang="fa-IR" sz="2000" b="1" dirty="0">
                <a:latin typeface="_PDMS_Saleem_QuranFont" panose="02010000000000000000" pitchFamily="2" charset="-78"/>
                <a:cs typeface="B Nazanin" panose="00000400000000000000" pitchFamily="2" charset="-78"/>
              </a:rPr>
              <a:t>آید. </a:t>
            </a:r>
            <a:endParaRPr lang="en-US" sz="2000" b="1" dirty="0">
              <a:latin typeface="_PDMS_Saleem_QuranFont" panose="02010000000000000000" pitchFamily="2" charset="-78"/>
              <a:cs typeface="B Nazanin" panose="00000400000000000000" pitchFamily="2" charset="-78"/>
            </a:endParaRPr>
          </a:p>
          <a:p>
            <a:pPr rtl="1" eaLnBrk="1" hangingPunct="1"/>
            <a:endParaRPr lang="en-US" sz="2000" b="1" dirty="0">
              <a:latin typeface="_PDMS_Saleem_QuranFont" panose="02010000000000000000" pitchFamily="2" charset="-78"/>
              <a:cs typeface="B Nazanin" panose="00000400000000000000" pitchFamily="2" charset="-78"/>
            </a:endParaRPr>
          </a:p>
          <a:p>
            <a:pPr rtl="1" eaLnBrk="1" hangingPunct="1"/>
            <a:r>
              <a:rPr lang="fa-IR" sz="2000" b="1" dirty="0">
                <a:solidFill>
                  <a:schemeClr val="accent1"/>
                </a:solidFill>
                <a:latin typeface="_PDMS_Saleem_QuranFont" panose="02010000000000000000" pitchFamily="2" charset="-78"/>
                <a:cs typeface="B Nazanin" panose="00000400000000000000" pitchFamily="2" charset="-78"/>
              </a:rPr>
              <a:t>بطوریکه در </a:t>
            </a:r>
            <a:r>
              <a:rPr lang="fa-IR" sz="2000" b="1" dirty="0" smtClean="0">
                <a:solidFill>
                  <a:schemeClr val="accent1"/>
                </a:solidFill>
                <a:latin typeface="_PDMS_Saleem_QuranFont" panose="02010000000000000000" pitchFamily="2" charset="-78"/>
                <a:cs typeface="B Nazanin" panose="00000400000000000000" pitchFamily="2" charset="-78"/>
              </a:rPr>
              <a:t>سن6 سالگی              63</a:t>
            </a:r>
            <a:r>
              <a:rPr lang="fa-IR" sz="2000" b="1" dirty="0">
                <a:solidFill>
                  <a:schemeClr val="accent1"/>
                </a:solidFill>
                <a:latin typeface="_PDMS_Saleem_QuranFont" panose="02010000000000000000" pitchFamily="2" charset="-78"/>
                <a:cs typeface="B Nazanin" panose="00000400000000000000" pitchFamily="2" charset="-78"/>
              </a:rPr>
              <a:t>%</a:t>
            </a:r>
            <a:endParaRPr lang="en-US" sz="2000" b="1" dirty="0">
              <a:solidFill>
                <a:schemeClr val="accent1"/>
              </a:solidFill>
              <a:latin typeface="_PDMS_Saleem_QuranFont" panose="02010000000000000000" pitchFamily="2" charset="-78"/>
              <a:cs typeface="B Nazanin" panose="00000400000000000000" pitchFamily="2" charset="-78"/>
            </a:endParaRPr>
          </a:p>
          <a:p>
            <a:pPr rtl="1" eaLnBrk="1" hangingPunct="1"/>
            <a:endParaRPr lang="en-US" sz="2000" b="1" dirty="0">
              <a:solidFill>
                <a:schemeClr val="accent1"/>
              </a:solidFill>
              <a:latin typeface="_PDMS_Saleem_QuranFont" panose="02010000000000000000" pitchFamily="2" charset="-78"/>
              <a:cs typeface="B Nazanin" panose="00000400000000000000" pitchFamily="2" charset="-78"/>
            </a:endParaRPr>
          </a:p>
          <a:p>
            <a:pPr rtl="1" eaLnBrk="1" hangingPunct="1"/>
            <a:r>
              <a:rPr lang="fa-IR" sz="2000" b="1" dirty="0">
                <a:solidFill>
                  <a:schemeClr val="accent1"/>
                </a:solidFill>
                <a:latin typeface="_PDMS_Saleem_QuranFont" panose="02010000000000000000" pitchFamily="2" charset="-78"/>
                <a:cs typeface="B Nazanin" panose="00000400000000000000" pitchFamily="2" charset="-78"/>
              </a:rPr>
              <a:t>در سن 7 سالگی                            75%</a:t>
            </a:r>
            <a:endParaRPr lang="en-US" sz="2000" b="1" dirty="0">
              <a:solidFill>
                <a:schemeClr val="accent1"/>
              </a:solidFill>
              <a:latin typeface="_PDMS_Saleem_QuranFont" panose="02010000000000000000" pitchFamily="2" charset="-78"/>
              <a:cs typeface="B Nazanin" panose="00000400000000000000" pitchFamily="2" charset="-78"/>
            </a:endParaRPr>
          </a:p>
          <a:p>
            <a:pPr rtl="1" eaLnBrk="1" hangingPunct="1"/>
            <a:endParaRPr lang="en-US" sz="2000" b="1" dirty="0">
              <a:solidFill>
                <a:schemeClr val="accent1"/>
              </a:solidFill>
              <a:latin typeface="_PDMS_Saleem_QuranFont" panose="02010000000000000000" pitchFamily="2" charset="-78"/>
              <a:cs typeface="B Nazanin" panose="00000400000000000000" pitchFamily="2" charset="-78"/>
            </a:endParaRPr>
          </a:p>
          <a:p>
            <a:pPr rtl="1" eaLnBrk="1" hangingPunct="1"/>
            <a:r>
              <a:rPr lang="fa-IR" sz="2000" b="1" dirty="0" smtClean="0">
                <a:solidFill>
                  <a:schemeClr val="accent1"/>
                </a:solidFill>
                <a:latin typeface="_PDMS_Saleem_QuranFont" panose="02010000000000000000" pitchFamily="2" charset="-78"/>
                <a:cs typeface="B Nazanin" panose="00000400000000000000" pitchFamily="2" charset="-78"/>
              </a:rPr>
              <a:t> ودر </a:t>
            </a:r>
            <a:r>
              <a:rPr lang="fa-IR" sz="2000" b="1" dirty="0">
                <a:solidFill>
                  <a:schemeClr val="accent1"/>
                </a:solidFill>
                <a:latin typeface="_PDMS_Saleem_QuranFont" panose="02010000000000000000" pitchFamily="2" charset="-78"/>
                <a:cs typeface="B Nazanin" panose="00000400000000000000" pitchFamily="2" charset="-78"/>
              </a:rPr>
              <a:t>سن 8 سالگی                         </a:t>
            </a:r>
            <a:r>
              <a:rPr lang="fa-IR" sz="2000" b="1" dirty="0" smtClean="0">
                <a:solidFill>
                  <a:schemeClr val="accent1"/>
                </a:solidFill>
                <a:latin typeface="_PDMS_Saleem_QuranFont" panose="02010000000000000000" pitchFamily="2" charset="-78"/>
                <a:cs typeface="B Nazanin" panose="00000400000000000000" pitchFamily="2" charset="-78"/>
              </a:rPr>
              <a:t> </a:t>
            </a:r>
            <a:r>
              <a:rPr lang="fa-IR" sz="2000" b="1" dirty="0">
                <a:solidFill>
                  <a:schemeClr val="accent1"/>
                </a:solidFill>
                <a:latin typeface="_PDMS_Saleem_QuranFont" panose="02010000000000000000" pitchFamily="2" charset="-78"/>
                <a:cs typeface="B Nazanin" panose="00000400000000000000" pitchFamily="2" charset="-78"/>
              </a:rPr>
              <a:t>93%</a:t>
            </a:r>
            <a:endParaRPr lang="en-US" sz="2000" b="1" dirty="0">
              <a:solidFill>
                <a:schemeClr val="accent1"/>
              </a:solidFill>
              <a:latin typeface="_PDMS_Saleem_QuranFont" panose="02010000000000000000" pitchFamily="2" charset="-78"/>
              <a:cs typeface="B Nazanin" panose="00000400000000000000" pitchFamily="2" charset="-78"/>
            </a:endParaRPr>
          </a:p>
          <a:p>
            <a:pPr rtl="1" eaLnBrk="1" hangingPunct="1"/>
            <a:endParaRPr lang="en-US" sz="2000" b="1" dirty="0">
              <a:solidFill>
                <a:srgbClr val="FF6600"/>
              </a:solidFill>
              <a:latin typeface="_PDMS_Saleem_QuranFont" panose="02010000000000000000" pitchFamily="2" charset="-78"/>
              <a:cs typeface="B Nazanin" panose="00000400000000000000" pitchFamily="2" charset="-78"/>
            </a:endParaRPr>
          </a:p>
          <a:p>
            <a:pPr rtl="1" eaLnBrk="1" hangingPunct="1"/>
            <a:r>
              <a:rPr lang="fa-IR" sz="2000" b="1" dirty="0">
                <a:latin typeface="_PDMS_Saleem_QuranFont" panose="02010000000000000000" pitchFamily="2" charset="-78"/>
                <a:cs typeface="B Nazanin" panose="00000400000000000000" pitchFamily="2" charset="-78"/>
              </a:rPr>
              <a:t>دچار پوسیدگی می شوند</a:t>
            </a:r>
            <a:r>
              <a:rPr lang="en-US" sz="2000" b="1" dirty="0">
                <a:latin typeface="_PDMS_Saleem_QuranFont" panose="02010000000000000000" pitchFamily="2" charset="-78"/>
                <a:cs typeface="B Nazanin" panose="00000400000000000000" pitchFamily="2" charset="-78"/>
              </a:rPr>
              <a:t>. </a:t>
            </a:r>
          </a:p>
          <a:p>
            <a:pPr rtl="1" eaLnBrk="1" hangingPunct="1"/>
            <a:endParaRPr lang="en-US" sz="2500" b="1" dirty="0">
              <a:latin typeface="_PDMS_Saleem_QuranFont" panose="02010000000000000000" pitchFamily="2" charset="-78"/>
              <a:cs typeface="_PDMS_Saleem_QuranFont" panose="02010000000000000000" pitchFamily="2" charset="-78"/>
            </a:endParaRPr>
          </a:p>
        </p:txBody>
      </p:sp>
    </p:spTree>
  </p:cSld>
  <p:clrMapOvr>
    <a:masterClrMapping/>
  </p:clrMapOvr>
  <p:transition spd="slow">
    <p:cove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lgn="ctr" fontAlgn="base">
              <a:spcAft>
                <a:spcPct val="0"/>
              </a:spcAft>
            </a:pPr>
            <a:r>
              <a:rPr lang="fa-IR" sz="4000" b="1" dirty="0">
                <a:latin typeface="_PDMS_Saleem_QuranFont" panose="02010000000000000000" pitchFamily="2" charset="-78"/>
                <a:cs typeface="B Mitra" panose="00000400000000000000" pitchFamily="2" charset="-78"/>
              </a:rPr>
              <a:t>اهمیت دندان شش</a:t>
            </a:r>
            <a:r>
              <a:rPr lang="en-US" b="1" dirty="0">
                <a:latin typeface="_PDMS_Saleem_QuranFont" panose="02010000000000000000" pitchFamily="2" charset="-78"/>
                <a:ea typeface="+mn-ea"/>
                <a:cs typeface="B Mitra" panose="00000400000000000000" pitchFamily="2" charset="-78"/>
              </a:rPr>
              <a:t/>
            </a:r>
            <a:br>
              <a:rPr lang="en-US" b="1" dirty="0">
                <a:latin typeface="_PDMS_Saleem_QuranFont" panose="02010000000000000000" pitchFamily="2" charset="-78"/>
                <a:ea typeface="+mn-ea"/>
                <a:cs typeface="B Mitra" panose="00000400000000000000" pitchFamily="2" charset="-78"/>
              </a:rPr>
            </a:br>
            <a:endParaRPr lang="fa-IR" b="1" dirty="0">
              <a:latin typeface="_PDMS_Saleem_QuranFont" panose="02010000000000000000" pitchFamily="2" charset="-78"/>
              <a:ea typeface="+mn-ea"/>
              <a:cs typeface="B Mitra" panose="00000400000000000000" pitchFamily="2" charset="-78"/>
            </a:endParaRPr>
          </a:p>
        </p:txBody>
      </p:sp>
      <p:sp>
        <p:nvSpPr>
          <p:cNvPr id="90115"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4F2DF77-7295-4DE3-8400-D4012675CF2E}" type="slidenum">
              <a:rPr lang="ar-SA">
                <a:latin typeface="_PDMS_Saleem_QuranFont" panose="02010000000000000000" pitchFamily="2" charset="-78"/>
                <a:cs typeface="_PDMS_Saleem_QuranFont" panose="02010000000000000000" pitchFamily="2" charset="-78"/>
              </a:rPr>
              <a:pPr eaLnBrk="1" hangingPunct="1"/>
              <a:t>86</a:t>
            </a:fld>
            <a:endParaRPr lang="en-US" dirty="0">
              <a:latin typeface="_PDMS_Saleem_QuranFont" panose="02010000000000000000" pitchFamily="2" charset="-78"/>
              <a:cs typeface="_PDMS_Saleem_QuranFont" panose="02010000000000000000" pitchFamily="2" charset="-78"/>
            </a:endParaRPr>
          </a:p>
        </p:txBody>
      </p:sp>
      <p:sp>
        <p:nvSpPr>
          <p:cNvPr id="90116" name="Rectangle 2"/>
          <p:cNvSpPr>
            <a:spLocks noChangeArrowheads="1"/>
          </p:cNvSpPr>
          <p:nvPr/>
        </p:nvSpPr>
        <p:spPr bwMode="auto">
          <a:xfrm>
            <a:off x="183055" y="1628800"/>
            <a:ext cx="7200800"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tabLst>
                <a:tab pos="4498975" algn="l"/>
              </a:tabLst>
              <a:defRPr>
                <a:solidFill>
                  <a:schemeClr val="tx1"/>
                </a:solidFill>
                <a:latin typeface="Arial" panose="020B0604020202020204" pitchFamily="34" charset="0"/>
                <a:cs typeface="Arial" panose="020B0604020202020204" pitchFamily="34" charset="0"/>
              </a:defRPr>
            </a:lvl1pPr>
            <a:lvl2pPr marL="742950" indent="-285750" eaLnBrk="0" hangingPunct="0">
              <a:tabLst>
                <a:tab pos="4498975" algn="l"/>
              </a:tabLst>
              <a:defRPr>
                <a:solidFill>
                  <a:schemeClr val="tx1"/>
                </a:solidFill>
                <a:latin typeface="Arial" panose="020B0604020202020204" pitchFamily="34" charset="0"/>
                <a:cs typeface="Arial" panose="020B0604020202020204" pitchFamily="34" charset="0"/>
              </a:defRPr>
            </a:lvl2pPr>
            <a:lvl3pPr marL="1143000" indent="-228600" eaLnBrk="0" hangingPunct="0">
              <a:tabLst>
                <a:tab pos="4498975" algn="l"/>
              </a:tabLst>
              <a:defRPr>
                <a:solidFill>
                  <a:schemeClr val="tx1"/>
                </a:solidFill>
                <a:latin typeface="Arial" panose="020B0604020202020204" pitchFamily="34" charset="0"/>
                <a:cs typeface="Arial" panose="020B0604020202020204" pitchFamily="34" charset="0"/>
              </a:defRPr>
            </a:lvl3pPr>
            <a:lvl4pPr marL="1600200" indent="-228600" eaLnBrk="0" hangingPunct="0">
              <a:tabLst>
                <a:tab pos="4498975" algn="l"/>
              </a:tabLst>
              <a:defRPr>
                <a:solidFill>
                  <a:schemeClr val="tx1"/>
                </a:solidFill>
                <a:latin typeface="Arial" panose="020B0604020202020204" pitchFamily="34" charset="0"/>
                <a:cs typeface="Arial" panose="020B0604020202020204" pitchFamily="34" charset="0"/>
              </a:defRPr>
            </a:lvl4pPr>
            <a:lvl5pPr marL="2057400" indent="-228600" eaLnBrk="0" hangingPunct="0">
              <a:tabLst>
                <a:tab pos="4498975" algn="l"/>
              </a:tabLst>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tabLst>
                <a:tab pos="4498975" algn="l"/>
              </a:tabLs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tabLst>
                <a:tab pos="4498975" algn="l"/>
              </a:tabLs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tabLst>
                <a:tab pos="4498975" algn="l"/>
              </a:tabLs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tabLst>
                <a:tab pos="4498975" algn="l"/>
              </a:tabLst>
              <a:defRPr>
                <a:solidFill>
                  <a:schemeClr val="tx1"/>
                </a:solidFill>
                <a:latin typeface="Arial" panose="020B0604020202020204" pitchFamily="34" charset="0"/>
                <a:cs typeface="Arial" panose="020B0604020202020204" pitchFamily="34" charset="0"/>
              </a:defRPr>
            </a:lvl9pPr>
          </a:lstStyle>
          <a:p>
            <a:pPr algn="ctr" eaLnBrk="1" hangingPunct="1"/>
            <a:endParaRPr lang="en-US" sz="2000" i="1" dirty="0">
              <a:solidFill>
                <a:srgbClr val="FF6600"/>
              </a:solidFill>
              <a:latin typeface="_PDMS_Saleem_QuranFont" panose="02010000000000000000" pitchFamily="2" charset="-78"/>
              <a:cs typeface="B Nazanin" panose="00000400000000000000" pitchFamily="2" charset="-78"/>
            </a:endParaRPr>
          </a:p>
          <a:p>
            <a:pPr rtl="1" eaLnBrk="1" hangingPunct="1"/>
            <a:r>
              <a:rPr lang="fa-IR" sz="2000" dirty="0">
                <a:latin typeface="_PDMS_Saleem_QuranFont" panose="02010000000000000000" pitchFamily="2" charset="-78"/>
                <a:cs typeface="B Nazanin" panose="00000400000000000000" pitchFamily="2" charset="-78"/>
              </a:rPr>
              <a:t>داشتن دندانهای شش در دوران کودکی نقش بسزایی در عمل جویدن ایفا می نماید.</a:t>
            </a:r>
            <a:endParaRPr lang="en-US" sz="2000" dirty="0">
              <a:latin typeface="_PDMS_Saleem_QuranFont" panose="02010000000000000000" pitchFamily="2" charset="-78"/>
              <a:cs typeface="B Nazanin" panose="00000400000000000000" pitchFamily="2" charset="-78"/>
            </a:endParaRPr>
          </a:p>
          <a:p>
            <a:pPr rtl="1" eaLnBrk="1" hangingPunct="1"/>
            <a:endParaRPr lang="en-US" sz="2000" dirty="0">
              <a:latin typeface="_PDMS_Saleem_QuranFont" panose="02010000000000000000" pitchFamily="2" charset="-78"/>
              <a:cs typeface="B Nazanin" panose="00000400000000000000" pitchFamily="2" charset="-78"/>
            </a:endParaRPr>
          </a:p>
          <a:p>
            <a:pPr rtl="1" eaLnBrk="1" hangingPunct="1"/>
            <a:r>
              <a:rPr lang="fa-IR" sz="2000" dirty="0">
                <a:latin typeface="_PDMS_Saleem_QuranFont" panose="02010000000000000000" pitchFamily="2" charset="-78"/>
                <a:cs typeface="B Nazanin" panose="00000400000000000000" pitchFamily="2" charset="-78"/>
              </a:rPr>
              <a:t> وجود این دندان تاثیر مهمی در طبیعی نگه داشتن اسکلت و نهایتاً زیبایی چهره دارد.</a:t>
            </a:r>
            <a:endParaRPr lang="en-US" sz="2000" dirty="0">
              <a:latin typeface="_PDMS_Saleem_QuranFont" panose="02010000000000000000" pitchFamily="2" charset="-78"/>
              <a:cs typeface="B Nazanin" panose="00000400000000000000" pitchFamily="2" charset="-78"/>
            </a:endParaRPr>
          </a:p>
          <a:p>
            <a:pPr eaLnBrk="1" hangingPunct="1"/>
            <a:endParaRPr lang="en-US" sz="2000" dirty="0">
              <a:latin typeface="_PDMS_Saleem_QuranFont" panose="02010000000000000000" pitchFamily="2" charset="-78"/>
              <a:cs typeface="B Nazanin" panose="00000400000000000000" pitchFamily="2" charset="-78"/>
            </a:endParaRPr>
          </a:p>
          <a:p>
            <a:pPr rtl="1" eaLnBrk="1" hangingPunct="1"/>
            <a:r>
              <a:rPr lang="fa-IR" sz="2000" dirty="0">
                <a:latin typeface="_PDMS_Saleem_QuranFont" panose="02010000000000000000" pitchFamily="2" charset="-78"/>
                <a:cs typeface="B Nazanin" panose="00000400000000000000" pitchFamily="2" charset="-78"/>
              </a:rPr>
              <a:t>از دست دادن این دندان موجب اختلال در ردیف شدن دندانها و گاهی ناهنجاری</a:t>
            </a:r>
            <a:r>
              <a:rPr lang="en-US" sz="2000" dirty="0">
                <a:latin typeface="_PDMS_Saleem_QuranFont" panose="02010000000000000000" pitchFamily="2" charset="-78"/>
                <a:cs typeface="B Nazanin" panose="00000400000000000000" pitchFamily="2" charset="-78"/>
              </a:rPr>
              <a:t> </a:t>
            </a:r>
            <a:r>
              <a:rPr lang="fa-IR" sz="2000" dirty="0">
                <a:latin typeface="_PDMS_Saleem_QuranFont" panose="02010000000000000000" pitchFamily="2" charset="-78"/>
                <a:cs typeface="B Nazanin" panose="00000400000000000000" pitchFamily="2" charset="-78"/>
              </a:rPr>
              <a:t>فکین شده </a:t>
            </a:r>
            <a:endParaRPr lang="en-US" sz="2000" dirty="0">
              <a:latin typeface="_PDMS_Saleem_QuranFont" panose="02010000000000000000" pitchFamily="2" charset="-78"/>
              <a:cs typeface="B Nazanin" panose="00000400000000000000" pitchFamily="2" charset="-78"/>
            </a:endParaRPr>
          </a:p>
          <a:p>
            <a:pPr rtl="1" eaLnBrk="1" hangingPunct="1"/>
            <a:endParaRPr lang="en-US" sz="2000" dirty="0">
              <a:latin typeface="_PDMS_Saleem_QuranFont" panose="02010000000000000000" pitchFamily="2" charset="-78"/>
              <a:cs typeface="B Nazanin" panose="00000400000000000000" pitchFamily="2" charset="-78"/>
            </a:endParaRPr>
          </a:p>
          <a:p>
            <a:pPr rtl="1" eaLnBrk="1" hangingPunct="1"/>
            <a:r>
              <a:rPr lang="fa-IR" sz="2000" dirty="0" smtClean="0">
                <a:latin typeface="_PDMS_Saleem_QuranFont" panose="02010000000000000000" pitchFamily="2" charset="-78"/>
                <a:cs typeface="B Nazanin" panose="00000400000000000000" pitchFamily="2" charset="-78"/>
              </a:rPr>
              <a:t>و </a:t>
            </a:r>
            <a:r>
              <a:rPr lang="fa-IR" sz="2000" dirty="0">
                <a:latin typeface="_PDMS_Saleem_QuranFont" panose="02010000000000000000" pitchFamily="2" charset="-78"/>
                <a:cs typeface="B Nazanin" panose="00000400000000000000" pitchFamily="2" charset="-78"/>
              </a:rPr>
              <a:t>ممکن است درمان های پرهزینه و طولانی مثل عمل جراحی و ارتودنسی را ایجاب </a:t>
            </a:r>
            <a:r>
              <a:rPr lang="fa-IR" sz="2000" dirty="0" smtClean="0">
                <a:latin typeface="_PDMS_Saleem_QuranFont" panose="02010000000000000000" pitchFamily="2" charset="-78"/>
                <a:cs typeface="B Nazanin" panose="00000400000000000000" pitchFamily="2" charset="-78"/>
              </a:rPr>
              <a:t>نماید.</a:t>
            </a:r>
            <a:r>
              <a:rPr lang="en-US" sz="2000" dirty="0" smtClean="0">
                <a:latin typeface="_PDMS_Saleem_QuranFont" panose="02010000000000000000" pitchFamily="2" charset="-78"/>
                <a:cs typeface="B Nazanin" panose="00000400000000000000" pitchFamily="2" charset="-78"/>
              </a:rPr>
              <a:t> </a:t>
            </a:r>
            <a:endParaRPr lang="en-US" sz="2000" dirty="0">
              <a:latin typeface="_PDMS_Saleem_QuranFont" panose="02010000000000000000" pitchFamily="2" charset="-78"/>
              <a:cs typeface="B Nazanin" panose="00000400000000000000" pitchFamily="2" charset="-78"/>
            </a:endParaRPr>
          </a:p>
          <a:p>
            <a:pPr rtl="1" eaLnBrk="1" hangingPunct="1"/>
            <a:endParaRPr lang="en-US" sz="2000" dirty="0">
              <a:latin typeface="_PDMS_Saleem_QuranFont" panose="02010000000000000000" pitchFamily="2" charset="-78"/>
              <a:cs typeface="B Nazanin" panose="00000400000000000000" pitchFamily="2" charset="-78"/>
            </a:endParaRPr>
          </a:p>
          <a:p>
            <a:pPr rtl="1" eaLnBrk="1" hangingPunct="1"/>
            <a:endParaRPr lang="en-US" sz="2000" dirty="0">
              <a:latin typeface="_PDMS_Saleem_QuranFont" panose="02010000000000000000" pitchFamily="2" charset="-78"/>
              <a:cs typeface="B Nazanin" panose="000004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1140" name="Rectangle 2"/>
          <p:cNvSpPr>
            <a:spLocks noGrp="1" noChangeArrowheads="1"/>
          </p:cNvSpPr>
          <p:nvPr>
            <p:ph type="title"/>
          </p:nvPr>
        </p:nvSpPr>
        <p:spPr>
          <a:xfrm>
            <a:off x="457200" y="274638"/>
            <a:ext cx="6275040" cy="1143000"/>
          </a:xfrm>
        </p:spPr>
        <p:txBody>
          <a:bodyPr/>
          <a:lstStyle/>
          <a:p>
            <a:pPr algn="ctr" eaLnBrk="1" hangingPunct="1"/>
            <a:r>
              <a:rPr lang="fa-IR" sz="4000" b="1" dirty="0">
                <a:latin typeface="_PDMS_Saleem_QuranFont" panose="02010000000000000000" pitchFamily="2" charset="-78"/>
                <a:cs typeface="B Mitra" panose="00000400000000000000" pitchFamily="2" charset="-78"/>
              </a:rPr>
              <a:t>دندان 6، دندان شیری نیست!</a:t>
            </a:r>
            <a:endParaRPr lang="en-US" sz="4000" b="1" dirty="0">
              <a:latin typeface="_PDMS_Saleem_QuranFont" panose="02010000000000000000" pitchFamily="2" charset="-78"/>
              <a:cs typeface="B Mitra" panose="00000400000000000000" pitchFamily="2" charset="-78"/>
            </a:endParaRPr>
          </a:p>
        </p:txBody>
      </p:sp>
      <p:sp>
        <p:nvSpPr>
          <p:cNvPr id="91141" name="Rectangle 3"/>
          <p:cNvSpPr>
            <a:spLocks noGrp="1" noChangeArrowheads="1"/>
          </p:cNvSpPr>
          <p:nvPr>
            <p:ph type="body" sz="half" idx="2"/>
          </p:nvPr>
        </p:nvSpPr>
        <p:spPr>
          <a:xfrm>
            <a:off x="3787774" y="1972409"/>
            <a:ext cx="3736554" cy="4068954"/>
          </a:xfrm>
        </p:spPr>
        <p:txBody>
          <a:bodyPr>
            <a:normAutofit/>
          </a:bodyPr>
          <a:lstStyle/>
          <a:p>
            <a:pPr algn="r" rtl="1" eaLnBrk="1" hangingPunct="1">
              <a:lnSpc>
                <a:spcPct val="80000"/>
              </a:lnSpc>
              <a:buFont typeface="Wingdings" panose="05000000000000000000" pitchFamily="2" charset="2"/>
              <a:buChar char="v"/>
            </a:pPr>
            <a:r>
              <a:rPr lang="fa-IR" sz="2000" dirty="0" smtClean="0">
                <a:cs typeface="B Nazanin" panose="00000400000000000000" pitchFamily="2" charset="-78"/>
              </a:rPr>
              <a:t>بعلت رویش دندان 6 ( یاآسیای بزرگ اول دائمی ) پشت دندان های شیری عموما والدین با فرض اینکه این دندان ها دندان شیری می باشند اهمیتی به پوسیدگی و بهداشت آنها نمی دهند و متاسفانه در سنین پایین گاه چاره ای نمی ماند جز کشیدن آنها.</a:t>
            </a:r>
          </a:p>
          <a:p>
            <a:pPr algn="r" rtl="1" eaLnBrk="1" hangingPunct="1">
              <a:lnSpc>
                <a:spcPct val="80000"/>
              </a:lnSpc>
              <a:buFont typeface="Wingdings" panose="05000000000000000000" pitchFamily="2" charset="2"/>
              <a:buChar char="v"/>
            </a:pPr>
            <a:r>
              <a:rPr lang="fa-IR" sz="2000" dirty="0" smtClean="0">
                <a:cs typeface="B Nazanin" panose="00000400000000000000" pitchFamily="2" charset="-78"/>
              </a:rPr>
              <a:t>این دندان بسیار مهم بوده و رشد مناسب استخوان،رویش مرتب دندانها،جویدن غذا و...را بر عهده دارد.</a:t>
            </a:r>
            <a:endParaRPr lang="en-US" sz="2000" dirty="0" smtClean="0">
              <a:cs typeface="B Nazanin" panose="00000400000000000000" pitchFamily="2" charset="-78"/>
            </a:endParaRPr>
          </a:p>
        </p:txBody>
      </p:sp>
      <p:sp>
        <p:nvSpPr>
          <p:cNvPr id="91139"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A312871-38EE-4E80-9CC9-781227DA46EF}" type="slidenum">
              <a:rPr lang="ar-SA">
                <a:latin typeface="_PDMS_Saleem_QuranFont" panose="02010000000000000000" pitchFamily="2" charset="-78"/>
                <a:cs typeface="_PDMS_Saleem_QuranFont" panose="02010000000000000000" pitchFamily="2" charset="-78"/>
              </a:rPr>
              <a:pPr eaLnBrk="1" hangingPunct="1"/>
              <a:t>87</a:t>
            </a:fld>
            <a:endParaRPr lang="en-US" dirty="0">
              <a:latin typeface="_PDMS_Saleem_QuranFont" panose="02010000000000000000" pitchFamily="2" charset="-78"/>
              <a:cs typeface="_PDMS_Saleem_QuranFont" panose="02010000000000000000" pitchFamily="2" charset="-78"/>
            </a:endParaRPr>
          </a:p>
        </p:txBody>
      </p:sp>
      <p:sp>
        <p:nvSpPr>
          <p:cNvPr id="91147" name="Text Box 9"/>
          <p:cNvSpPr txBox="1">
            <a:spLocks noChangeArrowheads="1"/>
          </p:cNvSpPr>
          <p:nvPr/>
        </p:nvSpPr>
        <p:spPr bwMode="auto">
          <a:xfrm>
            <a:off x="247579" y="1400146"/>
            <a:ext cx="3743398" cy="400110"/>
          </a:xfrm>
          <a:prstGeom prst="rect">
            <a:avLst/>
          </a:prstGeom>
          <a:solidFill>
            <a:schemeClr val="bg1"/>
          </a:solidFill>
          <a:ln w="9525">
            <a:solidFill>
              <a:schemeClr val="tx1"/>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fa-IR" sz="2000" b="1" dirty="0">
                <a:solidFill>
                  <a:srgbClr val="FF0000"/>
                </a:solidFill>
                <a:latin typeface="_PDMS_Saleem_QuranFont" panose="02010000000000000000" pitchFamily="2" charset="-78"/>
                <a:cs typeface="B Nazanin" panose="00000400000000000000" pitchFamily="2" charset="-78"/>
              </a:rPr>
              <a:t>دندان 6 در پشت دندانهای آسیای شیری</a:t>
            </a:r>
            <a:endParaRPr lang="en-US" sz="2000" b="1" dirty="0">
              <a:solidFill>
                <a:srgbClr val="FF0000"/>
              </a:solidFill>
              <a:latin typeface="_PDMS_Saleem_QuranFont" panose="02010000000000000000" pitchFamily="2" charset="-78"/>
              <a:cs typeface="B Nazanin" panose="00000400000000000000" pitchFamily="2" charset="-78"/>
            </a:endParaRPr>
          </a:p>
        </p:txBody>
      </p:sp>
      <p:pic>
        <p:nvPicPr>
          <p:cNvPr id="3" name="Picture 2"/>
          <p:cNvPicPr>
            <a:picLocks noChangeAspect="1"/>
          </p:cNvPicPr>
          <p:nvPr/>
        </p:nvPicPr>
        <p:blipFill>
          <a:blip r:embed="rId2"/>
          <a:stretch>
            <a:fillRect/>
          </a:stretch>
        </p:blipFill>
        <p:spPr>
          <a:xfrm>
            <a:off x="250825" y="1996676"/>
            <a:ext cx="3467100" cy="264298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64" name="Rectangle 2"/>
          <p:cNvSpPr>
            <a:spLocks noGrp="1" noChangeArrowheads="1"/>
          </p:cNvSpPr>
          <p:nvPr>
            <p:ph type="title"/>
          </p:nvPr>
        </p:nvSpPr>
        <p:spPr>
          <a:xfrm>
            <a:off x="2437454" y="275297"/>
            <a:ext cx="2890837" cy="687412"/>
          </a:xfrm>
        </p:spPr>
        <p:txBody>
          <a:bodyPr>
            <a:normAutofit fontScale="90000"/>
          </a:bodyPr>
          <a:lstStyle/>
          <a:p>
            <a:pPr rtl="1" eaLnBrk="1" hangingPunct="1"/>
            <a:r>
              <a:rPr lang="ar-SA" altLang="en-US" sz="4400" b="1" dirty="0">
                <a:latin typeface="_PDMS_Saleem_QuranFont" panose="02010000000000000000" pitchFamily="2" charset="-78"/>
                <a:cs typeface="B Mitra" panose="00000400000000000000" pitchFamily="2" charset="-78"/>
              </a:rPr>
              <a:t>اهميت دندان 6</a:t>
            </a:r>
            <a:endParaRPr lang="en-US" altLang="en-US" sz="4400" b="1" dirty="0">
              <a:latin typeface="_PDMS_Saleem_QuranFont" panose="02010000000000000000" pitchFamily="2" charset="-78"/>
              <a:cs typeface="B Mitra" panose="00000400000000000000" pitchFamily="2" charset="-78"/>
            </a:endParaRPr>
          </a:p>
        </p:txBody>
      </p:sp>
      <p:sp>
        <p:nvSpPr>
          <p:cNvPr id="92165" name="Rectangle 3"/>
          <p:cNvSpPr>
            <a:spLocks noGrp="1" noChangeArrowheads="1"/>
          </p:cNvSpPr>
          <p:nvPr>
            <p:ph idx="1"/>
          </p:nvPr>
        </p:nvSpPr>
        <p:spPr>
          <a:xfrm>
            <a:off x="2961558" y="962709"/>
            <a:ext cx="4211960" cy="2997200"/>
          </a:xfrm>
        </p:spPr>
        <p:txBody>
          <a:bodyPr/>
          <a:lstStyle/>
          <a:p>
            <a:pPr algn="r" rtl="1" eaLnBrk="1" hangingPunct="1">
              <a:buFont typeface="Wingdings" panose="05000000000000000000" pitchFamily="2" charset="2"/>
              <a:buChar char="v"/>
            </a:pPr>
            <a:r>
              <a:rPr lang="fa-IR" altLang="en-US" b="1" dirty="0" smtClean="0">
                <a:cs typeface="B Nazanin" panose="00000400000000000000" pitchFamily="2" charset="-78"/>
              </a:rPr>
              <a:t> </a:t>
            </a:r>
            <a:r>
              <a:rPr lang="ar-SA" altLang="en-US" b="1" dirty="0" smtClean="0">
                <a:cs typeface="B Nazanin" panose="00000400000000000000" pitchFamily="2" charset="-78"/>
              </a:rPr>
              <a:t>اولين دندان آسياي دائمي</a:t>
            </a:r>
            <a:r>
              <a:rPr lang="en-US" altLang="en-US" b="1" dirty="0" smtClean="0">
                <a:cs typeface="B Nazanin" panose="00000400000000000000" pitchFamily="2" charset="-78"/>
              </a:rPr>
              <a:t> </a:t>
            </a:r>
          </a:p>
          <a:p>
            <a:pPr algn="r" rtl="1" eaLnBrk="1" hangingPunct="1">
              <a:buFont typeface="Wingdings" panose="05000000000000000000" pitchFamily="2" charset="2"/>
              <a:buChar char="v"/>
            </a:pPr>
            <a:r>
              <a:rPr lang="fa-IR" altLang="en-US" b="1" dirty="0" smtClean="0">
                <a:solidFill>
                  <a:schemeClr val="accent1"/>
                </a:solidFill>
                <a:cs typeface="B Nazanin" panose="00000400000000000000" pitchFamily="2" charset="-78"/>
              </a:rPr>
              <a:t> </a:t>
            </a:r>
            <a:r>
              <a:rPr lang="ar-SA" altLang="en-US" b="1" dirty="0" smtClean="0">
                <a:solidFill>
                  <a:schemeClr val="accent1"/>
                </a:solidFill>
                <a:cs typeface="B Nazanin" panose="00000400000000000000" pitchFamily="2" charset="-78"/>
              </a:rPr>
              <a:t>محل رويش</a:t>
            </a:r>
            <a:r>
              <a:rPr lang="fa-IR" altLang="en-US" b="1" dirty="0" smtClean="0">
                <a:solidFill>
                  <a:schemeClr val="accent1"/>
                </a:solidFill>
                <a:cs typeface="B Nazanin" panose="00000400000000000000" pitchFamily="2" charset="-78"/>
              </a:rPr>
              <a:t> :</a:t>
            </a:r>
            <a:r>
              <a:rPr lang="ar-SA" altLang="en-US" b="1" dirty="0" smtClean="0">
                <a:solidFill>
                  <a:schemeClr val="accent1"/>
                </a:solidFill>
                <a:cs typeface="B Nazanin" panose="00000400000000000000" pitchFamily="2" charset="-78"/>
              </a:rPr>
              <a:t> </a:t>
            </a:r>
            <a:r>
              <a:rPr lang="ar-SA" altLang="en-US" b="1" dirty="0" smtClean="0">
                <a:cs typeface="B Nazanin" panose="00000400000000000000" pitchFamily="2" charset="-78"/>
              </a:rPr>
              <a:t>پشت آخرين دندان آسياي شيري</a:t>
            </a:r>
            <a:r>
              <a:rPr lang="en-US" altLang="en-US" b="1" dirty="0" smtClean="0">
                <a:cs typeface="B Nazanin" panose="00000400000000000000" pitchFamily="2" charset="-78"/>
              </a:rPr>
              <a:t> </a:t>
            </a:r>
          </a:p>
          <a:p>
            <a:pPr algn="r" rtl="1" eaLnBrk="1" hangingPunct="1">
              <a:buFont typeface="Wingdings" panose="05000000000000000000" pitchFamily="2" charset="2"/>
              <a:buChar char="v"/>
            </a:pPr>
            <a:r>
              <a:rPr lang="fa-IR" altLang="en-US" b="1" dirty="0" smtClean="0">
                <a:cs typeface="B Nazanin" panose="00000400000000000000" pitchFamily="2" charset="-78"/>
              </a:rPr>
              <a:t> </a:t>
            </a:r>
            <a:r>
              <a:rPr lang="ar-SA" altLang="en-US" b="1" dirty="0" smtClean="0">
                <a:cs typeface="B Nazanin" panose="00000400000000000000" pitchFamily="2" charset="-78"/>
              </a:rPr>
              <a:t>جايگزين هيچ دندان شيري نمي باشد</a:t>
            </a:r>
            <a:r>
              <a:rPr lang="en-US" altLang="en-US" b="1" dirty="0" smtClean="0">
                <a:cs typeface="B Nazanin" panose="00000400000000000000" pitchFamily="2" charset="-78"/>
              </a:rPr>
              <a:t> .</a:t>
            </a:r>
          </a:p>
          <a:p>
            <a:pPr algn="r" rtl="1" eaLnBrk="1" hangingPunct="1">
              <a:buFont typeface="Wingdings" panose="05000000000000000000" pitchFamily="2" charset="2"/>
              <a:buChar char="v"/>
            </a:pPr>
            <a:r>
              <a:rPr lang="fa-IR" altLang="en-US" b="1" dirty="0" smtClean="0">
                <a:cs typeface="B Nazanin" panose="00000400000000000000" pitchFamily="2" charset="-78"/>
              </a:rPr>
              <a:t> </a:t>
            </a:r>
            <a:r>
              <a:rPr lang="ar-SA" altLang="en-US" b="1" dirty="0" smtClean="0">
                <a:cs typeface="B Nazanin" panose="00000400000000000000" pitchFamily="2" charset="-78"/>
              </a:rPr>
              <a:t>عدم جايگزيني درسنين پايين ( باورهاي غلط </a:t>
            </a:r>
            <a:r>
              <a:rPr lang="fa-IR" altLang="en-US" b="1" dirty="0" smtClean="0">
                <a:cs typeface="B Nazanin" panose="00000400000000000000" pitchFamily="2" charset="-78"/>
              </a:rPr>
              <a:t>)</a:t>
            </a:r>
            <a:endParaRPr lang="en-US" altLang="en-US" b="1" dirty="0" smtClean="0">
              <a:cs typeface="B Nazanin" panose="00000400000000000000" pitchFamily="2" charset="-78"/>
            </a:endParaRPr>
          </a:p>
          <a:p>
            <a:pPr algn="r" rtl="1" eaLnBrk="1" hangingPunct="1">
              <a:buFont typeface="Wingdings" panose="05000000000000000000" pitchFamily="2" charset="2"/>
              <a:buChar char="v"/>
            </a:pPr>
            <a:r>
              <a:rPr lang="fa-IR" altLang="en-US" b="1" dirty="0" smtClean="0">
                <a:cs typeface="B Nazanin" panose="00000400000000000000" pitchFamily="2" charset="-78"/>
              </a:rPr>
              <a:t> </a:t>
            </a:r>
            <a:r>
              <a:rPr lang="ar-SA" altLang="en-US" b="1" dirty="0" smtClean="0">
                <a:cs typeface="B Nazanin" panose="00000400000000000000" pitchFamily="2" charset="-78"/>
              </a:rPr>
              <a:t>حفظ فضا و جويدن غذا</a:t>
            </a:r>
            <a:r>
              <a:rPr lang="en-US" altLang="en-US" dirty="0" smtClean="0">
                <a:cs typeface="B Nazanin" panose="00000400000000000000" pitchFamily="2" charset="-78"/>
              </a:rPr>
              <a:t> </a:t>
            </a:r>
          </a:p>
        </p:txBody>
      </p:sp>
      <p:sp>
        <p:nvSpPr>
          <p:cNvPr id="9216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645A8F3-9851-4C1B-BC2F-0A8EA892FF2A}" type="slidenum">
              <a:rPr lang="ar-SA">
                <a:latin typeface="_PDMS_Saleem_QuranFont" panose="02010000000000000000" pitchFamily="2" charset="-78"/>
                <a:cs typeface="_PDMS_Saleem_QuranFont" panose="02010000000000000000" pitchFamily="2" charset="-78"/>
              </a:rPr>
              <a:pPr eaLnBrk="1" hangingPunct="1"/>
              <a:t>88</a:t>
            </a:fld>
            <a:endParaRPr lang="en-US" dirty="0">
              <a:latin typeface="_PDMS_Saleem_QuranFont" panose="02010000000000000000" pitchFamily="2" charset="-78"/>
              <a:cs typeface="_PDMS_Saleem_QuranFont" panose="02010000000000000000" pitchFamily="2" charset="-78"/>
            </a:endParaRPr>
          </a:p>
        </p:txBody>
      </p:sp>
      <p:pic>
        <p:nvPicPr>
          <p:cNvPr id="9216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9716" y="3622452"/>
            <a:ext cx="3049443" cy="2736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7" name="Line 5"/>
          <p:cNvSpPr>
            <a:spLocks noChangeShapeType="1"/>
          </p:cNvSpPr>
          <p:nvPr/>
        </p:nvSpPr>
        <p:spPr bwMode="auto">
          <a:xfrm flipH="1">
            <a:off x="3394246" y="3793288"/>
            <a:ext cx="1934045" cy="1708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a-IR" dirty="0">
              <a:latin typeface="_PDMS_Saleem_QuranFont" panose="02010000000000000000" pitchFamily="2" charset="-78"/>
              <a:cs typeface="_PDMS_Saleem_QuranFont" panose="02010000000000000000" pitchFamily="2" charset="-78"/>
            </a:endParaRPr>
          </a:p>
        </p:txBody>
      </p:sp>
      <p:sp>
        <p:nvSpPr>
          <p:cNvPr id="92168" name="Line 6"/>
          <p:cNvSpPr>
            <a:spLocks noChangeShapeType="1"/>
          </p:cNvSpPr>
          <p:nvPr/>
        </p:nvSpPr>
        <p:spPr bwMode="auto">
          <a:xfrm flipH="1">
            <a:off x="3467346" y="4302355"/>
            <a:ext cx="2473037" cy="3131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a-IR" dirty="0">
              <a:latin typeface="_PDMS_Saleem_QuranFont" panose="02010000000000000000" pitchFamily="2" charset="-78"/>
              <a:cs typeface="_PDMS_Saleem_QuranFont" panose="02010000000000000000" pitchFamily="2" charset="-78"/>
            </a:endParaRPr>
          </a:p>
        </p:txBody>
      </p:sp>
      <p:sp>
        <p:nvSpPr>
          <p:cNvPr id="92169" name="Line 7"/>
          <p:cNvSpPr>
            <a:spLocks noChangeShapeType="1"/>
          </p:cNvSpPr>
          <p:nvPr/>
        </p:nvSpPr>
        <p:spPr bwMode="auto">
          <a:xfrm flipH="1" flipV="1">
            <a:off x="3276600" y="4869160"/>
            <a:ext cx="2849317" cy="1693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a-IR" dirty="0">
              <a:latin typeface="_PDMS_Saleem_QuranFont" panose="02010000000000000000" pitchFamily="2" charset="-78"/>
              <a:cs typeface="_PDMS_Saleem_QuranFont" panose="02010000000000000000" pitchFamily="2" charset="-78"/>
            </a:endParaRPr>
          </a:p>
        </p:txBody>
      </p:sp>
      <p:sp>
        <p:nvSpPr>
          <p:cNvPr id="92170" name="Text Box 8"/>
          <p:cNvSpPr txBox="1">
            <a:spLocks noChangeArrowheads="1"/>
          </p:cNvSpPr>
          <p:nvPr/>
        </p:nvSpPr>
        <p:spPr bwMode="auto">
          <a:xfrm>
            <a:off x="5398570" y="3653771"/>
            <a:ext cx="304800" cy="396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spcBef>
                <a:spcPct val="50000"/>
              </a:spcBef>
            </a:pPr>
            <a:r>
              <a:rPr lang="en-US" sz="2000" b="1" dirty="0">
                <a:solidFill>
                  <a:srgbClr val="FF0000"/>
                </a:solidFill>
                <a:latin typeface="_PDMS_Saleem_QuranFont" panose="02010000000000000000" pitchFamily="2" charset="-78"/>
                <a:cs typeface="_PDMS_Saleem_QuranFont" panose="02010000000000000000" pitchFamily="2" charset="-78"/>
              </a:rPr>
              <a:t>6</a:t>
            </a:r>
          </a:p>
        </p:txBody>
      </p:sp>
      <p:sp>
        <p:nvSpPr>
          <p:cNvPr id="92171" name="Text Box 9"/>
          <p:cNvSpPr txBox="1">
            <a:spLocks noChangeArrowheads="1"/>
          </p:cNvSpPr>
          <p:nvPr/>
        </p:nvSpPr>
        <p:spPr bwMode="auto">
          <a:xfrm>
            <a:off x="6139876" y="4150318"/>
            <a:ext cx="304800" cy="3667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spcBef>
                <a:spcPct val="50000"/>
              </a:spcBef>
            </a:pPr>
            <a:r>
              <a:rPr lang="en-US" b="1" dirty="0">
                <a:solidFill>
                  <a:srgbClr val="FF0000"/>
                </a:solidFill>
                <a:latin typeface="_PDMS_Saleem_QuranFont" panose="02010000000000000000" pitchFamily="2" charset="-78"/>
                <a:cs typeface="_PDMS_Saleem_QuranFont" panose="02010000000000000000" pitchFamily="2" charset="-78"/>
              </a:rPr>
              <a:t>E</a:t>
            </a:r>
          </a:p>
        </p:txBody>
      </p:sp>
      <p:sp>
        <p:nvSpPr>
          <p:cNvPr id="92172" name="Text Box 10"/>
          <p:cNvSpPr txBox="1">
            <a:spLocks noChangeArrowheads="1"/>
          </p:cNvSpPr>
          <p:nvPr/>
        </p:nvSpPr>
        <p:spPr bwMode="auto">
          <a:xfrm>
            <a:off x="6326043" y="4687660"/>
            <a:ext cx="304800" cy="396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spcBef>
                <a:spcPct val="50000"/>
              </a:spcBef>
            </a:pPr>
            <a:r>
              <a:rPr lang="en-US" sz="2000" b="1" dirty="0">
                <a:solidFill>
                  <a:srgbClr val="FF0000"/>
                </a:solidFill>
                <a:latin typeface="_PDMS_Saleem_QuranFont" panose="02010000000000000000" pitchFamily="2" charset="-78"/>
                <a:cs typeface="_PDMS_Saleem_QuranFont" panose="02010000000000000000" pitchFamily="2" charset="-78"/>
              </a:rPr>
              <a:t>D</a:t>
            </a:r>
          </a:p>
        </p:txBody>
      </p:sp>
      <p:sp>
        <p:nvSpPr>
          <p:cNvPr id="92173" name="Line 11"/>
          <p:cNvSpPr>
            <a:spLocks noChangeShapeType="1"/>
          </p:cNvSpPr>
          <p:nvPr/>
        </p:nvSpPr>
        <p:spPr bwMode="auto">
          <a:xfrm>
            <a:off x="2581560" y="2913617"/>
            <a:ext cx="669" cy="3609172"/>
          </a:xfrm>
          <a:prstGeom prst="line">
            <a:avLst/>
          </a:prstGeom>
          <a:noFill/>
          <a:ln w="9525">
            <a:solidFill>
              <a:srgbClr val="00FF00"/>
            </a:solidFill>
            <a:round/>
            <a:headEnd/>
            <a:tailEnd/>
          </a:ln>
          <a:extLst>
            <a:ext uri="{909E8E84-426E-40DD-AFC4-6F175D3DCCD1}">
              <a14:hiddenFill xmlns:a14="http://schemas.microsoft.com/office/drawing/2010/main">
                <a:noFill/>
              </a14:hiddenFill>
            </a:ext>
          </a:extLst>
        </p:spPr>
        <p:txBody>
          <a:bodyPr/>
          <a:lstStyle/>
          <a:p>
            <a:endParaRPr lang="fa-IR" dirty="0">
              <a:latin typeface="_PDMS_Saleem_QuranFont" panose="02010000000000000000" pitchFamily="2" charset="-78"/>
              <a:cs typeface="_PDMS_Saleem_QuranFont" panose="02010000000000000000" pitchFamily="2" charset="-78"/>
            </a:endParaRPr>
          </a:p>
        </p:txBody>
      </p:sp>
      <p:sp>
        <p:nvSpPr>
          <p:cNvPr id="92174" name="Rectangle 12"/>
          <p:cNvSpPr>
            <a:spLocks noChangeArrowheads="1"/>
          </p:cNvSpPr>
          <p:nvPr/>
        </p:nvSpPr>
        <p:spPr bwMode="auto">
          <a:xfrm>
            <a:off x="1594096" y="2913617"/>
            <a:ext cx="1873250" cy="503238"/>
          </a:xfrm>
          <a:prstGeom prst="rect">
            <a:avLst/>
          </a:prstGeom>
          <a:solidFill>
            <a:schemeClr val="bg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dirty="0">
                <a:latin typeface="_PDMS_Saleem_QuranFont" panose="02010000000000000000" pitchFamily="2" charset="-78"/>
                <a:cs typeface="_PDMS_Saleem_QuranFont" panose="02010000000000000000" pitchFamily="2" charset="-78"/>
              </a:rPr>
              <a:t> </a:t>
            </a:r>
            <a:r>
              <a:rPr lang="fa-IR" sz="2000" b="1" dirty="0">
                <a:latin typeface="_PDMS_Saleem_QuranFont" panose="02010000000000000000" pitchFamily="2" charset="-78"/>
                <a:cs typeface="_PDMS_Saleem_QuranFont" panose="02010000000000000000" pitchFamily="2" charset="-78"/>
              </a:rPr>
              <a:t>خط وسط فکین</a:t>
            </a:r>
            <a:endParaRPr lang="en-US" sz="2000" b="1"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4212" name="Rectangle 2"/>
          <p:cNvSpPr>
            <a:spLocks noGrp="1" noChangeArrowheads="1"/>
          </p:cNvSpPr>
          <p:nvPr>
            <p:ph type="body" sz="half" idx="2"/>
          </p:nvPr>
        </p:nvSpPr>
        <p:spPr>
          <a:xfrm>
            <a:off x="539552" y="1052736"/>
            <a:ext cx="6768752" cy="4422775"/>
          </a:xfrm>
        </p:spPr>
        <p:txBody>
          <a:bodyPr>
            <a:noAutofit/>
          </a:bodyPr>
          <a:lstStyle/>
          <a:p>
            <a:pPr algn="r" rtl="1" eaLnBrk="1" hangingPunct="1">
              <a:lnSpc>
                <a:spcPct val="150000"/>
              </a:lnSpc>
            </a:pPr>
            <a:r>
              <a:rPr lang="fa-IR" sz="2400" b="1" dirty="0" smtClean="0">
                <a:cs typeface="B Nazanin" panose="00000400000000000000" pitchFamily="2" charset="-78"/>
              </a:rPr>
              <a:t>اهمیت دندانهای شیری کمتر از دندانهای دائمی نیست.</a:t>
            </a:r>
          </a:p>
          <a:p>
            <a:pPr algn="r" rtl="1" eaLnBrk="1" hangingPunct="1">
              <a:lnSpc>
                <a:spcPct val="150000"/>
              </a:lnSpc>
            </a:pPr>
            <a:r>
              <a:rPr lang="fa-IR" sz="2400" b="1" dirty="0" smtClean="0">
                <a:cs typeface="B Nazanin" panose="00000400000000000000" pitchFamily="2" charset="-78"/>
              </a:rPr>
              <a:t>بایستی مراقبت های بهداشتی از سنین پایین شروع شود .</a:t>
            </a:r>
          </a:p>
          <a:p>
            <a:pPr algn="r" rtl="1" eaLnBrk="1" hangingPunct="1">
              <a:lnSpc>
                <a:spcPct val="150000"/>
              </a:lnSpc>
            </a:pPr>
            <a:r>
              <a:rPr lang="fa-IR" sz="2400" b="1" dirty="0" smtClean="0">
                <a:cs typeface="B Nazanin" panose="00000400000000000000" pitchFamily="2" charset="-78"/>
              </a:rPr>
              <a:t>اگر بیش از 6 ماه تا افتادن دندان شیری پوسیده مانده باشد بایستی ترمیم گردد .</a:t>
            </a:r>
          </a:p>
          <a:p>
            <a:pPr algn="r" rtl="1" eaLnBrk="1" hangingPunct="1">
              <a:lnSpc>
                <a:spcPct val="150000"/>
              </a:lnSpc>
            </a:pPr>
            <a:r>
              <a:rPr lang="fa-IR" sz="2400" b="1" dirty="0" smtClean="0">
                <a:cs typeface="B Nazanin" panose="00000400000000000000" pitchFamily="2" charset="-78"/>
              </a:rPr>
              <a:t>دندان شیری در تغذیه کودک، نگهداری فضای مناسب جهت دندان دائمی،زیبایی و حس اعتماد به نفس کودک و ... نقش دارد.</a:t>
            </a:r>
            <a:endParaRPr lang="en-US" sz="2400" b="1" dirty="0" smtClean="0">
              <a:cs typeface="B Nazanin" panose="00000400000000000000" pitchFamily="2" charset="-78"/>
            </a:endParaRPr>
          </a:p>
        </p:txBody>
      </p:sp>
      <p:sp>
        <p:nvSpPr>
          <p:cNvPr id="94211"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62EEA56-EAA3-4B9C-B03E-6FD2C5991693}" type="slidenum">
              <a:rPr lang="ar-SA">
                <a:latin typeface="_PDMS_Saleem_QuranFont" panose="02010000000000000000" pitchFamily="2" charset="-78"/>
                <a:cs typeface="_PDMS_Saleem_QuranFont" panose="02010000000000000000" pitchFamily="2" charset="-78"/>
              </a:rPr>
              <a:pPr eaLnBrk="1" hangingPunct="1"/>
              <a:t>89</a:t>
            </a:fld>
            <a:endParaRPr lang="en-US" dirty="0">
              <a:latin typeface="_PDMS_Saleem_QuranFont" panose="02010000000000000000" pitchFamily="2" charset="-78"/>
              <a:cs typeface="_PDMS_Saleem_QuranFont" panose="02010000000000000000" pitchFamily="2" charset="-78"/>
            </a:endParaRPr>
          </a:p>
        </p:txBody>
      </p:sp>
      <p:sp>
        <p:nvSpPr>
          <p:cNvPr id="2" name="TextBox 1"/>
          <p:cNvSpPr txBox="1"/>
          <p:nvPr/>
        </p:nvSpPr>
        <p:spPr>
          <a:xfrm>
            <a:off x="971600" y="338546"/>
            <a:ext cx="5904656" cy="1015663"/>
          </a:xfrm>
          <a:prstGeom prst="rect">
            <a:avLst/>
          </a:prstGeom>
          <a:noFill/>
        </p:spPr>
        <p:txBody>
          <a:bodyPr wrap="square" rtlCol="1">
            <a:spAutoFit/>
          </a:bodyPr>
          <a:lstStyle/>
          <a:p>
            <a:pPr algn="ctr" rtl="1"/>
            <a:r>
              <a:rPr lang="fa-IR" sz="3600" b="1" dirty="0" smtClean="0">
                <a:solidFill>
                  <a:schemeClr val="accent1"/>
                </a:solidFill>
                <a:latin typeface="_PDMS_Saleem_QuranFont" panose="02010000000000000000" pitchFamily="2" charset="-78"/>
                <a:cs typeface="B Koodak" panose="00000700000000000000" pitchFamily="2" charset="-78"/>
              </a:rPr>
              <a:t>اهمیت دندان شیری</a:t>
            </a:r>
            <a:endParaRPr lang="fa-IR" sz="3600" b="1" dirty="0">
              <a:solidFill>
                <a:schemeClr val="accent1"/>
              </a:solidFill>
              <a:latin typeface="_PDMS_Saleem_QuranFont" panose="02010000000000000000" pitchFamily="2" charset="-78"/>
              <a:cs typeface="B Koodak" panose="00000700000000000000" pitchFamily="2" charset="-78"/>
            </a:endParaRPr>
          </a:p>
          <a:p>
            <a:pPr algn="ctr" rtl="1"/>
            <a:endParaRPr lang="fa-IR" sz="2400" dirty="0"/>
          </a:p>
        </p:txBody>
      </p:sp>
    </p:spTree>
  </p:cSld>
  <p:clrMapOvr>
    <a:masterClrMapping/>
  </p:clrMapOvr>
  <p:transition spd="slow">
    <p:wheel spokes="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5"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6247AFF-93DC-49C4-84E3-8E7BCD508754}" type="slidenum">
              <a:rPr lang="ar-SA">
                <a:latin typeface="_PDMS_Saleem_QuranFont" panose="02010000000000000000" pitchFamily="2" charset="-78"/>
                <a:cs typeface="_PDMS_Saleem_QuranFont" panose="02010000000000000000" pitchFamily="2" charset="-78"/>
              </a:rPr>
              <a:pPr eaLnBrk="1" hangingPunct="1"/>
              <a:t>9</a:t>
            </a:fld>
            <a:endParaRPr lang="en-US" dirty="0">
              <a:latin typeface="_PDMS_Saleem_QuranFont" panose="02010000000000000000" pitchFamily="2" charset="-78"/>
              <a:cs typeface="_PDMS_Saleem_QuranFont" panose="02010000000000000000" pitchFamily="2" charset="-78"/>
            </a:endParaRPr>
          </a:p>
        </p:txBody>
      </p:sp>
      <p:sp>
        <p:nvSpPr>
          <p:cNvPr id="13316" name="Rectangle 2"/>
          <p:cNvSpPr>
            <a:spLocks noChangeArrowheads="1"/>
          </p:cNvSpPr>
          <p:nvPr/>
        </p:nvSpPr>
        <p:spPr bwMode="auto">
          <a:xfrm>
            <a:off x="250825" y="2102190"/>
            <a:ext cx="7273503" cy="2785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a-IR" sz="2000" dirty="0">
              <a:latin typeface="_PDMS_Saleem_QuranFont" panose="02010000000000000000" pitchFamily="2" charset="-78"/>
              <a:cs typeface="_PDMS_Saleem_QuranFont" panose="02010000000000000000" pitchFamily="2" charset="-78"/>
            </a:endParaRPr>
          </a:p>
          <a:p>
            <a:pPr marL="342900" indent="-342900" defTabSz="457200" rtl="1" eaLnBrk="1" hangingPunct="1">
              <a:spcBef>
                <a:spcPts val="1000"/>
              </a:spcBef>
              <a:spcAft>
                <a:spcPts val="0"/>
              </a:spcAft>
              <a:buClr>
                <a:schemeClr val="accent1"/>
              </a:buClr>
              <a:buSzPct val="80000"/>
              <a:buFont typeface="Wingdings 3" charset="2"/>
              <a:buChar char=""/>
            </a:pPr>
            <a:r>
              <a:rPr lang="ar-SA" sz="2000" dirty="0">
                <a:latin typeface="_PDMS_Saleem_QuranFont" panose="02010000000000000000" pitchFamily="2" charset="-78"/>
                <a:cs typeface="_PDMS_Saleem_QuranFont" panose="02010000000000000000" pitchFamily="2" charset="-78"/>
              </a:rPr>
              <a:t> </a:t>
            </a:r>
            <a:r>
              <a:rPr lang="ar-SA" sz="2200" b="1" dirty="0">
                <a:solidFill>
                  <a:schemeClr val="tx1">
                    <a:lumMod val="75000"/>
                    <a:lumOff val="25000"/>
                  </a:schemeClr>
                </a:solidFill>
                <a:latin typeface="+mn-lt"/>
                <a:cs typeface="B Nazanin" panose="00000400000000000000" pitchFamily="2" charset="-78"/>
              </a:rPr>
              <a:t>مغز دندان، نوعي نسج بسيار نرم است که مويرگ ها و رشته عصبي دندان در آن قرار دارد.</a:t>
            </a:r>
            <a:endParaRPr lang="fa-IR" sz="2200" b="1" dirty="0">
              <a:solidFill>
                <a:schemeClr val="tx1">
                  <a:lumMod val="75000"/>
                  <a:lumOff val="25000"/>
                </a:schemeClr>
              </a:solidFill>
              <a:latin typeface="+mn-lt"/>
              <a:cs typeface="B Nazanin" panose="00000400000000000000" pitchFamily="2" charset="-78"/>
            </a:endParaRPr>
          </a:p>
          <a:p>
            <a:pPr marL="342900" indent="-342900" defTabSz="457200" rtl="1" eaLnBrk="1" hangingPunct="1">
              <a:spcBef>
                <a:spcPts val="1000"/>
              </a:spcBef>
              <a:spcAft>
                <a:spcPts val="0"/>
              </a:spcAft>
              <a:buClr>
                <a:schemeClr val="accent1"/>
              </a:buClr>
              <a:buSzPct val="80000"/>
              <a:buFont typeface="Wingdings 3" charset="2"/>
              <a:buChar char=""/>
            </a:pPr>
            <a:r>
              <a:rPr lang="ar-SA" sz="2200" b="1" dirty="0" smtClean="0">
                <a:solidFill>
                  <a:schemeClr val="tx1">
                    <a:lumMod val="75000"/>
                    <a:lumOff val="25000"/>
                  </a:schemeClr>
                </a:solidFill>
                <a:latin typeface="+mn-lt"/>
                <a:cs typeface="B Nazanin" panose="00000400000000000000" pitchFamily="2" charset="-78"/>
              </a:rPr>
              <a:t>در </a:t>
            </a:r>
            <a:r>
              <a:rPr lang="ar-SA" sz="2200" b="1" dirty="0">
                <a:solidFill>
                  <a:schemeClr val="tx1">
                    <a:lumMod val="75000"/>
                    <a:lumOff val="25000"/>
                  </a:schemeClr>
                </a:solidFill>
                <a:latin typeface="+mn-lt"/>
                <a:cs typeface="B Nazanin" panose="00000400000000000000" pitchFamily="2" charset="-78"/>
              </a:rPr>
              <a:t>حفره اي که درون دندان واقع است، مغز دندان قرار دارد و به وسيله عاج احاطه شده است</a:t>
            </a:r>
            <a:r>
              <a:rPr lang="ar-SA" sz="2200" b="1" dirty="0" smtClean="0">
                <a:solidFill>
                  <a:schemeClr val="tx1">
                    <a:lumMod val="75000"/>
                    <a:lumOff val="25000"/>
                  </a:schemeClr>
                </a:solidFill>
                <a:latin typeface="+mn-lt"/>
                <a:cs typeface="B Nazanin" panose="00000400000000000000" pitchFamily="2" charset="-78"/>
              </a:rPr>
              <a:t>.</a:t>
            </a:r>
            <a:endParaRPr lang="fa-IR" sz="2200" b="1" dirty="0" smtClean="0">
              <a:solidFill>
                <a:schemeClr val="tx1">
                  <a:lumMod val="75000"/>
                  <a:lumOff val="25000"/>
                </a:schemeClr>
              </a:solidFill>
              <a:latin typeface="+mn-lt"/>
              <a:cs typeface="B Nazanin" panose="00000400000000000000" pitchFamily="2" charset="-78"/>
            </a:endParaRPr>
          </a:p>
          <a:p>
            <a:pPr marL="342900" indent="-342900" defTabSz="457200" rtl="1" eaLnBrk="1" hangingPunct="1">
              <a:spcBef>
                <a:spcPts val="1000"/>
              </a:spcBef>
              <a:spcAft>
                <a:spcPts val="0"/>
              </a:spcAft>
              <a:buClr>
                <a:schemeClr val="accent1"/>
              </a:buClr>
              <a:buSzPct val="80000"/>
              <a:buFont typeface="Wingdings 3" charset="2"/>
              <a:buChar char=""/>
            </a:pPr>
            <a:r>
              <a:rPr lang="fa-IR" sz="2200" b="1" dirty="0" smtClean="0">
                <a:solidFill>
                  <a:schemeClr val="tx1">
                    <a:lumMod val="75000"/>
                    <a:lumOff val="25000"/>
                  </a:schemeClr>
                </a:solidFill>
                <a:latin typeface="+mn-lt"/>
                <a:cs typeface="B Nazanin" panose="00000400000000000000" pitchFamily="2" charset="-78"/>
              </a:rPr>
              <a:t>رشته های عصبی دندان تنها از نوع گیرنده های درد است.</a:t>
            </a:r>
            <a:endParaRPr lang="fa-IR" sz="2200" b="1" dirty="0">
              <a:solidFill>
                <a:schemeClr val="tx1">
                  <a:lumMod val="75000"/>
                  <a:lumOff val="25000"/>
                </a:schemeClr>
              </a:solidFill>
              <a:latin typeface="+mn-lt"/>
              <a:cs typeface="B Nazanin" panose="00000400000000000000" pitchFamily="2" charset="-78"/>
            </a:endParaRPr>
          </a:p>
          <a:p>
            <a:pPr eaLnBrk="1" hangingPunct="1"/>
            <a:endParaRPr lang="en-US" sz="2000" dirty="0">
              <a:latin typeface="_PDMS_Saleem_QuranFont" panose="02010000000000000000" pitchFamily="2" charset="-78"/>
              <a:cs typeface="_PDMS_Saleem_QuranFont" panose="02010000000000000000" pitchFamily="2" charset="-78"/>
            </a:endParaRPr>
          </a:p>
        </p:txBody>
      </p:sp>
      <p:sp>
        <p:nvSpPr>
          <p:cNvPr id="2" name="TextBox 1"/>
          <p:cNvSpPr txBox="1"/>
          <p:nvPr/>
        </p:nvSpPr>
        <p:spPr>
          <a:xfrm>
            <a:off x="1547316" y="836712"/>
            <a:ext cx="4608512" cy="584775"/>
          </a:xfrm>
          <a:prstGeom prst="rect">
            <a:avLst/>
          </a:prstGeom>
        </p:spPr>
        <p:txBody>
          <a:bodyPr vert="horz" lIns="91440" tIns="45720" rIns="91440" bIns="45720" rtlCol="0" anchor="t">
            <a:normAutofit/>
          </a:bodyPr>
          <a:lstStyle>
            <a:lvl1pPr algn="ctr" defTabSz="457200" rtl="1" eaLnBrk="1" latinLnBrk="0" hangingPunct="1">
              <a:buNone/>
              <a:defRPr sz="3200" b="1">
                <a:solidFill>
                  <a:schemeClr val="accent1"/>
                </a:solidFill>
                <a:latin typeface="+mj-lt"/>
                <a:ea typeface="+mj-ea"/>
                <a:cs typeface="B Homa" panose="00000400000000000000" pitchFamily="2" charset="-78"/>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fa-IR" dirty="0"/>
              <a:t>مغز دندان</a:t>
            </a:r>
          </a:p>
        </p:txBody>
      </p:sp>
    </p:spTree>
  </p:cSld>
  <p:clrMapOvr>
    <a:masterClrMapping/>
  </p:clrMapOvr>
  <p:transition spd="slow">
    <p:push dir="u"/>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5235"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9A67534-B611-4A78-A3ED-39DA10DD7DA3}" type="slidenum">
              <a:rPr lang="ar-SA">
                <a:latin typeface="_PDMS_Saleem_QuranFont" panose="02010000000000000000" pitchFamily="2" charset="-78"/>
                <a:cs typeface="_PDMS_Saleem_QuranFont" panose="02010000000000000000" pitchFamily="2" charset="-78"/>
              </a:rPr>
              <a:pPr eaLnBrk="1" hangingPunct="1"/>
              <a:t>90</a:t>
            </a:fld>
            <a:endParaRPr lang="en-US" dirty="0">
              <a:latin typeface="_PDMS_Saleem_QuranFont" panose="02010000000000000000" pitchFamily="2" charset="-78"/>
              <a:cs typeface="_PDMS_Saleem_QuranFont" panose="02010000000000000000" pitchFamily="2" charset="-78"/>
            </a:endParaRPr>
          </a:p>
        </p:txBody>
      </p:sp>
      <p:sp>
        <p:nvSpPr>
          <p:cNvPr id="95236" name="Rectangle 2"/>
          <p:cNvSpPr>
            <a:spLocks noChangeArrowheads="1"/>
          </p:cNvSpPr>
          <p:nvPr/>
        </p:nvSpPr>
        <p:spPr bwMode="auto">
          <a:xfrm>
            <a:off x="251520" y="158624"/>
            <a:ext cx="6935688" cy="6247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1" eaLnBrk="1" hangingPunct="1"/>
            <a:r>
              <a:rPr lang="fa-IR" sz="4000" b="1" dirty="0">
                <a:solidFill>
                  <a:schemeClr val="accent1"/>
                </a:solidFill>
                <a:latin typeface="_PDMS_Saleem_QuranFont" panose="02010000000000000000" pitchFamily="2" charset="-78"/>
                <a:ea typeface="+mj-ea"/>
                <a:cs typeface="B Mitra" panose="00000400000000000000" pitchFamily="2" charset="-78"/>
              </a:rPr>
              <a:t>دلایل آسیب پذیری دندان 6</a:t>
            </a:r>
          </a:p>
          <a:p>
            <a:pPr algn="ctr" rtl="1" eaLnBrk="1" hangingPunct="1">
              <a:lnSpc>
                <a:spcPct val="150000"/>
              </a:lnSpc>
            </a:pPr>
            <a:endParaRPr lang="en-US" sz="2000" i="1" dirty="0">
              <a:solidFill>
                <a:srgbClr val="FF6600"/>
              </a:solidFill>
              <a:latin typeface="_PDMS_Saleem_QuranFont" panose="02010000000000000000" pitchFamily="2" charset="-78"/>
              <a:cs typeface="B Nazanin" panose="00000400000000000000" pitchFamily="2" charset="-78"/>
            </a:endParaRPr>
          </a:p>
          <a:p>
            <a:pPr rtl="1" eaLnBrk="1" hangingPunct="1">
              <a:lnSpc>
                <a:spcPct val="150000"/>
              </a:lnSpc>
            </a:pPr>
            <a:r>
              <a:rPr lang="fa-IR" sz="2000" dirty="0">
                <a:latin typeface="_PDMS_Saleem_QuranFont" panose="02010000000000000000" pitchFamily="2" charset="-78"/>
                <a:cs typeface="B Nazanin" panose="00000400000000000000" pitchFamily="2" charset="-78"/>
              </a:rPr>
              <a:t>1) چون رویش این دندان همزمان با وجود دندانهای شیری در حفره دهان می باشد، اکثر والدین آن را با دندان شیری اشتباه گرفته و برای بهداشت و نگهداری آن اهمیتی </a:t>
            </a:r>
            <a:r>
              <a:rPr lang="fa-IR" sz="2000" dirty="0" smtClean="0">
                <a:latin typeface="_PDMS_Saleem_QuranFont" panose="02010000000000000000" pitchFamily="2" charset="-78"/>
                <a:cs typeface="B Nazanin" panose="00000400000000000000" pitchFamily="2" charset="-78"/>
              </a:rPr>
              <a:t>قائل </a:t>
            </a:r>
            <a:r>
              <a:rPr lang="fa-IR" sz="2000" dirty="0">
                <a:latin typeface="_PDMS_Saleem_QuranFont" panose="02010000000000000000" pitchFamily="2" charset="-78"/>
                <a:cs typeface="B Nazanin" panose="00000400000000000000" pitchFamily="2" charset="-78"/>
              </a:rPr>
              <a:t>نیستند. در حقیقت این دندان چوب همنشینی با کوچکتر از خود را می خورد.</a:t>
            </a:r>
            <a:endParaRPr lang="en-US" sz="2000" dirty="0">
              <a:latin typeface="_PDMS_Saleem_QuranFont" panose="02010000000000000000" pitchFamily="2" charset="-78"/>
              <a:cs typeface="B Nazanin" panose="00000400000000000000" pitchFamily="2" charset="-78"/>
            </a:endParaRPr>
          </a:p>
          <a:p>
            <a:pPr rtl="1" eaLnBrk="1" hangingPunct="1">
              <a:lnSpc>
                <a:spcPct val="150000"/>
              </a:lnSpc>
            </a:pPr>
            <a:r>
              <a:rPr lang="fa-IR" sz="2000" dirty="0">
                <a:latin typeface="_PDMS_Saleem_QuranFont" panose="02010000000000000000" pitchFamily="2" charset="-78"/>
                <a:cs typeface="B Nazanin" panose="00000400000000000000" pitchFamily="2" charset="-78"/>
              </a:rPr>
              <a:t>2) مینا که قسمت خارجی ساختمان دندانها را می پوشاند در این سن کمتر تکامل یافته و مقاومت چندانی در برابر میکروبهای پوسیدگی زای دهان ندارد.</a:t>
            </a:r>
            <a:endParaRPr lang="en-US" sz="2000" dirty="0">
              <a:latin typeface="_PDMS_Saleem_QuranFont" panose="02010000000000000000" pitchFamily="2" charset="-78"/>
              <a:cs typeface="B Nazanin" panose="00000400000000000000" pitchFamily="2" charset="-78"/>
            </a:endParaRPr>
          </a:p>
          <a:p>
            <a:pPr rtl="1" eaLnBrk="1" hangingPunct="1">
              <a:lnSpc>
                <a:spcPct val="150000"/>
              </a:lnSpc>
            </a:pPr>
            <a:r>
              <a:rPr lang="fa-IR" sz="2000" dirty="0">
                <a:latin typeface="_PDMS_Saleem_QuranFont" panose="02010000000000000000" pitchFamily="2" charset="-78"/>
                <a:cs typeface="B Nazanin" panose="00000400000000000000" pitchFamily="2" charset="-78"/>
              </a:rPr>
              <a:t>3) در این سنین کودکان تمایل فراوانی به مصرف مواد قندی و شکلاتهای چسبنده دارند.</a:t>
            </a:r>
            <a:endParaRPr lang="en-US" sz="2000" dirty="0">
              <a:latin typeface="_PDMS_Saleem_QuranFont" panose="02010000000000000000" pitchFamily="2" charset="-78"/>
              <a:cs typeface="B Nazanin" panose="00000400000000000000" pitchFamily="2" charset="-78"/>
            </a:endParaRPr>
          </a:p>
          <a:p>
            <a:pPr rtl="1" eaLnBrk="1" hangingPunct="1">
              <a:lnSpc>
                <a:spcPct val="150000"/>
              </a:lnSpc>
            </a:pPr>
            <a:r>
              <a:rPr lang="fa-IR" sz="2000" dirty="0">
                <a:latin typeface="_PDMS_Saleem_QuranFont" panose="02010000000000000000" pitchFamily="2" charset="-78"/>
                <a:cs typeface="B Nazanin" panose="00000400000000000000" pitchFamily="2" charset="-78"/>
              </a:rPr>
              <a:t>4) بعلت نداشتن مهارت و دقت کافی در مسواک کردن، بهداشت دندانها بخوبی رعایت نمی شود.</a:t>
            </a:r>
            <a:endParaRPr lang="en-US" sz="2000" dirty="0">
              <a:latin typeface="_PDMS_Saleem_QuranFont" panose="02010000000000000000" pitchFamily="2" charset="-78"/>
              <a:cs typeface="B Nazanin" panose="00000400000000000000" pitchFamily="2" charset="-78"/>
            </a:endParaRPr>
          </a:p>
          <a:p>
            <a:pPr rtl="1" eaLnBrk="1" hangingPunct="1">
              <a:lnSpc>
                <a:spcPct val="150000"/>
              </a:lnSpc>
            </a:pPr>
            <a:r>
              <a:rPr lang="fa-IR" sz="2000" dirty="0">
                <a:latin typeface="_PDMS_Saleem_QuranFont" panose="02010000000000000000" pitchFamily="2" charset="-78"/>
                <a:cs typeface="B Nazanin" panose="00000400000000000000" pitchFamily="2" charset="-78"/>
              </a:rPr>
              <a:t>5) چون در سطح جونده این دندانها معمولاً شیار و فرورفتگی های عمیق وجود دارد، جایگاه خوبی برای گیرکردن موادغذایی و موادقندی خواهدبود که این خود باعث</a:t>
            </a:r>
            <a:r>
              <a:rPr lang="en-US" sz="2000" dirty="0">
                <a:latin typeface="_PDMS_Saleem_QuranFont" panose="02010000000000000000" pitchFamily="2" charset="-78"/>
                <a:cs typeface="B Nazanin" panose="00000400000000000000" pitchFamily="2" charset="-78"/>
              </a:rPr>
              <a:t> </a:t>
            </a:r>
            <a:r>
              <a:rPr lang="fa-IR" sz="2000" dirty="0">
                <a:latin typeface="_PDMS_Saleem_QuranFont" panose="02010000000000000000" pitchFamily="2" charset="-78"/>
                <a:cs typeface="B Nazanin" panose="00000400000000000000" pitchFamily="2" charset="-78"/>
              </a:rPr>
              <a:t>افزایش میزان تعداد پوسیدگی ها </a:t>
            </a:r>
            <a:r>
              <a:rPr lang="fa-IR" sz="2000" dirty="0" smtClean="0">
                <a:latin typeface="_PDMS_Saleem_QuranFont" panose="02010000000000000000" pitchFamily="2" charset="-78"/>
                <a:cs typeface="B Nazanin" panose="00000400000000000000" pitchFamily="2" charset="-78"/>
              </a:rPr>
              <a:t>خواهدشد</a:t>
            </a:r>
            <a:r>
              <a:rPr lang="en-US" sz="2000" dirty="0" smtClean="0">
                <a:latin typeface="_PDMS_Saleem_QuranFont" panose="02010000000000000000" pitchFamily="2" charset="-78"/>
                <a:cs typeface="B Nazanin" panose="00000400000000000000" pitchFamily="2" charset="-78"/>
              </a:rPr>
              <a:t>. </a:t>
            </a:r>
            <a:endParaRPr lang="en-US" sz="2000" dirty="0">
              <a:latin typeface="_PDMS_Saleem_QuranFont" panose="02010000000000000000" pitchFamily="2" charset="-78"/>
              <a:cs typeface="B Nazanin" panose="000004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6259"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E429792-EE06-4FA4-8E33-A3927E57FA41}" type="slidenum">
              <a:rPr lang="ar-SA">
                <a:latin typeface="_PDMS_Saleem_QuranFont" panose="02010000000000000000" pitchFamily="2" charset="-78"/>
                <a:cs typeface="_PDMS_Saleem_QuranFont" panose="02010000000000000000" pitchFamily="2" charset="-78"/>
              </a:rPr>
              <a:pPr eaLnBrk="1" hangingPunct="1"/>
              <a:t>91</a:t>
            </a:fld>
            <a:endParaRPr lang="en-US" dirty="0">
              <a:latin typeface="_PDMS_Saleem_QuranFont" panose="02010000000000000000" pitchFamily="2" charset="-78"/>
              <a:cs typeface="_PDMS_Saleem_QuranFont" panose="02010000000000000000" pitchFamily="2" charset="-78"/>
            </a:endParaRPr>
          </a:p>
        </p:txBody>
      </p:sp>
      <p:sp>
        <p:nvSpPr>
          <p:cNvPr id="96260" name="Rectangle 2"/>
          <p:cNvSpPr>
            <a:spLocks noChangeArrowheads="1"/>
          </p:cNvSpPr>
          <p:nvPr/>
        </p:nvSpPr>
        <p:spPr bwMode="auto">
          <a:xfrm>
            <a:off x="0" y="106761"/>
            <a:ext cx="7196741" cy="5786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1" eaLnBrk="1" hangingPunct="1"/>
            <a:r>
              <a:rPr lang="fa-IR" sz="3200" b="1" dirty="0">
                <a:solidFill>
                  <a:schemeClr val="accent1"/>
                </a:solidFill>
                <a:latin typeface="_PDMS_Saleem_QuranFont" panose="02010000000000000000" pitchFamily="2" charset="-78"/>
                <a:ea typeface="+mj-ea"/>
                <a:cs typeface="B Mitra" panose="00000400000000000000" pitchFamily="2" charset="-78"/>
              </a:rPr>
              <a:t>توصیه های لازم </a:t>
            </a:r>
            <a:r>
              <a:rPr lang="fa-IR" sz="3200" b="1" dirty="0" smtClean="0">
                <a:solidFill>
                  <a:schemeClr val="accent1"/>
                </a:solidFill>
                <a:latin typeface="_PDMS_Saleem_QuranFont" panose="02010000000000000000" pitchFamily="2" charset="-78"/>
                <a:ea typeface="+mj-ea"/>
                <a:cs typeface="B Mitra" panose="00000400000000000000" pitchFamily="2" charset="-78"/>
              </a:rPr>
              <a:t>به والدین جهت </a:t>
            </a:r>
            <a:r>
              <a:rPr lang="fa-IR" sz="3200" b="1" dirty="0">
                <a:solidFill>
                  <a:schemeClr val="accent1"/>
                </a:solidFill>
                <a:latin typeface="_PDMS_Saleem_QuranFont" panose="02010000000000000000" pitchFamily="2" charset="-78"/>
                <a:ea typeface="+mj-ea"/>
                <a:cs typeface="B Mitra" panose="00000400000000000000" pitchFamily="2" charset="-78"/>
              </a:rPr>
              <a:t>حفظ دندان </a:t>
            </a:r>
            <a:r>
              <a:rPr lang="fa-IR" sz="3200" b="1" dirty="0" smtClean="0">
                <a:solidFill>
                  <a:schemeClr val="accent1"/>
                </a:solidFill>
                <a:latin typeface="_PDMS_Saleem_QuranFont" panose="02010000000000000000" pitchFamily="2" charset="-78"/>
                <a:ea typeface="+mj-ea"/>
                <a:cs typeface="B Mitra" panose="00000400000000000000" pitchFamily="2" charset="-78"/>
              </a:rPr>
              <a:t>6</a:t>
            </a:r>
            <a:endParaRPr lang="fa-IR" sz="3200" b="1" dirty="0">
              <a:solidFill>
                <a:schemeClr val="accent1"/>
              </a:solidFill>
              <a:latin typeface="_PDMS_Saleem_QuranFont" panose="02010000000000000000" pitchFamily="2" charset="-78"/>
              <a:ea typeface="+mj-ea"/>
              <a:cs typeface="B Mitra" panose="00000400000000000000" pitchFamily="2" charset="-78"/>
            </a:endParaRPr>
          </a:p>
          <a:p>
            <a:pPr rtl="1" eaLnBrk="1" hangingPunct="1"/>
            <a:endParaRPr lang="fa-IR" sz="1000" b="1" dirty="0">
              <a:latin typeface="_PDMS_Saleem_QuranFont" panose="02010000000000000000" pitchFamily="2" charset="-78"/>
              <a:cs typeface="_PDMS_Saleem_QuranFont" panose="02010000000000000000" pitchFamily="2" charset="-78"/>
            </a:endParaRPr>
          </a:p>
          <a:p>
            <a:pPr rtl="1" eaLnBrk="1" hangingPunct="1"/>
            <a:endParaRPr lang="fa-IR" sz="1000" b="1" dirty="0">
              <a:latin typeface="_PDMS_Saleem_QuranFont" panose="02010000000000000000" pitchFamily="2" charset="-78"/>
              <a:cs typeface="_PDMS_Saleem_QuranFont" panose="02010000000000000000" pitchFamily="2" charset="-78"/>
            </a:endParaRPr>
          </a:p>
          <a:p>
            <a:pPr rtl="1" eaLnBrk="1" hangingPunct="1"/>
            <a:endParaRPr lang="en-US" sz="1000" b="1" dirty="0">
              <a:latin typeface="_PDMS_Saleem_QuranFont" panose="02010000000000000000" pitchFamily="2" charset="-78"/>
              <a:cs typeface="_PDMS_Saleem_QuranFont" panose="02010000000000000000" pitchFamily="2" charset="-78"/>
            </a:endParaRPr>
          </a:p>
          <a:p>
            <a:pPr rtl="1" eaLnBrk="1" hangingPunct="1"/>
            <a:r>
              <a:rPr lang="fa-IR" sz="2000" dirty="0">
                <a:latin typeface="_PDMS_Saleem_QuranFont" panose="02010000000000000000" pitchFamily="2" charset="-78"/>
                <a:cs typeface="B Nazanin" panose="00000400000000000000" pitchFamily="2" charset="-78"/>
              </a:rPr>
              <a:t>1 – کودکان خود را </a:t>
            </a:r>
            <a:r>
              <a:rPr lang="fa-IR" sz="2000" b="1" dirty="0">
                <a:latin typeface="_PDMS_Saleem_QuranFont" panose="02010000000000000000" pitchFamily="2" charset="-78"/>
                <a:cs typeface="B Nazanin" panose="00000400000000000000" pitchFamily="2" charset="-78"/>
              </a:rPr>
              <a:t>هر شش ماه یکبار</a:t>
            </a:r>
            <a:r>
              <a:rPr lang="fa-IR" sz="2000" dirty="0">
                <a:latin typeface="_PDMS_Saleem_QuranFont" panose="02010000000000000000" pitchFamily="2" charset="-78"/>
                <a:cs typeface="B Nazanin" panose="00000400000000000000" pitchFamily="2" charset="-78"/>
              </a:rPr>
              <a:t> برای معاینه و مشاوره </a:t>
            </a:r>
            <a:r>
              <a:rPr lang="fa-IR" sz="2000" dirty="0" smtClean="0">
                <a:latin typeface="_PDMS_Saleem_QuranFont" panose="02010000000000000000" pitchFamily="2" charset="-78"/>
                <a:cs typeface="B Nazanin" panose="00000400000000000000" pitchFamily="2" charset="-78"/>
              </a:rPr>
              <a:t> </a:t>
            </a:r>
            <a:r>
              <a:rPr lang="fa-IR" sz="2000" dirty="0">
                <a:latin typeface="_PDMS_Saleem_QuranFont" panose="02010000000000000000" pitchFamily="2" charset="-78"/>
                <a:cs typeface="B Nazanin" panose="00000400000000000000" pitchFamily="2" charset="-78"/>
              </a:rPr>
              <a:t>نزد دندانپزشک</a:t>
            </a:r>
          </a:p>
          <a:p>
            <a:pPr rtl="1" eaLnBrk="1" hangingPunct="1"/>
            <a:r>
              <a:rPr lang="fa-IR" sz="2000" dirty="0">
                <a:latin typeface="_PDMS_Saleem_QuranFont" panose="02010000000000000000" pitchFamily="2" charset="-78"/>
                <a:cs typeface="B Nazanin" panose="00000400000000000000" pitchFamily="2" charset="-78"/>
              </a:rPr>
              <a:t> ببرید.</a:t>
            </a:r>
            <a:endParaRPr lang="en-US" sz="2000" dirty="0">
              <a:latin typeface="_PDMS_Saleem_QuranFont" panose="02010000000000000000" pitchFamily="2" charset="-78"/>
              <a:cs typeface="B Nazanin" panose="00000400000000000000" pitchFamily="2" charset="-78"/>
            </a:endParaRPr>
          </a:p>
          <a:p>
            <a:pPr rtl="1" eaLnBrk="1" hangingPunct="1"/>
            <a:r>
              <a:rPr lang="fa-IR" sz="2000" dirty="0">
                <a:latin typeface="_PDMS_Saleem_QuranFont" panose="02010000000000000000" pitchFamily="2" charset="-78"/>
                <a:cs typeface="B Nazanin" panose="00000400000000000000" pitchFamily="2" charset="-78"/>
              </a:rPr>
              <a:t>2 – در مورد اهمیت دندانها با آنها صحبت کرده و به طرق مختلف آنها را به مسواک زدن تشویق نمایید</a:t>
            </a:r>
            <a:r>
              <a:rPr lang="fa-IR" sz="2000" dirty="0" smtClean="0">
                <a:latin typeface="_PDMS_Saleem_QuranFont" panose="02010000000000000000" pitchFamily="2" charset="-78"/>
                <a:cs typeface="B Nazanin" panose="00000400000000000000" pitchFamily="2" charset="-78"/>
              </a:rPr>
              <a:t>.( </a:t>
            </a:r>
            <a:r>
              <a:rPr lang="fa-IR" sz="2000" dirty="0">
                <a:latin typeface="_PDMS_Saleem_QuranFont" panose="02010000000000000000" pitchFamily="2" charset="-78"/>
                <a:cs typeface="B Nazanin" panose="00000400000000000000" pitchFamily="2" charset="-78"/>
              </a:rPr>
              <a:t>روزی </a:t>
            </a:r>
            <a:r>
              <a:rPr lang="fa-IR" sz="2000" b="1" dirty="0">
                <a:latin typeface="_PDMS_Saleem_QuranFont" panose="02010000000000000000" pitchFamily="2" charset="-78"/>
                <a:cs typeface="B Nazanin" panose="00000400000000000000" pitchFamily="2" charset="-78"/>
              </a:rPr>
              <a:t>3 بار</a:t>
            </a:r>
            <a:r>
              <a:rPr lang="fa-IR" sz="2000" dirty="0">
                <a:latin typeface="_PDMS_Saleem_QuranFont" panose="02010000000000000000" pitchFamily="2" charset="-78"/>
                <a:cs typeface="B Nazanin" panose="00000400000000000000" pitchFamily="2" charset="-78"/>
              </a:rPr>
              <a:t> بعد از هر نوبت غذا</a:t>
            </a:r>
            <a:r>
              <a:rPr lang="fa-IR" sz="2000" dirty="0" smtClean="0">
                <a:latin typeface="_PDMS_Saleem_QuranFont" panose="02010000000000000000" pitchFamily="2" charset="-78"/>
                <a:cs typeface="B Nazanin" panose="00000400000000000000" pitchFamily="2" charset="-78"/>
              </a:rPr>
              <a:t>)</a:t>
            </a:r>
          </a:p>
          <a:p>
            <a:pPr rtl="1" eaLnBrk="1" hangingPunct="1"/>
            <a:r>
              <a:rPr lang="fa-IR" sz="2000" dirty="0" smtClean="0">
                <a:latin typeface="_PDMS_Saleem_QuranFont" panose="02010000000000000000" pitchFamily="2" charset="-78"/>
                <a:cs typeface="B Nazanin" panose="00000400000000000000" pitchFamily="2" charset="-78"/>
              </a:rPr>
              <a:t>3</a:t>
            </a:r>
            <a:r>
              <a:rPr lang="fa-IR" sz="2000" b="1" dirty="0" smtClean="0">
                <a:latin typeface="_PDMS_Saleem_QuranFont" panose="02010000000000000000" pitchFamily="2" charset="-78"/>
                <a:cs typeface="B Nazanin" panose="00000400000000000000" pitchFamily="2" charset="-78"/>
              </a:rPr>
              <a:t>-</a:t>
            </a:r>
            <a:r>
              <a:rPr lang="fa-IR" sz="2000" dirty="0" smtClean="0">
                <a:latin typeface="_PDMS_Saleem_QuranFont" panose="02010000000000000000" pitchFamily="2" charset="-78"/>
                <a:cs typeface="B Nazanin" panose="00000400000000000000" pitchFamily="2" charset="-78"/>
              </a:rPr>
              <a:t>باید دانست مهمترین الگوی بچه ها برای مسواک زدن ورعایت بهداشت دهان ودندان،پدر ومادر هستند.حداقل یکبار در روز همراه باکودک خود مسواک بزنید وضمن نظارت بر کار وی،در مسواک زدن دندانهایش(بخصوص دندان شش ) به اوکمک کنید.</a:t>
            </a:r>
            <a:endParaRPr lang="en-US" sz="2000" dirty="0">
              <a:latin typeface="_PDMS_Saleem_QuranFont" panose="02010000000000000000" pitchFamily="2" charset="-78"/>
              <a:cs typeface="B Nazanin" panose="00000400000000000000" pitchFamily="2" charset="-78"/>
            </a:endParaRPr>
          </a:p>
          <a:p>
            <a:pPr rtl="1" eaLnBrk="1" hangingPunct="1"/>
            <a:r>
              <a:rPr lang="fa-IR" sz="2000" dirty="0" smtClean="0">
                <a:latin typeface="_PDMS_Saleem_QuranFont" panose="02010000000000000000" pitchFamily="2" charset="-78"/>
                <a:cs typeface="B Nazanin" panose="00000400000000000000" pitchFamily="2" charset="-78"/>
              </a:rPr>
              <a:t>4 – کودکان را </a:t>
            </a:r>
            <a:r>
              <a:rPr lang="fa-IR" sz="2000" dirty="0">
                <a:latin typeface="_PDMS_Saleem_QuranFont" panose="02010000000000000000" pitchFamily="2" charset="-78"/>
                <a:cs typeface="B Nazanin" panose="00000400000000000000" pitchFamily="2" charset="-78"/>
              </a:rPr>
              <a:t>ترغیب نمایید تا با مربی بهداشت مدرسه </a:t>
            </a:r>
            <a:r>
              <a:rPr lang="fa-IR" sz="2000" dirty="0" smtClean="0">
                <a:latin typeface="_PDMS_Saleem_QuranFont" panose="02010000000000000000" pitchFamily="2" charset="-78"/>
                <a:cs typeface="B Nazanin" panose="00000400000000000000" pitchFamily="2" charset="-78"/>
              </a:rPr>
              <a:t>ومراقب سلامت در استفاده </a:t>
            </a:r>
            <a:r>
              <a:rPr lang="fa-IR" sz="2000" dirty="0">
                <a:latin typeface="_PDMS_Saleem_QuranFont" panose="02010000000000000000" pitchFamily="2" charset="-78"/>
                <a:cs typeface="B Nazanin" panose="00000400000000000000" pitchFamily="2" charset="-78"/>
              </a:rPr>
              <a:t>از </a:t>
            </a:r>
            <a:r>
              <a:rPr lang="fa-IR" sz="2000" b="1" dirty="0" smtClean="0">
                <a:latin typeface="_PDMS_Saleem_QuranFont" panose="02010000000000000000" pitchFamily="2" charset="-78"/>
                <a:cs typeface="B Nazanin" panose="00000400000000000000" pitchFamily="2" charset="-78"/>
              </a:rPr>
              <a:t>وارنیش </a:t>
            </a:r>
            <a:r>
              <a:rPr lang="fa-IR" sz="2000" b="1" dirty="0">
                <a:latin typeface="_PDMS_Saleem_QuranFont" panose="02010000000000000000" pitchFamily="2" charset="-78"/>
                <a:cs typeface="B Nazanin" panose="00000400000000000000" pitchFamily="2" charset="-78"/>
              </a:rPr>
              <a:t>فلوراید</a:t>
            </a:r>
            <a:r>
              <a:rPr lang="fa-IR" sz="2000" dirty="0">
                <a:latin typeface="_PDMS_Saleem_QuranFont" panose="02010000000000000000" pitchFamily="2" charset="-78"/>
                <a:cs typeface="B Nazanin" panose="00000400000000000000" pitchFamily="2" charset="-78"/>
              </a:rPr>
              <a:t> همکاری خوبی داشته باشند زیرا </a:t>
            </a:r>
            <a:r>
              <a:rPr lang="fa-IR" sz="2000" dirty="0" smtClean="0">
                <a:latin typeface="_PDMS_Saleem_QuranFont" panose="02010000000000000000" pitchFamily="2" charset="-78"/>
                <a:cs typeface="B Nazanin" panose="00000400000000000000" pitchFamily="2" charset="-78"/>
              </a:rPr>
              <a:t> </a:t>
            </a:r>
            <a:r>
              <a:rPr lang="fa-IR" sz="2000" dirty="0">
                <a:latin typeface="_PDMS_Saleem_QuranFont" panose="02010000000000000000" pitchFamily="2" charset="-78"/>
                <a:cs typeface="B Nazanin" panose="00000400000000000000" pitchFamily="2" charset="-78"/>
              </a:rPr>
              <a:t>فلوراید موجب استحکام ساختمان دندان وبالا رفتن مقاومت در برابر پوسیدگی می شود.</a:t>
            </a:r>
            <a:endParaRPr lang="en-US" sz="2000" dirty="0">
              <a:latin typeface="_PDMS_Saleem_QuranFont" panose="02010000000000000000" pitchFamily="2" charset="-78"/>
              <a:cs typeface="B Nazanin" panose="00000400000000000000" pitchFamily="2" charset="-78"/>
            </a:endParaRPr>
          </a:p>
          <a:p>
            <a:pPr rtl="1" eaLnBrk="1" hangingPunct="1"/>
            <a:r>
              <a:rPr lang="fa-IR" sz="2000" dirty="0" smtClean="0">
                <a:latin typeface="_PDMS_Saleem_QuranFont" panose="02010000000000000000" pitchFamily="2" charset="-78"/>
                <a:cs typeface="B Nazanin" panose="00000400000000000000" pitchFamily="2" charset="-78"/>
              </a:rPr>
              <a:t>5 </a:t>
            </a:r>
            <a:r>
              <a:rPr lang="fa-IR" sz="2000" dirty="0">
                <a:latin typeface="_PDMS_Saleem_QuranFont" panose="02010000000000000000" pitchFamily="2" charset="-78"/>
                <a:cs typeface="B Nazanin" panose="00000400000000000000" pitchFamily="2" charset="-78"/>
              </a:rPr>
              <a:t>– چون کشیدن این دندان باعث جابجایی دیگر دندانهای </a:t>
            </a:r>
            <a:r>
              <a:rPr lang="fa-IR" sz="2000" dirty="0" smtClean="0">
                <a:latin typeface="_PDMS_Saleem_QuranFont" panose="02010000000000000000" pitchFamily="2" charset="-78"/>
                <a:cs typeface="B Nazanin" panose="00000400000000000000" pitchFamily="2" charset="-78"/>
              </a:rPr>
              <a:t>دائمی </a:t>
            </a:r>
            <a:r>
              <a:rPr lang="fa-IR" sz="2000" dirty="0">
                <a:latin typeface="_PDMS_Saleem_QuranFont" panose="02010000000000000000" pitchFamily="2" charset="-78"/>
                <a:cs typeface="B Nazanin" panose="00000400000000000000" pitchFamily="2" charset="-78"/>
              </a:rPr>
              <a:t>می شود</a:t>
            </a:r>
            <a:r>
              <a:rPr lang="en-US" sz="2000" dirty="0">
                <a:latin typeface="_PDMS_Saleem_QuranFont" panose="02010000000000000000" pitchFamily="2" charset="-78"/>
                <a:cs typeface="B Nazanin" panose="00000400000000000000" pitchFamily="2" charset="-78"/>
              </a:rPr>
              <a:t> </a:t>
            </a:r>
            <a:r>
              <a:rPr lang="fa-IR" sz="2000" dirty="0">
                <a:latin typeface="_PDMS_Saleem_QuranFont" panose="02010000000000000000" pitchFamily="2" charset="-78"/>
                <a:cs typeface="B Nazanin" panose="00000400000000000000" pitchFamily="2" charset="-78"/>
              </a:rPr>
              <a:t>در صورت وجود </a:t>
            </a:r>
            <a:r>
              <a:rPr lang="fa-IR" sz="2000" dirty="0" smtClean="0">
                <a:latin typeface="_PDMS_Saleem_QuranFont" panose="02010000000000000000" pitchFamily="2" charset="-78"/>
                <a:cs typeface="B Nazanin" panose="00000400000000000000" pitchFamily="2" charset="-78"/>
              </a:rPr>
              <a:t>پوسیدگی، </a:t>
            </a:r>
            <a:r>
              <a:rPr lang="fa-IR" sz="2000" dirty="0">
                <a:latin typeface="_PDMS_Saleem_QuranFont" panose="02010000000000000000" pitchFamily="2" charset="-78"/>
                <a:cs typeface="B Nazanin" panose="00000400000000000000" pitchFamily="2" charset="-78"/>
              </a:rPr>
              <a:t>به توصیه دندانپزشک معالج عمل کرده و تا حد ممکن سعی شود آن را نگهداشته و از کشیدن آن خودداری نمایید.</a:t>
            </a:r>
            <a:endParaRPr lang="en-US" sz="2000" dirty="0">
              <a:latin typeface="_PDMS_Saleem_QuranFont" panose="02010000000000000000" pitchFamily="2" charset="-78"/>
              <a:cs typeface="B Nazanin" panose="00000400000000000000" pitchFamily="2" charset="-78"/>
            </a:endParaRPr>
          </a:p>
          <a:p>
            <a:pPr rtl="1" eaLnBrk="1" hangingPunct="1"/>
            <a:r>
              <a:rPr lang="fa-IR" sz="2000" dirty="0" smtClean="0">
                <a:latin typeface="_PDMS_Saleem_QuranFont" panose="02010000000000000000" pitchFamily="2" charset="-78"/>
                <a:cs typeface="B Nazanin" panose="00000400000000000000" pitchFamily="2" charset="-78"/>
              </a:rPr>
              <a:t>6 </a:t>
            </a:r>
            <a:r>
              <a:rPr lang="fa-IR" sz="2000" dirty="0">
                <a:latin typeface="_PDMS_Saleem_QuranFont" panose="02010000000000000000" pitchFamily="2" charset="-78"/>
                <a:cs typeface="B Nazanin" panose="00000400000000000000" pitchFamily="2" charset="-78"/>
              </a:rPr>
              <a:t>– اگر دندانهای شش </a:t>
            </a:r>
            <a:r>
              <a:rPr lang="fa-IR" sz="2000" dirty="0" smtClean="0">
                <a:latin typeface="_PDMS_Saleem_QuranFont" panose="02010000000000000000" pitchFamily="2" charset="-78"/>
                <a:cs typeface="B Nazanin" panose="00000400000000000000" pitchFamily="2" charset="-78"/>
              </a:rPr>
              <a:t>کودکتان </a:t>
            </a:r>
            <a:r>
              <a:rPr lang="fa-IR" sz="2000" dirty="0">
                <a:latin typeface="_PDMS_Saleem_QuranFont" panose="02010000000000000000" pitchFamily="2" charset="-78"/>
                <a:cs typeface="B Nazanin" panose="00000400000000000000" pitchFamily="2" charset="-78"/>
              </a:rPr>
              <a:t>شیار و فرورفتگی عمیق دارد به توصیه دندانپزشک آن را </a:t>
            </a:r>
            <a:r>
              <a:rPr lang="fa-IR" sz="2000" dirty="0" smtClean="0">
                <a:latin typeface="_PDMS_Saleem_QuranFont" panose="02010000000000000000" pitchFamily="2" charset="-78"/>
                <a:cs typeface="B Nazanin" panose="00000400000000000000" pitchFamily="2" charset="-78"/>
              </a:rPr>
              <a:t>شیارپوش </a:t>
            </a:r>
            <a:r>
              <a:rPr lang="fa-IR" sz="2000" dirty="0">
                <a:latin typeface="_PDMS_Saleem_QuranFont" panose="02010000000000000000" pitchFamily="2" charset="-78"/>
                <a:cs typeface="B Nazanin" panose="00000400000000000000" pitchFamily="2" charset="-78"/>
              </a:rPr>
              <a:t>نمایید.(فیشورسیلانت تراپی)</a:t>
            </a:r>
            <a:r>
              <a:rPr lang="en-US" sz="2000" dirty="0">
                <a:latin typeface="_PDMS_Saleem_QuranFont" panose="02010000000000000000" pitchFamily="2" charset="-78"/>
                <a:cs typeface="B Nazanin" panose="00000400000000000000" pitchFamily="2" charset="-78"/>
              </a:rPr>
              <a:t> </a:t>
            </a:r>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4" name="Rectangle 2"/>
          <p:cNvSpPr>
            <a:spLocks noGrp="1" noChangeArrowheads="1"/>
          </p:cNvSpPr>
          <p:nvPr>
            <p:ph type="title"/>
          </p:nvPr>
        </p:nvSpPr>
        <p:spPr>
          <a:xfrm>
            <a:off x="609599" y="609600"/>
            <a:ext cx="6347713" cy="710275"/>
          </a:xfrm>
        </p:spPr>
        <p:txBody>
          <a:bodyPr>
            <a:normAutofit/>
          </a:bodyPr>
          <a:lstStyle/>
          <a:p>
            <a:pPr algn="ctr" fontAlgn="base">
              <a:spcAft>
                <a:spcPct val="0"/>
              </a:spcAft>
            </a:pPr>
            <a:r>
              <a:rPr lang="fa-IR" b="1" dirty="0">
                <a:latin typeface="_PDMS_Saleem_QuranFont" panose="02010000000000000000" pitchFamily="2" charset="-78"/>
                <a:ea typeface="+mn-ea"/>
                <a:cs typeface="B Mitra" panose="00000400000000000000" pitchFamily="2" charset="-78"/>
              </a:rPr>
              <a:t>فیشورسیلانت یا شیارپوش</a:t>
            </a:r>
            <a:endParaRPr lang="en-US" b="1" dirty="0">
              <a:latin typeface="_PDMS_Saleem_QuranFont" panose="02010000000000000000" pitchFamily="2" charset="-78"/>
              <a:ea typeface="+mn-ea"/>
              <a:cs typeface="B Mitra" panose="00000400000000000000" pitchFamily="2" charset="-78"/>
            </a:endParaRPr>
          </a:p>
        </p:txBody>
      </p:sp>
      <p:sp>
        <p:nvSpPr>
          <p:cNvPr id="97285" name="Rectangle 3"/>
          <p:cNvSpPr>
            <a:spLocks noGrp="1" noChangeArrowheads="1"/>
          </p:cNvSpPr>
          <p:nvPr>
            <p:ph idx="1"/>
          </p:nvPr>
        </p:nvSpPr>
        <p:spPr>
          <a:xfrm>
            <a:off x="179389" y="1600200"/>
            <a:ext cx="7200923" cy="4525963"/>
          </a:xfrm>
        </p:spPr>
        <p:txBody>
          <a:bodyPr>
            <a:normAutofit/>
          </a:bodyPr>
          <a:lstStyle/>
          <a:p>
            <a:pPr>
              <a:lnSpc>
                <a:spcPct val="150000"/>
              </a:lnSpc>
              <a:buNone/>
            </a:pPr>
            <a:r>
              <a:rPr lang="fa-IR" sz="2000" b="1" dirty="0" smtClean="0">
                <a:solidFill>
                  <a:schemeClr val="tx1"/>
                </a:solidFill>
                <a:cs typeface="B Nazanin" panose="00000400000000000000" pitchFamily="2" charset="-78"/>
              </a:rPr>
              <a:t>فیشور سیلانت یکی از روشهای پیشگیری از </a:t>
            </a:r>
            <a:r>
              <a:rPr lang="fa-IR" sz="2000" b="1" dirty="0">
                <a:solidFill>
                  <a:schemeClr val="tx1"/>
                </a:solidFill>
                <a:cs typeface="B Nazanin" panose="00000400000000000000" pitchFamily="2" charset="-78"/>
              </a:rPr>
              <a:t>پوسیدگی دردندانپزشکی است.</a:t>
            </a:r>
            <a:endParaRPr lang="fa-IR" sz="2000" b="1" dirty="0" smtClean="0">
              <a:solidFill>
                <a:schemeClr val="tx1"/>
              </a:solidFill>
              <a:cs typeface="B Nazanin" panose="00000400000000000000" pitchFamily="2" charset="-78"/>
            </a:endParaRPr>
          </a:p>
          <a:p>
            <a:pPr eaLnBrk="1" hangingPunct="1">
              <a:lnSpc>
                <a:spcPct val="150000"/>
              </a:lnSpc>
              <a:buFontTx/>
              <a:buNone/>
            </a:pPr>
            <a:r>
              <a:rPr lang="fa-IR" sz="2000" b="1" dirty="0" smtClean="0">
                <a:solidFill>
                  <a:schemeClr val="tx1"/>
                </a:solidFill>
                <a:cs typeface="B Nazanin" panose="00000400000000000000" pitchFamily="2" charset="-78"/>
              </a:rPr>
              <a:t>همه دندانها ( به خصوص دندانهای تازه رویش یافته) به طور طبیعی در سطح خود شیارها و سوراخ های ریزی دارند که در این مکان ها باکتریها و خرده های غذایی گیر می کنند و پوسیدگی ها معمولا از این ناحیه شروع می شوند.</a:t>
            </a:r>
            <a:endParaRPr lang="en-US" sz="2000" b="1" dirty="0" smtClean="0">
              <a:solidFill>
                <a:schemeClr val="tx1"/>
              </a:solidFill>
              <a:cs typeface="B Nazanin" panose="00000400000000000000" pitchFamily="2" charset="-78"/>
            </a:endParaRPr>
          </a:p>
        </p:txBody>
      </p:sp>
      <p:sp>
        <p:nvSpPr>
          <p:cNvPr id="9728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868C2DF-B275-4268-9A55-371B979779F2}" type="slidenum">
              <a:rPr lang="ar-SA">
                <a:latin typeface="_PDMS_Saleem_QuranFont" panose="02010000000000000000" pitchFamily="2" charset="-78"/>
                <a:cs typeface="_PDMS_Saleem_QuranFont" panose="02010000000000000000" pitchFamily="2" charset="-78"/>
              </a:rPr>
              <a:pPr eaLnBrk="1" hangingPunct="1"/>
              <a:t>92</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8308" name="Rectangle 2"/>
          <p:cNvSpPr>
            <a:spLocks noGrp="1" noChangeArrowheads="1"/>
          </p:cNvSpPr>
          <p:nvPr>
            <p:ph type="title"/>
          </p:nvPr>
        </p:nvSpPr>
        <p:spPr>
          <a:xfrm>
            <a:off x="609599" y="609600"/>
            <a:ext cx="6347713" cy="947192"/>
          </a:xfrm>
        </p:spPr>
        <p:txBody>
          <a:bodyPr>
            <a:normAutofit/>
          </a:bodyPr>
          <a:lstStyle/>
          <a:p>
            <a:pPr algn="ctr" eaLnBrk="1" hangingPunct="1"/>
            <a:r>
              <a:rPr lang="fa-IR" b="1" dirty="0">
                <a:latin typeface="_PDMS_Saleem_QuranFont" panose="02010000000000000000" pitchFamily="2" charset="-78"/>
                <a:ea typeface="+mn-ea"/>
                <a:cs typeface="B Mitra" panose="00000400000000000000" pitchFamily="2" charset="-78"/>
              </a:rPr>
              <a:t>ساختار سطح جونده دندان</a:t>
            </a:r>
            <a:endParaRPr lang="en-US" b="1" dirty="0">
              <a:latin typeface="_PDMS_Saleem_QuranFont" panose="02010000000000000000" pitchFamily="2" charset="-78"/>
              <a:ea typeface="+mn-ea"/>
              <a:cs typeface="B Mitra" panose="00000400000000000000" pitchFamily="2" charset="-78"/>
            </a:endParaRPr>
          </a:p>
        </p:txBody>
      </p:sp>
      <p:pic>
        <p:nvPicPr>
          <p:cNvPr id="98309" name="Picture 3" descr="pits-fissures"/>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1514129" y="1737755"/>
            <a:ext cx="4897011" cy="4176464"/>
          </a:xfrm>
          <a:noFill/>
        </p:spPr>
      </p:pic>
      <p:sp>
        <p:nvSpPr>
          <p:cNvPr id="98307"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7C47644-0C14-4081-BFF2-FF6B0C747E72}" type="slidenum">
              <a:rPr lang="ar-SA">
                <a:latin typeface="_PDMS_Saleem_QuranFont" panose="02010000000000000000" pitchFamily="2" charset="-78"/>
                <a:cs typeface="_PDMS_Saleem_QuranFont" panose="02010000000000000000" pitchFamily="2" charset="-78"/>
              </a:rPr>
              <a:pPr eaLnBrk="1" hangingPunct="1"/>
              <a:t>93</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1"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CF0EB9E-5E4F-434B-BC07-4F9983AB5F6B}" type="slidenum">
              <a:rPr lang="ar-SA">
                <a:latin typeface="_PDMS_Saleem_QuranFont" panose="02010000000000000000" pitchFamily="2" charset="-78"/>
                <a:cs typeface="_PDMS_Saleem_QuranFont" panose="02010000000000000000" pitchFamily="2" charset="-78"/>
              </a:rPr>
              <a:pPr eaLnBrk="1" hangingPunct="1"/>
              <a:t>94</a:t>
            </a:fld>
            <a:endParaRPr lang="en-US" dirty="0">
              <a:latin typeface="_PDMS_Saleem_QuranFont" panose="02010000000000000000" pitchFamily="2" charset="-78"/>
              <a:cs typeface="_PDMS_Saleem_QuranFont" panose="02010000000000000000" pitchFamily="2" charset="-78"/>
            </a:endParaRPr>
          </a:p>
        </p:txBody>
      </p:sp>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Layer>
                </a14:imgProps>
              </a:ext>
            </a:extLst>
          </a:blip>
          <a:stretch>
            <a:fillRect/>
          </a:stretch>
        </p:blipFill>
        <p:spPr>
          <a:xfrm>
            <a:off x="611560" y="1412776"/>
            <a:ext cx="6480720" cy="3810000"/>
          </a:xfrm>
          <a:prstGeom prst="rect">
            <a:avLst/>
          </a:prstGeom>
        </p:spPr>
      </p:pic>
    </p:spTree>
  </p:cSld>
  <p:clrMapOvr>
    <a:masterClrMapping/>
  </p:clrMapOvr>
  <p:transition spd="med">
    <p:pull/>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B4688B0-20EE-4585-9FD4-B7E8CC080C6A}" type="slidenum">
              <a:rPr lang="ar-SA">
                <a:latin typeface="_PDMS_Saleem_QuranFont" panose="02010000000000000000" pitchFamily="2" charset="-78"/>
                <a:cs typeface="_PDMS_Saleem_QuranFont" panose="02010000000000000000" pitchFamily="2" charset="-78"/>
              </a:rPr>
              <a:pPr eaLnBrk="1" hangingPunct="1"/>
              <a:t>95</a:t>
            </a:fld>
            <a:endParaRPr lang="en-US" dirty="0">
              <a:latin typeface="_PDMS_Saleem_QuranFont" panose="02010000000000000000" pitchFamily="2" charset="-78"/>
              <a:cs typeface="_PDMS_Saleem_QuranFont" panose="02010000000000000000" pitchFamily="2" charset="-78"/>
            </a:endParaRPr>
          </a:p>
        </p:txBody>
      </p:sp>
      <p:pic>
        <p:nvPicPr>
          <p:cNvPr id="447491" name="Picture 3" descr="ip0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09664" y="3856857"/>
            <a:ext cx="3635012" cy="1922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7493" name="Text Box 5"/>
          <p:cNvSpPr txBox="1">
            <a:spLocks noChangeArrowheads="1"/>
          </p:cNvSpPr>
          <p:nvPr/>
        </p:nvSpPr>
        <p:spPr bwMode="auto">
          <a:xfrm>
            <a:off x="251520" y="3826392"/>
            <a:ext cx="3525838"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rtl="1" eaLnBrk="1" hangingPunct="1"/>
            <a:r>
              <a:rPr lang="en-US" sz="4000" b="1" i="1" dirty="0">
                <a:latin typeface="_PDMS_Saleem_QuranFont" panose="02010000000000000000" pitchFamily="2" charset="-78"/>
                <a:cs typeface="_PDMS_Saleem_QuranFont" panose="02010000000000000000" pitchFamily="2" charset="-78"/>
              </a:rPr>
              <a:t>P.R.R          </a:t>
            </a:r>
            <a:r>
              <a:rPr lang="en-US" sz="2400" b="1" i="1" dirty="0">
                <a:latin typeface="_PDMS_Saleem_QuranFont" panose="02010000000000000000" pitchFamily="2" charset="-78"/>
                <a:cs typeface="_PDMS_Saleem_QuranFont" panose="02010000000000000000" pitchFamily="2" charset="-78"/>
              </a:rPr>
              <a:t>                         (</a:t>
            </a:r>
            <a:r>
              <a:rPr lang="en-US" sz="2400" b="1" i="1" dirty="0">
                <a:solidFill>
                  <a:srgbClr val="CC0000"/>
                </a:solidFill>
                <a:latin typeface="_PDMS_Saleem_QuranFont" panose="02010000000000000000" pitchFamily="2" charset="-78"/>
                <a:cs typeface="_PDMS_Saleem_QuranFont" panose="02010000000000000000" pitchFamily="2" charset="-78"/>
              </a:rPr>
              <a:t>P</a:t>
            </a:r>
            <a:r>
              <a:rPr lang="en-US" sz="2400" b="1" i="1" dirty="0">
                <a:latin typeface="_PDMS_Saleem_QuranFont" panose="02010000000000000000" pitchFamily="2" charset="-78"/>
                <a:cs typeface="_PDMS_Saleem_QuranFont" panose="02010000000000000000" pitchFamily="2" charset="-78"/>
              </a:rPr>
              <a:t>reventive </a:t>
            </a:r>
            <a:r>
              <a:rPr lang="en-US" sz="2400" b="1" i="1" dirty="0">
                <a:solidFill>
                  <a:srgbClr val="CC0000"/>
                </a:solidFill>
                <a:latin typeface="_PDMS_Saleem_QuranFont" panose="02010000000000000000" pitchFamily="2" charset="-78"/>
                <a:cs typeface="_PDMS_Saleem_QuranFont" panose="02010000000000000000" pitchFamily="2" charset="-78"/>
              </a:rPr>
              <a:t>R</a:t>
            </a:r>
            <a:r>
              <a:rPr lang="en-US" sz="2400" b="1" i="1" dirty="0">
                <a:latin typeface="_PDMS_Saleem_QuranFont" panose="02010000000000000000" pitchFamily="2" charset="-78"/>
                <a:cs typeface="_PDMS_Saleem_QuranFont" panose="02010000000000000000" pitchFamily="2" charset="-78"/>
              </a:rPr>
              <a:t>esin                 </a:t>
            </a:r>
            <a:r>
              <a:rPr lang="en-US" sz="2400" b="1" i="1" dirty="0">
                <a:solidFill>
                  <a:srgbClr val="CC0000"/>
                </a:solidFill>
                <a:latin typeface="_PDMS_Saleem_QuranFont" panose="02010000000000000000" pitchFamily="2" charset="-78"/>
                <a:cs typeface="_PDMS_Saleem_QuranFont" panose="02010000000000000000" pitchFamily="2" charset="-78"/>
              </a:rPr>
              <a:t>R</a:t>
            </a:r>
            <a:r>
              <a:rPr lang="en-US" sz="2400" b="1" i="1" dirty="0">
                <a:latin typeface="_PDMS_Saleem_QuranFont" panose="02010000000000000000" pitchFamily="2" charset="-78"/>
                <a:cs typeface="_PDMS_Saleem_QuranFont" panose="02010000000000000000" pitchFamily="2" charset="-78"/>
              </a:rPr>
              <a:t>estoration)                </a:t>
            </a:r>
          </a:p>
        </p:txBody>
      </p:sp>
      <p:sp>
        <p:nvSpPr>
          <p:cNvPr id="100360" name="Line 6"/>
          <p:cNvSpPr>
            <a:spLocks noChangeShapeType="1"/>
          </p:cNvSpPr>
          <p:nvPr/>
        </p:nvSpPr>
        <p:spPr bwMode="auto">
          <a:xfrm flipH="1">
            <a:off x="3537009" y="2549939"/>
            <a:ext cx="1683062" cy="2169777"/>
          </a:xfrm>
          <a:prstGeom prst="line">
            <a:avLst/>
          </a:prstGeom>
          <a:noFill/>
          <a:ln w="9525">
            <a:solidFill>
              <a:srgbClr val="FF66CC"/>
            </a:solidFill>
            <a:round/>
            <a:headEnd/>
            <a:tailEnd type="triangle" w="med" len="med"/>
          </a:ln>
          <a:extLst>
            <a:ext uri="{909E8E84-426E-40DD-AFC4-6F175D3DCCD1}">
              <a14:hiddenFill xmlns:a14="http://schemas.microsoft.com/office/drawing/2010/main">
                <a:noFill/>
              </a14:hiddenFill>
            </a:ext>
          </a:extLst>
        </p:spPr>
        <p:txBody>
          <a:bodyPr/>
          <a:lstStyle/>
          <a:p>
            <a:endParaRPr lang="fa-IR" dirty="0">
              <a:latin typeface="_PDMS_Saleem_QuranFont" panose="02010000000000000000" pitchFamily="2" charset="-78"/>
              <a:cs typeface="_PDMS_Saleem_QuranFont" panose="02010000000000000000" pitchFamily="2" charset="-78"/>
            </a:endParaRPr>
          </a:p>
        </p:txBody>
      </p:sp>
      <p:sp>
        <p:nvSpPr>
          <p:cNvPr id="100361" name="Line 7"/>
          <p:cNvSpPr>
            <a:spLocks noChangeShapeType="1"/>
          </p:cNvSpPr>
          <p:nvPr/>
        </p:nvSpPr>
        <p:spPr bwMode="auto">
          <a:xfrm flipH="1">
            <a:off x="4851392" y="2553448"/>
            <a:ext cx="408009" cy="2166269"/>
          </a:xfrm>
          <a:prstGeom prst="line">
            <a:avLst/>
          </a:prstGeom>
          <a:noFill/>
          <a:ln w="9525">
            <a:solidFill>
              <a:srgbClr val="FF66CC"/>
            </a:solidFill>
            <a:round/>
            <a:headEnd/>
            <a:tailEnd type="triangle" w="med" len="med"/>
          </a:ln>
          <a:extLst>
            <a:ext uri="{909E8E84-426E-40DD-AFC4-6F175D3DCCD1}">
              <a14:hiddenFill xmlns:a14="http://schemas.microsoft.com/office/drawing/2010/main">
                <a:noFill/>
              </a14:hiddenFill>
            </a:ext>
          </a:extLst>
        </p:spPr>
        <p:txBody>
          <a:bodyPr/>
          <a:lstStyle/>
          <a:p>
            <a:endParaRPr lang="fa-IR" dirty="0">
              <a:latin typeface="_PDMS_Saleem_QuranFont" panose="02010000000000000000" pitchFamily="2" charset="-78"/>
              <a:cs typeface="_PDMS_Saleem_QuranFont" panose="02010000000000000000" pitchFamily="2" charset="-78"/>
            </a:endParaRPr>
          </a:p>
        </p:txBody>
      </p:sp>
      <p:sp>
        <p:nvSpPr>
          <p:cNvPr id="100362" name="Oval 8"/>
          <p:cNvSpPr>
            <a:spLocks noChangeArrowheads="1"/>
          </p:cNvSpPr>
          <p:nvPr/>
        </p:nvSpPr>
        <p:spPr bwMode="auto">
          <a:xfrm>
            <a:off x="4211960" y="1686338"/>
            <a:ext cx="2808287" cy="863600"/>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fa-IR" b="1" dirty="0">
                <a:solidFill>
                  <a:srgbClr val="FF66CC"/>
                </a:solidFill>
                <a:latin typeface="_PDMS_Saleem_QuranFont" panose="02010000000000000000" pitchFamily="2" charset="-78"/>
                <a:cs typeface="_PDMS_Saleem_QuranFont" panose="02010000000000000000" pitchFamily="2" charset="-78"/>
              </a:rPr>
              <a:t>دندانهای فیشورسیلانت شده</a:t>
            </a:r>
            <a:endParaRPr lang="en-US" b="1" dirty="0">
              <a:solidFill>
                <a:srgbClr val="FF66CC"/>
              </a:solidFill>
              <a:latin typeface="_PDMS_Saleem_QuranFont" panose="02010000000000000000" pitchFamily="2" charset="-78"/>
              <a:cs typeface="_PDMS_Saleem_QuranFont" panose="02010000000000000000" pitchFamily="2" charset="-78"/>
            </a:endParaRPr>
          </a:p>
        </p:txBody>
      </p:sp>
      <p:pic>
        <p:nvPicPr>
          <p:cNvPr id="2" name="Picture 1"/>
          <p:cNvPicPr>
            <a:picLocks noChangeAspect="1"/>
          </p:cNvPicPr>
          <p:nvPr/>
        </p:nvPicPr>
        <p:blipFill>
          <a:blip r:embed="rId3"/>
          <a:stretch>
            <a:fillRect/>
          </a:stretch>
        </p:blipFill>
        <p:spPr>
          <a:xfrm>
            <a:off x="395536" y="431243"/>
            <a:ext cx="3525838" cy="208823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nodeType="withEffect">
                                  <p:stCondLst>
                                    <p:cond delay="0"/>
                                  </p:stCondLst>
                                  <p:childTnLst>
                                    <p:set>
                                      <p:cBhvr>
                                        <p:cTn id="6" dur="1" fill="hold">
                                          <p:stCondLst>
                                            <p:cond delay="0"/>
                                          </p:stCondLst>
                                        </p:cTn>
                                        <p:tgtEl>
                                          <p:spTgt spid="447491"/>
                                        </p:tgtEl>
                                        <p:attrNameLst>
                                          <p:attrName>style.visibility</p:attrName>
                                        </p:attrNameLst>
                                      </p:cBhvr>
                                      <p:to>
                                        <p:strVal val="visible"/>
                                      </p:to>
                                    </p:set>
                                    <p:animEffect transition="in" filter="strips(downLeft)">
                                      <p:cBhvr>
                                        <p:cTn id="7" dur="500"/>
                                        <p:tgtEl>
                                          <p:spTgt spid="44749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447493"/>
                                        </p:tgtEl>
                                        <p:attrNameLst>
                                          <p:attrName>style.visibility</p:attrName>
                                        </p:attrNameLst>
                                      </p:cBhvr>
                                      <p:to>
                                        <p:strVal val="visible"/>
                                      </p:to>
                                    </p:set>
                                    <p:animEffect transition="in" filter="strips(downLeft)">
                                      <p:cBhvr>
                                        <p:cTn id="12" dur="500"/>
                                        <p:tgtEl>
                                          <p:spTgt spid="4474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7493"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5B0F865-0335-42D9-AA7A-3058C1021866}" type="slidenum">
              <a:rPr lang="ar-SA">
                <a:latin typeface="_PDMS_Saleem_QuranFont" panose="02010000000000000000" pitchFamily="2" charset="-78"/>
                <a:cs typeface="_PDMS_Saleem_QuranFont" panose="02010000000000000000" pitchFamily="2" charset="-78"/>
              </a:rPr>
              <a:pPr eaLnBrk="1" hangingPunct="1"/>
              <a:t>96</a:t>
            </a:fld>
            <a:endParaRPr lang="en-US" dirty="0">
              <a:latin typeface="_PDMS_Saleem_QuranFont" panose="02010000000000000000" pitchFamily="2" charset="-78"/>
              <a:cs typeface="_PDMS_Saleem_QuranFont" panose="02010000000000000000" pitchFamily="2" charset="-78"/>
            </a:endParaRPr>
          </a:p>
        </p:txBody>
      </p:sp>
      <p:sp>
        <p:nvSpPr>
          <p:cNvPr id="101381" name="Text Box 3"/>
          <p:cNvSpPr txBox="1">
            <a:spLocks noChangeArrowheads="1"/>
          </p:cNvSpPr>
          <p:nvPr/>
        </p:nvSpPr>
        <p:spPr bwMode="auto">
          <a:xfrm>
            <a:off x="251520" y="5013176"/>
            <a:ext cx="6840538"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fa-IR" sz="2500" b="1" dirty="0">
                <a:latin typeface="_PDMS_Saleem_QuranFont" panose="02010000000000000000" pitchFamily="2" charset="-78"/>
                <a:cs typeface="B Mitra" panose="00000400000000000000" pitchFamily="2" charset="-78"/>
              </a:rPr>
              <a:t>مسدود کردن شیارهای دندانی توسط شیارپوش </a:t>
            </a:r>
            <a:r>
              <a:rPr lang="fa-IR" sz="2500" b="1" dirty="0">
                <a:solidFill>
                  <a:srgbClr val="FF0000"/>
                </a:solidFill>
                <a:latin typeface="_PDMS_Saleem_QuranFont" panose="02010000000000000000" pitchFamily="2" charset="-78"/>
                <a:cs typeface="B Mitra" panose="00000400000000000000" pitchFamily="2" charset="-78"/>
              </a:rPr>
              <a:t>(فیشورسیلانت)</a:t>
            </a:r>
            <a:endParaRPr lang="en-US" sz="2500" b="1" dirty="0">
              <a:solidFill>
                <a:srgbClr val="FF0000"/>
              </a:solidFill>
              <a:latin typeface="_PDMS_Saleem_QuranFont" panose="02010000000000000000" pitchFamily="2" charset="-78"/>
              <a:cs typeface="B Mitra" panose="00000400000000000000" pitchFamily="2" charset="-78"/>
            </a:endParaRPr>
          </a:p>
        </p:txBody>
      </p:sp>
      <p:pic>
        <p:nvPicPr>
          <p:cNvPr id="3" name="Picture 2"/>
          <p:cNvPicPr>
            <a:picLocks noChangeAspect="1"/>
          </p:cNvPicPr>
          <p:nvPr/>
        </p:nvPicPr>
        <p:blipFill>
          <a:blip r:embed="rId2"/>
          <a:stretch>
            <a:fillRect/>
          </a:stretch>
        </p:blipFill>
        <p:spPr>
          <a:xfrm>
            <a:off x="2283633" y="777110"/>
            <a:ext cx="4286250" cy="1944216"/>
          </a:xfrm>
          <a:prstGeom prst="rect">
            <a:avLst/>
          </a:prstGeom>
        </p:spPr>
      </p:pic>
      <p:pic>
        <p:nvPicPr>
          <p:cNvPr id="4" name="Picture 3"/>
          <p:cNvPicPr>
            <a:picLocks noChangeAspect="1"/>
          </p:cNvPicPr>
          <p:nvPr/>
        </p:nvPicPr>
        <p:blipFill>
          <a:blip r:embed="rId3"/>
          <a:stretch>
            <a:fillRect/>
          </a:stretch>
        </p:blipFill>
        <p:spPr>
          <a:xfrm>
            <a:off x="755576" y="3140968"/>
            <a:ext cx="3456384" cy="1594033"/>
          </a:xfrm>
          <a:prstGeom prst="rect">
            <a:avLst/>
          </a:prstGeom>
        </p:spPr>
      </p:pic>
    </p:spTree>
  </p:cSld>
  <p:clrMapOvr>
    <a:masterClrMapping/>
  </p:clrMapOvr>
  <p:transition spd="slow">
    <p:push dir="u"/>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4" name="Rectangle 2"/>
          <p:cNvSpPr>
            <a:spLocks noGrp="1" noChangeArrowheads="1"/>
          </p:cNvSpPr>
          <p:nvPr>
            <p:ph idx="1"/>
          </p:nvPr>
        </p:nvSpPr>
        <p:spPr>
          <a:xfrm>
            <a:off x="467544" y="1258421"/>
            <a:ext cx="6706489" cy="4813300"/>
          </a:xfrm>
        </p:spPr>
        <p:txBody>
          <a:bodyPr>
            <a:normAutofit/>
          </a:bodyPr>
          <a:lstStyle/>
          <a:p>
            <a:pPr eaLnBrk="1" hangingPunct="1">
              <a:lnSpc>
                <a:spcPct val="150000"/>
              </a:lnSpc>
              <a:buFontTx/>
              <a:buNone/>
            </a:pPr>
            <a:r>
              <a:rPr lang="fa-IR" sz="2400" b="1" dirty="0" smtClean="0">
                <a:solidFill>
                  <a:schemeClr val="tx1"/>
                </a:solidFill>
                <a:cs typeface="B Nazanin" panose="00000400000000000000" pitchFamily="2" charset="-78"/>
              </a:rPr>
              <a:t>حتی اگر کودک شما به خوبی از مسواک و نخ دندان استفاده کند باز هم نمی تواند  شیارها و سوراخ های ریز سطح دندان را به خوبی تمیز کند.</a:t>
            </a:r>
          </a:p>
          <a:p>
            <a:pPr eaLnBrk="1" hangingPunct="1">
              <a:lnSpc>
                <a:spcPct val="150000"/>
              </a:lnSpc>
              <a:buFontTx/>
              <a:buNone/>
            </a:pPr>
            <a:r>
              <a:rPr lang="fa-IR" sz="2400" b="1" dirty="0" smtClean="0">
                <a:solidFill>
                  <a:schemeClr val="tx1"/>
                </a:solidFill>
                <a:cs typeface="B Nazanin" panose="00000400000000000000" pitchFamily="2" charset="-78"/>
              </a:rPr>
              <a:t>فیشور سیلانت با پر کردن این شیارها ، دندان را محافظت کرده و پس از آن موهای مسواک به راحتی می توانند این مناطق را تمیز کنند</a:t>
            </a:r>
            <a:r>
              <a:rPr lang="fa-IR" sz="2800" b="1" dirty="0">
                <a:solidFill>
                  <a:schemeClr val="tx1"/>
                </a:solidFill>
                <a:cs typeface="B Nazanin" panose="00000400000000000000" pitchFamily="2" charset="-78"/>
              </a:rPr>
              <a:t> </a:t>
            </a:r>
            <a:r>
              <a:rPr lang="fa-IR" sz="2800" b="1" dirty="0" smtClean="0">
                <a:solidFill>
                  <a:schemeClr val="tx1"/>
                </a:solidFill>
                <a:cs typeface="B Nazanin" panose="00000400000000000000" pitchFamily="2" charset="-78"/>
              </a:rPr>
              <a:t>.</a:t>
            </a:r>
          </a:p>
          <a:p>
            <a:pPr eaLnBrk="1" hangingPunct="1">
              <a:buFontTx/>
              <a:buNone/>
            </a:pPr>
            <a:endParaRPr lang="en-US" sz="2800" b="1" dirty="0" smtClean="0">
              <a:solidFill>
                <a:srgbClr val="FF6600"/>
              </a:solidFill>
              <a:cs typeface="B Nazanin" panose="00000400000000000000" pitchFamily="2" charset="-78"/>
            </a:endParaRPr>
          </a:p>
        </p:txBody>
      </p:sp>
      <p:sp>
        <p:nvSpPr>
          <p:cNvPr id="10240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1706F3E-52B3-4AD3-8B21-C5CBBEC84DB4}" type="slidenum">
              <a:rPr lang="ar-SA">
                <a:latin typeface="_PDMS_Saleem_QuranFont" panose="02010000000000000000" pitchFamily="2" charset="-78"/>
                <a:cs typeface="_PDMS_Saleem_QuranFont" panose="02010000000000000000" pitchFamily="2" charset="-78"/>
              </a:rPr>
              <a:pPr eaLnBrk="1" hangingPunct="1"/>
              <a:t>97</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2" name="Rectangle 2"/>
          <p:cNvSpPr>
            <a:spLocks noGrp="1" noChangeArrowheads="1"/>
          </p:cNvSpPr>
          <p:nvPr>
            <p:ph type="title"/>
          </p:nvPr>
        </p:nvSpPr>
        <p:spPr/>
        <p:txBody>
          <a:bodyPr>
            <a:normAutofit/>
          </a:bodyPr>
          <a:lstStyle/>
          <a:p>
            <a:pPr algn="ctr"/>
            <a:r>
              <a:rPr lang="fa-IR" b="1" dirty="0">
                <a:latin typeface="_PDMS_Saleem_QuranFont" panose="02010000000000000000" pitchFamily="2" charset="-78"/>
                <a:ea typeface="+mn-ea"/>
                <a:cs typeface="B Mitra" panose="00000400000000000000" pitchFamily="2" charset="-78"/>
              </a:rPr>
              <a:t>چه </a:t>
            </a:r>
            <a:r>
              <a:rPr lang="fa-IR" b="1" dirty="0" smtClean="0">
                <a:latin typeface="_PDMS_Saleem_QuranFont" panose="02010000000000000000" pitchFamily="2" charset="-78"/>
                <a:ea typeface="+mn-ea"/>
                <a:cs typeface="B Mitra" panose="00000400000000000000" pitchFamily="2" charset="-78"/>
              </a:rPr>
              <a:t>دندانهایی </a:t>
            </a:r>
            <a:r>
              <a:rPr lang="fa-IR" b="1" dirty="0">
                <a:latin typeface="_PDMS_Saleem_QuranFont" panose="02010000000000000000" pitchFamily="2" charset="-78"/>
                <a:ea typeface="+mn-ea"/>
                <a:cs typeface="B Mitra" panose="00000400000000000000" pitchFamily="2" charset="-78"/>
              </a:rPr>
              <a:t>باید فیشورسیلانت </a:t>
            </a:r>
            <a:r>
              <a:rPr lang="fa-IR" b="1" dirty="0" smtClean="0">
                <a:latin typeface="_PDMS_Saleem_QuranFont" panose="02010000000000000000" pitchFamily="2" charset="-78"/>
                <a:ea typeface="+mn-ea"/>
                <a:cs typeface="B Mitra" panose="00000400000000000000" pitchFamily="2" charset="-78"/>
              </a:rPr>
              <a:t>شوند؟</a:t>
            </a:r>
            <a:endParaRPr lang="en-US" b="1" dirty="0">
              <a:latin typeface="_PDMS_Saleem_QuranFont" panose="02010000000000000000" pitchFamily="2" charset="-78"/>
              <a:ea typeface="+mn-ea"/>
              <a:cs typeface="B Mitra" panose="00000400000000000000" pitchFamily="2" charset="-78"/>
            </a:endParaRPr>
          </a:p>
        </p:txBody>
      </p:sp>
      <p:sp>
        <p:nvSpPr>
          <p:cNvPr id="104453" name="Rectangle 3"/>
          <p:cNvSpPr>
            <a:spLocks noGrp="1" noChangeArrowheads="1"/>
          </p:cNvSpPr>
          <p:nvPr>
            <p:ph idx="1"/>
          </p:nvPr>
        </p:nvSpPr>
        <p:spPr/>
        <p:txBody>
          <a:bodyPr/>
          <a:lstStyle/>
          <a:p>
            <a:pPr algn="r" rtl="1" eaLnBrk="1" hangingPunct="1">
              <a:buFont typeface="Wingdings" panose="05000000000000000000" pitchFamily="2" charset="2"/>
              <a:buChar char="Ø"/>
            </a:pPr>
            <a:r>
              <a:rPr lang="fa-IR" sz="2800" b="1" dirty="0" smtClean="0">
                <a:cs typeface="B Nazanin" panose="00000400000000000000" pitchFamily="2" charset="-78"/>
              </a:rPr>
              <a:t>دندانهای 6 سالگی (اولین دندان آسیای دائمی)</a:t>
            </a:r>
          </a:p>
          <a:p>
            <a:pPr algn="r" rtl="1" eaLnBrk="1" hangingPunct="1">
              <a:buFont typeface="Wingdings" panose="05000000000000000000" pitchFamily="2" charset="2"/>
              <a:buChar char="Ø"/>
            </a:pPr>
            <a:endParaRPr lang="fa-IR" sz="2800" b="1" dirty="0" smtClean="0">
              <a:cs typeface="B Nazanin" panose="00000400000000000000" pitchFamily="2" charset="-78"/>
            </a:endParaRPr>
          </a:p>
          <a:p>
            <a:pPr algn="r" rtl="1" eaLnBrk="1" hangingPunct="1">
              <a:buFont typeface="Wingdings" panose="05000000000000000000" pitchFamily="2" charset="2"/>
              <a:buChar char="Ø"/>
            </a:pPr>
            <a:r>
              <a:rPr lang="fa-IR" sz="2800" b="1" dirty="0" smtClean="0">
                <a:cs typeface="B Nazanin" panose="00000400000000000000" pitchFamily="2" charset="-78"/>
              </a:rPr>
              <a:t>دومین  دندان آسیای دائمی( رویش در سن 12 سالگی )</a:t>
            </a:r>
          </a:p>
          <a:p>
            <a:pPr algn="r" rtl="1" eaLnBrk="1" hangingPunct="1">
              <a:buFont typeface="Wingdings" panose="05000000000000000000" pitchFamily="2" charset="2"/>
              <a:buChar char="Ø"/>
            </a:pPr>
            <a:endParaRPr lang="fa-IR" sz="2800" b="1" dirty="0" smtClean="0">
              <a:cs typeface="B Nazanin" panose="00000400000000000000" pitchFamily="2" charset="-78"/>
            </a:endParaRPr>
          </a:p>
          <a:p>
            <a:pPr algn="r" rtl="1" eaLnBrk="1" hangingPunct="1">
              <a:buFont typeface="Wingdings" panose="05000000000000000000" pitchFamily="2" charset="2"/>
              <a:buChar char="Ø"/>
            </a:pPr>
            <a:r>
              <a:rPr lang="fa-IR" sz="2800" b="1" dirty="0" smtClean="0">
                <a:cs typeface="B Nazanin" panose="00000400000000000000" pitchFamily="2" charset="-78"/>
              </a:rPr>
              <a:t>دندانهای آسیای شیری</a:t>
            </a:r>
            <a:endParaRPr lang="en-US" sz="2800" b="1" dirty="0" smtClean="0">
              <a:cs typeface="B Nazanin" panose="00000400000000000000" pitchFamily="2" charset="-78"/>
            </a:endParaRPr>
          </a:p>
        </p:txBody>
      </p:sp>
      <p:sp>
        <p:nvSpPr>
          <p:cNvPr id="104451"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68FEFB3-E77A-49A6-8917-181326A3C007}" type="slidenum">
              <a:rPr lang="ar-SA">
                <a:latin typeface="_PDMS_Saleem_QuranFont" panose="02010000000000000000" pitchFamily="2" charset="-78"/>
                <a:cs typeface="_PDMS_Saleem_QuranFont" panose="02010000000000000000" pitchFamily="2" charset="-78"/>
              </a:rPr>
              <a:pPr eaLnBrk="1" hangingPunct="1"/>
              <a:t>98</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6" name="Rectangle 2"/>
          <p:cNvSpPr>
            <a:spLocks noGrp="1" noChangeArrowheads="1"/>
          </p:cNvSpPr>
          <p:nvPr>
            <p:ph type="title"/>
          </p:nvPr>
        </p:nvSpPr>
        <p:spPr>
          <a:xfrm>
            <a:off x="425193" y="404664"/>
            <a:ext cx="6625431" cy="1143000"/>
          </a:xfrm>
        </p:spPr>
        <p:txBody>
          <a:bodyPr>
            <a:noAutofit/>
          </a:bodyPr>
          <a:lstStyle/>
          <a:p>
            <a:pPr algn="ctr"/>
            <a:r>
              <a:rPr lang="fa-IR" sz="3200" b="1" dirty="0">
                <a:latin typeface="_PDMS_Saleem_QuranFont" panose="02010000000000000000" pitchFamily="2" charset="-78"/>
                <a:ea typeface="+mn-ea"/>
                <a:cs typeface="B Mitra" panose="00000400000000000000" pitchFamily="2" charset="-78"/>
              </a:rPr>
              <a:t>فیشور سیلانت چه میزان در حفظ و سلامتی دندانها موثر می </a:t>
            </a:r>
            <a:r>
              <a:rPr lang="fa-IR" sz="3200" b="1" dirty="0" smtClean="0">
                <a:latin typeface="_PDMS_Saleem_QuranFont" panose="02010000000000000000" pitchFamily="2" charset="-78"/>
                <a:ea typeface="+mn-ea"/>
                <a:cs typeface="B Mitra" panose="00000400000000000000" pitchFamily="2" charset="-78"/>
              </a:rPr>
              <a:t>باشد؟</a:t>
            </a:r>
            <a:endParaRPr lang="en-US" sz="3200" b="1" dirty="0">
              <a:latin typeface="_PDMS_Saleem_QuranFont" panose="02010000000000000000" pitchFamily="2" charset="-78"/>
              <a:ea typeface="+mn-ea"/>
              <a:cs typeface="B Mitra" panose="00000400000000000000" pitchFamily="2" charset="-78"/>
            </a:endParaRPr>
          </a:p>
        </p:txBody>
      </p:sp>
      <p:sp>
        <p:nvSpPr>
          <p:cNvPr id="105477" name="Rectangle 3"/>
          <p:cNvSpPr>
            <a:spLocks noGrp="1" noChangeArrowheads="1"/>
          </p:cNvSpPr>
          <p:nvPr>
            <p:ph idx="1"/>
          </p:nvPr>
        </p:nvSpPr>
        <p:spPr>
          <a:xfrm>
            <a:off x="281463" y="2299020"/>
            <a:ext cx="6912892" cy="4525963"/>
          </a:xfrm>
        </p:spPr>
        <p:txBody>
          <a:bodyPr>
            <a:normAutofit/>
          </a:bodyPr>
          <a:lstStyle/>
          <a:p>
            <a:pPr algn="r" eaLnBrk="1" hangingPunct="1">
              <a:lnSpc>
                <a:spcPct val="150000"/>
              </a:lnSpc>
              <a:buFontTx/>
              <a:buNone/>
            </a:pPr>
            <a:r>
              <a:rPr lang="fa-IR" sz="2400" dirty="0" smtClean="0">
                <a:solidFill>
                  <a:schemeClr val="tx1"/>
                </a:solidFill>
                <a:cs typeface="B Nazanin" panose="00000400000000000000" pitchFamily="2" charset="-78"/>
              </a:rPr>
              <a:t>تحقیقات مختلفی در این زمینه انجام شده است :</a:t>
            </a:r>
          </a:p>
          <a:p>
            <a:pPr algn="r" eaLnBrk="1" hangingPunct="1">
              <a:lnSpc>
                <a:spcPct val="150000"/>
              </a:lnSpc>
              <a:buFontTx/>
              <a:buNone/>
            </a:pPr>
            <a:r>
              <a:rPr lang="fa-IR" sz="2400" dirty="0" smtClean="0">
                <a:solidFill>
                  <a:schemeClr val="tx1"/>
                </a:solidFill>
                <a:cs typeface="B Nazanin" panose="00000400000000000000" pitchFamily="2" charset="-78"/>
              </a:rPr>
              <a:t>حدود 60تا 80 درصد اثر پیشگیرانه برای فیشور سیلانت ارائه گردیده است و مشخص شده که اگر اولین دندان آسیای بزرگ ( دندان 6 ) فیشور سیلانت شود 22 بار کمتر از دندان آسیای فیشور نشده دچار پوسیدگی می شود.</a:t>
            </a:r>
            <a:endParaRPr lang="en-US" sz="2400" dirty="0" smtClean="0">
              <a:solidFill>
                <a:schemeClr val="tx1"/>
              </a:solidFill>
              <a:cs typeface="B Nazanin" panose="00000400000000000000" pitchFamily="2" charset="-78"/>
            </a:endParaRPr>
          </a:p>
        </p:txBody>
      </p:sp>
      <p:sp>
        <p:nvSpPr>
          <p:cNvPr id="10547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88A1648-06B7-42AE-B3C5-98D9344FC3B3}" type="slidenum">
              <a:rPr lang="ar-SA">
                <a:latin typeface="_PDMS_Saleem_QuranFont" panose="02010000000000000000" pitchFamily="2" charset="-78"/>
                <a:cs typeface="_PDMS_Saleem_QuranFont" panose="02010000000000000000" pitchFamily="2" charset="-78"/>
              </a:rPr>
              <a:pPr eaLnBrk="1" hangingPunct="1"/>
              <a:t>99</a:t>
            </a:fld>
            <a:endParaRPr lang="en-US" dirty="0">
              <a:latin typeface="_PDMS_Saleem_QuranFont" panose="02010000000000000000" pitchFamily="2" charset="-78"/>
              <a:cs typeface="_PDMS_Saleem_QuranFont" panose="0201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theme/theme1.xml><?xml version="1.0" encoding="utf-8"?>
<a:theme xmlns:a="http://schemas.openxmlformats.org/drawingml/2006/main" name="Facet">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ppt/theme/themeOverride2.xml><?xml version="1.0" encoding="utf-8"?>
<a:themeOverride xmlns:a="http://schemas.openxmlformats.org/drawingml/2006/main">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
  <TotalTime>3742</TotalTime>
  <Words>10775</Words>
  <Application>Microsoft Office PowerPoint</Application>
  <PresentationFormat>On-screen Show (4:3)</PresentationFormat>
  <Paragraphs>1175</Paragraphs>
  <Slides>201</Slides>
  <Notes>4</Notes>
  <HiddenSlides>0</HiddenSlides>
  <MMClips>0</MMClips>
  <ScaleCrop>false</ScaleCrop>
  <HeadingPairs>
    <vt:vector size="6" baseType="variant">
      <vt:variant>
        <vt:lpstr>Fonts Used</vt:lpstr>
      </vt:variant>
      <vt:variant>
        <vt:i4>19</vt:i4>
      </vt:variant>
      <vt:variant>
        <vt:lpstr>Theme</vt:lpstr>
      </vt:variant>
      <vt:variant>
        <vt:i4>1</vt:i4>
      </vt:variant>
      <vt:variant>
        <vt:lpstr>Slide Titles</vt:lpstr>
      </vt:variant>
      <vt:variant>
        <vt:i4>201</vt:i4>
      </vt:variant>
    </vt:vector>
  </HeadingPairs>
  <TitlesOfParts>
    <vt:vector size="221" baseType="lpstr">
      <vt:lpstr>Arial</vt:lpstr>
      <vt:lpstr>B Jadid</vt:lpstr>
      <vt:lpstr>AP Yekan bold</vt:lpstr>
      <vt:lpstr>Wingdings 2</vt:lpstr>
      <vt:lpstr>Wingdings</vt:lpstr>
      <vt:lpstr>B Mitra</vt:lpstr>
      <vt:lpstr>Wingdings 3</vt:lpstr>
      <vt:lpstr>B Titr</vt:lpstr>
      <vt:lpstr>Tahoma</vt:lpstr>
      <vt:lpstr>_PDMS_Saleem_QuranFont</vt:lpstr>
      <vt:lpstr>B Kamran</vt:lpstr>
      <vt:lpstr>Trebuchet MS</vt:lpstr>
      <vt:lpstr>B Koodak</vt:lpstr>
      <vt:lpstr>B Zar</vt:lpstr>
      <vt:lpstr>B Compset</vt:lpstr>
      <vt:lpstr>B Homa</vt:lpstr>
      <vt:lpstr>Times New Roman</vt:lpstr>
      <vt:lpstr>Gill Sans MT</vt:lpstr>
      <vt:lpstr>B Nazanin</vt:lpstr>
      <vt:lpstr>Facet</vt:lpstr>
      <vt:lpstr>PowerPoint Presentation</vt:lpstr>
      <vt:lpstr>PowerPoint Presentation</vt:lpstr>
      <vt:lpstr>PowerPoint Presentation</vt:lpstr>
      <vt:lpstr>PowerPoint Presentation</vt:lpstr>
      <vt:lpstr>PowerPoint Presentation</vt:lpstr>
      <vt:lpstr>مینا</vt:lpstr>
      <vt:lpstr>عاج</vt:lpstr>
      <vt:lpstr>سمان یا سمنتوم </vt:lpstr>
      <vt:lpstr>PowerPoint Presentation</vt:lpstr>
      <vt:lpstr>وظایف کلی دندانها</vt:lpstr>
      <vt:lpstr>وظايف اختصاصي دندان ها </vt:lpstr>
      <vt:lpstr>وظایف اختصاصي دندان هاي شيري </vt:lpstr>
      <vt:lpstr>PowerPoint Presentation</vt:lpstr>
      <vt:lpstr>PowerPoint Presentation</vt:lpstr>
      <vt:lpstr>PowerPoint Presentation</vt:lpstr>
      <vt:lpstr>دوره هاي دنداني </vt:lpstr>
      <vt:lpstr>تفاوت دندان شيري و دائمي </vt:lpstr>
      <vt:lpstr>جدول رويش دندانهای شيري</vt:lpstr>
      <vt:lpstr>PowerPoint Presentation</vt:lpstr>
      <vt:lpstr>PowerPoint Presentation</vt:lpstr>
      <vt:lpstr>PowerPoint Presentation</vt:lpstr>
      <vt:lpstr>PowerPoint Presentation</vt:lpstr>
      <vt:lpstr>انساج پریودنشیوم ( انساج پشتیبان دندان )</vt:lpstr>
      <vt:lpstr> لثه </vt:lpstr>
      <vt:lpstr>بیماریهای لثه </vt:lpstr>
      <vt:lpstr>بیماریها و زخم های دهان </vt:lpstr>
      <vt:lpstr>PowerPoint Presentation</vt:lpstr>
      <vt:lpstr>PowerPoint Presentation</vt:lpstr>
      <vt:lpstr>نحوه مراقبت از دهان و دندان</vt:lpstr>
      <vt:lpstr>روشهای پیشگیری از بیماریهای دهان و دندان</vt:lpstr>
      <vt:lpstr>مراقبت های بهداشت دهان و دندان پیش از بارداری </vt:lpstr>
      <vt:lpstr>PowerPoint Presentation</vt:lpstr>
      <vt:lpstr>دندانهاي نوزادی</vt:lpstr>
      <vt:lpstr> </vt:lpstr>
      <vt:lpstr>PowerPoint Presentation</vt:lpstr>
      <vt:lpstr>مراقبت از دندانها در دوران شیرخوارگی</vt:lpstr>
      <vt:lpstr>PowerPoint Presentation</vt:lpstr>
      <vt:lpstr>مراقبتهای لازم در هنگام رویش دندانهای شیری</vt:lpstr>
      <vt:lpstr> علایم رويش دندان در کودکان</vt:lpstr>
      <vt:lpstr>نحوه تميز كردن لثه ودندانهاي نوزاد توسط مادر</vt:lpstr>
      <vt:lpstr>PowerPoint Presentation</vt:lpstr>
      <vt:lpstr>PowerPoint Presentation</vt:lpstr>
      <vt:lpstr>مسواك انگشتي </vt:lpstr>
      <vt:lpstr>مسواك انگشتي </vt:lpstr>
      <vt:lpstr>تمیز کردن دندانهای کودک زیر 3سال </vt:lpstr>
      <vt:lpstr>PowerPoint Presentation</vt:lpstr>
      <vt:lpstr>PowerPoint Presentation</vt:lpstr>
      <vt:lpstr>تأثير قطره آهن بر روي دندانها</vt:lpstr>
      <vt:lpstr>PowerPoint Presentation</vt:lpstr>
      <vt:lpstr>نقش مواد قندی در ایجاد پوسیدگی</vt:lpstr>
      <vt:lpstr>PowerPoint Presentation</vt:lpstr>
      <vt:lpstr>PowerPoint Presentation</vt:lpstr>
      <vt:lpstr>مراقبت از دندانها تا سن5سالگی </vt:lpstr>
      <vt:lpstr>PowerPoint Presentation</vt:lpstr>
      <vt:lpstr>PowerPoint Presentation</vt:lpstr>
      <vt:lpstr>PowerPoint Presentation</vt:lpstr>
      <vt:lpstr>PowerPoint Presentation</vt:lpstr>
      <vt:lpstr>رژیم غذایي و سلامت دهان و دندان </vt:lpstr>
      <vt:lpstr> تغذیه و رژیم غذایي در رشد و نمو دندان، سلامت مخاط دهان و بافت لثه، استحکام استخوان، جلوگیري وکنترل بیماري هاي دهان نقش مهمي دارد.  کمبود مواد مغذي مورد نیاز در زمان رشد سلولي، باعث ایجاد عوارض غیرقابل برگشتي درشکل گیري بافت هاي دهان خواهد شد.  در صورتی که در سال هاي اولیه زندگي، کودک دچار سوء تغذیه گردد ، احتمال ابتلا  به پوسیدگي دندان هاي شیري بیشتر مي شود .  تغذیه در هر دو مرحله پیش از رویش دندان ها و پس از رویش دندان ها اثرگذار است. البته تاثیر رژیم غذایي در ایجاد پوسیدگي بعداز اینکه دندان ها رویش پیدا کنند بیشتر بوده و از اهمیت خاصي برخوردار است . </vt:lpstr>
      <vt:lpstr>اسیدی شدن محیط دهان</vt:lpstr>
      <vt:lpstr>كربوهيدرات ها </vt:lpstr>
      <vt:lpstr>عوامل تاثیر گذار بر پوسیدگی زایی مواد غذایی</vt:lpstr>
      <vt:lpstr>PowerPoint Presentation</vt:lpstr>
      <vt:lpstr>PowerPoint Presentation</vt:lpstr>
      <vt:lpstr>توصیه هاي تغذیه اي </vt:lpstr>
      <vt:lpstr>توصیه هاي تغذیه اي </vt:lpstr>
      <vt:lpstr>PowerPoint Presentation</vt:lpstr>
      <vt:lpstr>فلوراید</vt:lpstr>
      <vt:lpstr>نحوه تأثیر فلوراید بر روی دندانها</vt:lpstr>
      <vt:lpstr>روشهای مختلف استفاده از فلوراید</vt:lpstr>
      <vt:lpstr>وارنیش فلوراید </vt:lpstr>
      <vt:lpstr>PowerPoint Presentation</vt:lpstr>
      <vt:lpstr>وسایل مورد نیاز در وارنیش فلوراید تراپی</vt:lpstr>
      <vt:lpstr>هماهنگی با مدرسه</vt:lpstr>
      <vt:lpstr>PowerPoint Presentation</vt:lpstr>
      <vt:lpstr>مسواک زدن</vt:lpstr>
      <vt:lpstr>خشک کردن سطوح دندان</vt:lpstr>
      <vt:lpstr>نحوه استفاده از وارنیش</vt:lpstr>
      <vt:lpstr>PowerPoint Presentation</vt:lpstr>
      <vt:lpstr>نکات قابل توجه در استفاده از وارنیش فلوراید</vt:lpstr>
      <vt:lpstr>فلوروزیس</vt:lpstr>
      <vt:lpstr>PowerPoint Presentation</vt:lpstr>
      <vt:lpstr>اهمیت و نحوه مراقبت از دندان6</vt:lpstr>
      <vt:lpstr>PowerPoint Presentation</vt:lpstr>
      <vt:lpstr>PowerPoint Presentation</vt:lpstr>
      <vt:lpstr>اهمیت دندان شش </vt:lpstr>
      <vt:lpstr>دندان 6، دندان شیری نیست!</vt:lpstr>
      <vt:lpstr>اهميت دندان 6</vt:lpstr>
      <vt:lpstr>PowerPoint Presentation</vt:lpstr>
      <vt:lpstr>PowerPoint Presentation</vt:lpstr>
      <vt:lpstr>PowerPoint Presentation</vt:lpstr>
      <vt:lpstr>فیشورسیلانت یا شیارپوش</vt:lpstr>
      <vt:lpstr>ساختار سطح جونده دندان</vt:lpstr>
      <vt:lpstr>PowerPoint Presentation</vt:lpstr>
      <vt:lpstr>PowerPoint Presentation</vt:lpstr>
      <vt:lpstr>PowerPoint Presentation</vt:lpstr>
      <vt:lpstr>PowerPoint Presentation</vt:lpstr>
      <vt:lpstr>چه دندانهایی باید فیشورسیلانت شوند؟</vt:lpstr>
      <vt:lpstr>فیشور سیلانت چه میزان در حفظ و سلامتی دندانها موثر می باشد؟</vt:lpstr>
      <vt:lpstr>مراحل انجام کار چگونه است؟</vt:lpstr>
      <vt:lpstr>فیشورسیلانت چه مدت زمان در دهان دوام می آورد؟</vt:lpstr>
      <vt:lpstr>اگر دندانهای کودک فیشورسیلانت شده ،آیا مسواک زدن و نخ دندان هنوز هم لازم است؟</vt:lpstr>
      <vt:lpstr>آیا بزرگسالان هم می توانند از فیشورسیلانت استفاده کنند؟</vt:lpstr>
      <vt:lpstr>  شكاف كام و لب</vt:lpstr>
      <vt:lpstr>مشكلات نوزادان مبتلا به شكاف كام و لب</vt:lpstr>
      <vt:lpstr>شكاف كام و لب </vt:lpstr>
      <vt:lpstr>خصوصيات سرشيشه  در كودكان مبتلا به شكاف كام و لب</vt:lpstr>
      <vt:lpstr>مراقبت در كودكان مبتلا به شكاف كام و لب</vt:lpstr>
      <vt:lpstr>آشنائي با سندرم شيشه شير </vt:lpstr>
      <vt:lpstr>آشنائي با سندرم شيشه شير </vt:lpstr>
      <vt:lpstr>PowerPoint Presentation</vt:lpstr>
      <vt:lpstr>پيشگيري از سندرم شيشه شير </vt:lpstr>
      <vt:lpstr>مسواک زدن</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روش مسواك زدن كودكان 1تا 2 ساله</vt:lpstr>
      <vt:lpstr>مراقبت دهان و دندان كودكان3تا5 سال</vt:lpstr>
      <vt:lpstr>کودکان 3 تا 5 سال</vt:lpstr>
      <vt:lpstr>نحوه مسواك زدن كودكان پيش دبستاني  ( 5-3 سال )</vt:lpstr>
      <vt:lpstr>PowerPoint Presentation</vt:lpstr>
      <vt:lpstr>مراقبت دهان و دندان كودكان12-6سال</vt:lpstr>
      <vt:lpstr>PowerPoint Presentation</vt:lpstr>
      <vt:lpstr>چگونه مسواک بزنیم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80 تا 90 درصد بوی بد دهان مربوط به دهان و دندانها است.</vt:lpstr>
      <vt:lpstr>PowerPoint Presentation</vt:lpstr>
      <vt:lpstr>PowerPoint Presentation</vt:lpstr>
      <vt:lpstr>نحوه استفاده از نخ دندان</vt:lpstr>
      <vt:lpstr>PowerPoint Presentation</vt:lpstr>
      <vt:lpstr>PowerPoint Presentation</vt:lpstr>
      <vt:lpstr>PowerPoint Presentation</vt:lpstr>
      <vt:lpstr>PowerPoint Presentation</vt:lpstr>
      <vt:lpstr>PowerPoint Presentation</vt:lpstr>
      <vt:lpstr>موارد ارجاع كودكان 6 تا 12 سال</vt:lpstr>
      <vt:lpstr>موارد ارجاع به مركز بهداشتي درماني </vt:lpstr>
      <vt:lpstr>عادات غلط دهانی در کودکان</vt:lpstr>
      <vt:lpstr>عادات غلط دهاني در كودكان</vt:lpstr>
      <vt:lpstr>عادات غلط دهاني در كودكان</vt:lpstr>
      <vt:lpstr>عادات غلط دهاني در كودكان</vt:lpstr>
      <vt:lpstr>عادات غلط دهاني در كودكان</vt:lpstr>
      <vt:lpstr>PowerPoint Presentation</vt:lpstr>
      <vt:lpstr>PowerPoint Presentation</vt:lpstr>
      <vt:lpstr>PowerPoint Presentation</vt:lpstr>
      <vt:lpstr>PowerPoint Presentation</vt:lpstr>
      <vt:lpstr>PowerPoint Presentation</vt:lpstr>
      <vt:lpstr>PowerPoint Presentation</vt:lpstr>
      <vt:lpstr>عادات غلط دهاني در كودكان</vt:lpstr>
      <vt:lpstr>عادات غلط دهاني در كودكان</vt:lpstr>
      <vt:lpstr>عادات غلط دهاني در كودكان</vt:lpstr>
      <vt:lpstr>عادات غلط دهاني در كودكان</vt:lpstr>
      <vt:lpstr>PowerPoint Presentation</vt:lpstr>
      <vt:lpstr>عادات غلط دهاني در كودكان</vt:lpstr>
      <vt:lpstr>عادات غلط دهاني در كودكان  پستانك</vt:lpstr>
      <vt:lpstr>عادات غلط دهاني در كودكان</vt:lpstr>
      <vt:lpstr>آسیب ها و شکستگی های دندانی</vt:lpstr>
      <vt:lpstr>آسيب ديدگي و شكستگي دندانها  عوامل ايجاد آسيب به دندانها </vt:lpstr>
      <vt:lpstr>عوارض آسيب ديدگي و شكستگي دندانها</vt:lpstr>
      <vt:lpstr>فرورفتن دندان </vt:lpstr>
      <vt:lpstr>PowerPoint Presentation</vt:lpstr>
      <vt:lpstr>بيرون افتادن دندان از دهان</vt:lpstr>
      <vt:lpstr>بيرون افتادن دندان از دهان</vt:lpstr>
      <vt:lpstr>بيرون افتادن دندان از دهان</vt:lpstr>
      <vt:lpstr>PowerPoint Presentation</vt:lpstr>
      <vt:lpstr>موارد ارجاع به مركز بهداشتي درماني</vt:lpstr>
      <vt:lpstr>بهداشت دهان و دندان در سالمندان</vt:lpstr>
      <vt:lpstr>سالمندان</vt:lpstr>
      <vt:lpstr> تغييرات جسمي سالمندان</vt:lpstr>
      <vt:lpstr> تغييرات رواني سالمندان</vt:lpstr>
      <vt:lpstr> خشكي دهان در سالمندان ( بعلت اختلال در عملكرد غدد بزاقي)</vt:lpstr>
      <vt:lpstr> خشكي دهان در سالمندان</vt:lpstr>
      <vt:lpstr> خشكي دهان در سالمندان</vt:lpstr>
      <vt:lpstr>پروتز هاي دنداني</vt:lpstr>
      <vt:lpstr>انواع پروتزهاي دنداني</vt:lpstr>
      <vt:lpstr>انواع پروتز هاي دنداني</vt:lpstr>
      <vt:lpstr>انواع پروتزهاي دنداني</vt:lpstr>
      <vt:lpstr>انواع پروتز هاي دنداني</vt:lpstr>
      <vt:lpstr> مراقبت از دندانهاي طبيعي  در سالمندان</vt:lpstr>
      <vt:lpstr> مراقبت از دندانهاي مصنوعي  پروتز كامل ( دست دندان)</vt:lpstr>
      <vt:lpstr> مراقبت از دندانهاي مصنوعي  پروتز متحرك ناكامل ( پارسيل)</vt:lpstr>
      <vt:lpstr> مراقبت از دندانهاي مصنوعي  پروتز ثابت</vt:lpstr>
      <vt:lpstr> نكات مهم در سالمندان</vt:lpstr>
      <vt:lpstr>  موارد ارجاع به دندانپزشك</vt:lpstr>
      <vt:lpstr>  موارد ارجاع به دندانپزشك</vt:lpstr>
      <vt:lpstr> مراقبت دهان و دندان  در بيماران ناتوان و بستري </vt:lpstr>
      <vt:lpstr>PowerPoint Presentation</vt:lpstr>
    </vt:vector>
  </TitlesOfParts>
  <Company>eazphc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alipour</dc:creator>
  <cp:lastModifiedBy>drghaffari-a2</cp:lastModifiedBy>
  <cp:revision>415</cp:revision>
  <dcterms:created xsi:type="dcterms:W3CDTF">2007-07-01T07:40:52Z</dcterms:created>
  <dcterms:modified xsi:type="dcterms:W3CDTF">2024-05-05T11:08:09Z</dcterms:modified>
</cp:coreProperties>
</file>